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4" r:id="rId9"/>
    <p:sldId id="265" r:id="rId10"/>
    <p:sldId id="282" r:id="rId11"/>
    <p:sldId id="266" r:id="rId12"/>
    <p:sldId id="267" r:id="rId13"/>
    <p:sldId id="268" r:id="rId14"/>
    <p:sldId id="270" r:id="rId15"/>
    <p:sldId id="271" r:id="rId16"/>
    <p:sldId id="276" r:id="rId17"/>
    <p:sldId id="277" r:id="rId18"/>
    <p:sldId id="280" r:id="rId19"/>
    <p:sldId id="287" r:id="rId20"/>
    <p:sldId id="281" r:id="rId21"/>
    <p:sldId id="286" r:id="rId22"/>
  </p:sldIdLst>
  <p:sldSz cx="9904413" cy="7240588"/>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281">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5" autoAdjust="0"/>
    <p:restoredTop sz="91474" autoAdjust="0"/>
  </p:normalViewPr>
  <p:slideViewPr>
    <p:cSldViewPr>
      <p:cViewPr varScale="1">
        <p:scale>
          <a:sx n="79" d="100"/>
          <a:sy n="79" d="100"/>
        </p:scale>
        <p:origin x="-1338" y="-156"/>
      </p:cViewPr>
      <p:guideLst>
        <p:guide orient="horz" pos="2281"/>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3733A9-475B-4B7E-BAF9-4D626FC168D9}" type="datetimeFigureOut">
              <a:rPr lang="de-DE" smtClean="0"/>
              <a:pPr/>
              <a:t>13.02.2014</a:t>
            </a:fld>
            <a:endParaRPr lang="de-DE"/>
          </a:p>
        </p:txBody>
      </p:sp>
      <p:sp>
        <p:nvSpPr>
          <p:cNvPr id="4" name="Folienbildplatzhalter 3"/>
          <p:cNvSpPr>
            <a:spLocks noGrp="1" noRot="1" noChangeAspect="1"/>
          </p:cNvSpPr>
          <p:nvPr>
            <p:ph type="sldImg" idx="2"/>
          </p:nvPr>
        </p:nvSpPr>
        <p:spPr>
          <a:xfrm>
            <a:off x="1084263" y="685800"/>
            <a:ext cx="4689475"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24A582-88E6-41AA-98CC-4990D4501BDA}" type="slidenum">
              <a:rPr lang="de-DE" smtClean="0"/>
              <a:pPr/>
              <a:t>‹Nr.›</a:t>
            </a:fld>
            <a:endParaRPr lang="de-DE"/>
          </a:p>
        </p:txBody>
      </p:sp>
    </p:spTree>
    <p:extLst>
      <p:ext uri="{BB962C8B-B14F-4D97-AF65-F5344CB8AC3E}">
        <p14:creationId xmlns:p14="http://schemas.microsoft.com/office/powerpoint/2010/main" xmlns="" val="3005668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Auf dem grau</a:t>
            </a:r>
            <a:r>
              <a:rPr lang="de-DE" baseline="0" dirty="0" smtClean="0"/>
              <a:t> hinterlegten Feld können, nachdem die Maus in die „Stift-Option“ umgewandelt wurde, die Ergebnisse der Gruppenarbeit festgehalten werden.</a:t>
            </a:r>
            <a:endParaRPr lang="de-DE" dirty="0" smtClean="0"/>
          </a:p>
          <a:p>
            <a:r>
              <a:rPr lang="de-DE" dirty="0" smtClean="0"/>
              <a:t>Regeln:</a:t>
            </a:r>
          </a:p>
          <a:p>
            <a:r>
              <a:rPr lang="de-DE" dirty="0" smtClean="0"/>
              <a:t>4:2		MV</a:t>
            </a:r>
            <a:r>
              <a:rPr lang="de-DE" baseline="0" dirty="0" smtClean="0"/>
              <a:t> ist verantwortlich dafür, dass sich nur teilnahmeberechtigte Spieler und nicht mehr bzw. andere als die vier, im Spielprotokoll eingetragenen Offiziellen, im Auswechselraum aufhalten. </a:t>
            </a:r>
            <a:r>
              <a:rPr lang="de-DE" baseline="0" dirty="0" smtClean="0">
                <a:sym typeface="Wingdings" pitchFamily="2" charset="2"/>
              </a:rPr>
              <a:t> Wirkt dadurch indirekt auf das Bankverhalten ein</a:t>
            </a:r>
            <a:endParaRPr lang="de-DE" baseline="0" dirty="0" smtClean="0"/>
          </a:p>
          <a:p>
            <a:endParaRPr lang="de-DE" baseline="0" dirty="0" smtClean="0">
              <a:sym typeface="Wingdings" pitchFamily="2" charset="2"/>
            </a:endParaRPr>
          </a:p>
          <a:p>
            <a:r>
              <a:rPr lang="de-DE" baseline="0" dirty="0" smtClean="0">
                <a:sym typeface="Wingdings" pitchFamily="2" charset="2"/>
              </a:rPr>
              <a:t>Das Auswechselraumreglement befindet sich hinter den Erläuterungen im Regelheft!</a:t>
            </a:r>
          </a:p>
          <a:p>
            <a:endParaRPr lang="de-DE" baseline="0" dirty="0" smtClean="0">
              <a:sym typeface="Wingdings" pitchFamily="2" charset="2"/>
            </a:endParaRPr>
          </a:p>
          <a:p>
            <a:r>
              <a:rPr lang="de-DE" baseline="0" dirty="0" smtClean="0">
                <a:sym typeface="Wingdings" pitchFamily="2" charset="2"/>
              </a:rPr>
              <a:t>Die grau geschriebenen Regeln sind lediglich zur Ergänzung gedacht und werden auch nicht weiter erläutert.</a:t>
            </a:r>
            <a:endParaRPr lang="de-DE" dirty="0"/>
          </a:p>
        </p:txBody>
      </p:sp>
      <p:sp>
        <p:nvSpPr>
          <p:cNvPr id="4" name="Foliennummernplatzhalter 3"/>
          <p:cNvSpPr>
            <a:spLocks noGrp="1"/>
          </p:cNvSpPr>
          <p:nvPr>
            <p:ph type="sldNum" sz="quarter" idx="10"/>
          </p:nvPr>
        </p:nvSpPr>
        <p:spPr/>
        <p:txBody>
          <a:bodyPr/>
          <a:lstStyle/>
          <a:p>
            <a:fld id="{6F24A582-88E6-41AA-98CC-4990D4501BDA}" type="slidenum">
              <a:rPr lang="de-DE" smtClean="0"/>
              <a:pPr/>
              <a:t>4</a:t>
            </a:fld>
            <a:endParaRPr lang="de-DE"/>
          </a:p>
        </p:txBody>
      </p:sp>
    </p:spTree>
    <p:extLst>
      <p:ext uri="{BB962C8B-B14F-4D97-AF65-F5344CB8AC3E}">
        <p14:creationId xmlns:p14="http://schemas.microsoft.com/office/powerpoint/2010/main" xmlns="" val="1944134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Big-Points sind Aktionen,</a:t>
            </a:r>
            <a:r>
              <a:rPr lang="de-DE" baseline="0" dirty="0" smtClean="0"/>
              <a:t> die jeder in der Halle sieht</a:t>
            </a:r>
          </a:p>
          <a:p>
            <a:endParaRPr lang="de-DE" baseline="0" dirty="0" smtClean="0"/>
          </a:p>
          <a:p>
            <a:r>
              <a:rPr lang="de-DE" baseline="0" dirty="0" smtClean="0"/>
              <a:t>„Reagieren bevor es zu spät ist“ bedeutet nicht, dass bei Kleinigkeiten agiert werden muss, sondern dass reagiert werden soll, wenn zu viel Einflussnahme von den Bänken genommen wird.</a:t>
            </a:r>
            <a:endParaRPr lang="de-DE" dirty="0"/>
          </a:p>
        </p:txBody>
      </p:sp>
      <p:sp>
        <p:nvSpPr>
          <p:cNvPr id="4" name="Foliennummernplatzhalter 3"/>
          <p:cNvSpPr>
            <a:spLocks noGrp="1"/>
          </p:cNvSpPr>
          <p:nvPr>
            <p:ph type="sldNum" sz="quarter" idx="10"/>
          </p:nvPr>
        </p:nvSpPr>
        <p:spPr/>
        <p:txBody>
          <a:bodyPr/>
          <a:lstStyle/>
          <a:p>
            <a:fld id="{6F24A582-88E6-41AA-98CC-4990D4501BDA}" type="slidenum">
              <a:rPr lang="de-DE" smtClean="0"/>
              <a:pPr/>
              <a:t>5</a:t>
            </a:fld>
            <a:endParaRPr lang="de-DE"/>
          </a:p>
        </p:txBody>
      </p:sp>
    </p:spTree>
    <p:extLst>
      <p:ext uri="{BB962C8B-B14F-4D97-AF65-F5344CB8AC3E}">
        <p14:creationId xmlns:p14="http://schemas.microsoft.com/office/powerpoint/2010/main" xmlns="" val="1717216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Der Rote:	Er</a:t>
            </a:r>
            <a:r>
              <a:rPr lang="de-DE" baseline="0" dirty="0" smtClean="0"/>
              <a:t> steht am liebsten im Mittelpunkt, ist dabei direkt, aufbrausend und vergisst auch hin und wieder mal den guten Ton. Wer hier mit zu vielen Details aufwartet, hat schlechte Karten, mit diesem Typus Mensch zurecht zu kommen.</a:t>
            </a:r>
          </a:p>
          <a:p>
            <a:r>
              <a:rPr lang="de-DE" baseline="0" dirty="0" smtClean="0"/>
              <a:t>[extrovertiert / aufgabenorientiert]</a:t>
            </a:r>
          </a:p>
          <a:p>
            <a:endParaRPr lang="de-D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t>Der Blaue:	Er will alles bis ins kleinste Detail wissen, bei Erklärungen sollte man sich viel Zeit für ihn nehmen, damit er alles, aber auch wirklich alles nachvollziehen kann. Oberflächlichkeit kann er nicht ausstehen. In den meisten Fällen sind sie höflich und erwarten diesen Umgangston auch im Gespräch.</a:t>
            </a:r>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t>[introvertiert / aufgabenorientiert]</a:t>
            </a:r>
          </a:p>
          <a:p>
            <a:endParaRPr lang="de-DE" baseline="0" dirty="0" smtClean="0"/>
          </a:p>
          <a:p>
            <a:r>
              <a:rPr lang="de-DE" baseline="0" dirty="0" smtClean="0"/>
              <a:t>Der Gelbe:	Er hat sofort Kontakt zu seinen Mitmenschen, was wir als sympathisch empfinden. Am liebsten ist ihm eine positive optimistische Atmosphäre, was für uns als Schiedsrichter bedeutet, ihm diese während der Kommunikation mit uns zu geben. Er verfügt meist über eine gute Rhetorik und weiß um diese.</a:t>
            </a:r>
          </a:p>
          <a:p>
            <a:r>
              <a:rPr lang="de-DE" baseline="0" dirty="0" smtClean="0"/>
              <a:t>[extrovertiert / menschenorientiert]</a:t>
            </a:r>
          </a:p>
          <a:p>
            <a:endParaRPr lang="de-DE" baseline="0" dirty="0" smtClean="0"/>
          </a:p>
          <a:p>
            <a:r>
              <a:rPr lang="de-DE" baseline="0" dirty="0" smtClean="0"/>
              <a:t>Der Grüne:	Er liebt Beständigkeit. Das Einfachste, Einfluss auf diesen Persönlichkeitstyp zu nehmen, ist eine klare Linie, auf die er sich einstellen kann. Ist das der Fall, wird er sich loyal verhalten. Was er nicht ausstehen kann, sind Sprunghaftigkeit (eher gelb) und plötzliche Veränderungen (rot). Im Umgang mit ihm sollte man sich am blauen orientieren. Er ist aber auch derjenige, der Fehler am ehesten verzeiht, da er auf Deeskalation aus ist.</a:t>
            </a:r>
          </a:p>
          <a:p>
            <a:r>
              <a:rPr lang="de-DE" baseline="0" dirty="0" smtClean="0"/>
              <a:t>[introvertiert / menschenorientiert]</a:t>
            </a:r>
          </a:p>
          <a:p>
            <a:endParaRPr lang="de-DE" baseline="0" dirty="0" smtClean="0"/>
          </a:p>
          <a:p>
            <a:endParaRPr lang="de-DE" baseline="0" dirty="0" smtClean="0"/>
          </a:p>
          <a:p>
            <a:endParaRPr lang="de-DE" baseline="0" dirty="0" smtClean="0"/>
          </a:p>
          <a:p>
            <a:r>
              <a:rPr lang="de-DE" baseline="0" dirty="0" smtClean="0"/>
              <a:t>Diese Annahmen beruhen auf dem DISG Verfahren.</a:t>
            </a:r>
            <a:endParaRPr lang="de-DE" dirty="0"/>
          </a:p>
        </p:txBody>
      </p:sp>
      <p:sp>
        <p:nvSpPr>
          <p:cNvPr id="4" name="Foliennummernplatzhalter 3"/>
          <p:cNvSpPr>
            <a:spLocks noGrp="1"/>
          </p:cNvSpPr>
          <p:nvPr>
            <p:ph type="sldNum" sz="quarter" idx="10"/>
          </p:nvPr>
        </p:nvSpPr>
        <p:spPr/>
        <p:txBody>
          <a:bodyPr/>
          <a:lstStyle/>
          <a:p>
            <a:fld id="{6F24A582-88E6-41AA-98CC-4990D4501BDA}" type="slidenum">
              <a:rPr lang="de-DE" smtClean="0"/>
              <a:pPr/>
              <a:t>8</a:t>
            </a:fld>
            <a:endParaRPr lang="de-DE"/>
          </a:p>
        </p:txBody>
      </p:sp>
    </p:spTree>
    <p:extLst>
      <p:ext uri="{BB962C8B-B14F-4D97-AF65-F5344CB8AC3E}">
        <p14:creationId xmlns:p14="http://schemas.microsoft.com/office/powerpoint/2010/main" xmlns="" val="960353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Grundtypen sind mit einigen Eigenschaften</a:t>
            </a:r>
            <a:r>
              <a:rPr lang="de-DE" baseline="0" dirty="0" smtClean="0"/>
              <a:t> auf Folie 6 beschrieben</a:t>
            </a:r>
            <a:endParaRPr lang="de-DE" dirty="0"/>
          </a:p>
        </p:txBody>
      </p:sp>
      <p:sp>
        <p:nvSpPr>
          <p:cNvPr id="4" name="Foliennummernplatzhalter 3"/>
          <p:cNvSpPr>
            <a:spLocks noGrp="1"/>
          </p:cNvSpPr>
          <p:nvPr>
            <p:ph type="sldNum" sz="quarter" idx="10"/>
          </p:nvPr>
        </p:nvSpPr>
        <p:spPr/>
        <p:txBody>
          <a:bodyPr/>
          <a:lstStyle/>
          <a:p>
            <a:fld id="{6F24A582-88E6-41AA-98CC-4990D4501BDA}" type="slidenum">
              <a:rPr lang="de-DE" smtClean="0"/>
              <a:pPr/>
              <a:t>9</a:t>
            </a:fld>
            <a:endParaRPr lang="de-DE"/>
          </a:p>
        </p:txBody>
      </p:sp>
    </p:spTree>
    <p:extLst>
      <p:ext uri="{BB962C8B-B14F-4D97-AF65-F5344CB8AC3E}">
        <p14:creationId xmlns:p14="http://schemas.microsoft.com/office/powerpoint/2010/main" xmlns="" val="4036416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Siehe dazu</a:t>
            </a:r>
            <a:r>
              <a:rPr lang="de-DE" baseline="0" dirty="0" smtClean="0"/>
              <a:t> PDF: DISG</a:t>
            </a:r>
            <a:endParaRPr lang="de-DE" dirty="0"/>
          </a:p>
        </p:txBody>
      </p:sp>
      <p:sp>
        <p:nvSpPr>
          <p:cNvPr id="4" name="Foliennummernplatzhalter 3"/>
          <p:cNvSpPr>
            <a:spLocks noGrp="1"/>
          </p:cNvSpPr>
          <p:nvPr>
            <p:ph type="sldNum" sz="quarter" idx="10"/>
          </p:nvPr>
        </p:nvSpPr>
        <p:spPr/>
        <p:txBody>
          <a:bodyPr/>
          <a:lstStyle/>
          <a:p>
            <a:fld id="{6F24A582-88E6-41AA-98CC-4990D4501BDA}" type="slidenum">
              <a:rPr lang="de-DE" smtClean="0"/>
              <a:pPr/>
              <a:t>11</a:t>
            </a:fld>
            <a:endParaRPr lang="de-DE"/>
          </a:p>
        </p:txBody>
      </p:sp>
    </p:spTree>
    <p:extLst>
      <p:ext uri="{BB962C8B-B14F-4D97-AF65-F5344CB8AC3E}">
        <p14:creationId xmlns:p14="http://schemas.microsoft.com/office/powerpoint/2010/main" xmlns="" val="2060477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Stress entsteht</a:t>
            </a:r>
            <a:r>
              <a:rPr lang="de-DE" baseline="0" dirty="0" smtClean="0"/>
              <a:t> durch unsere Umwelt. Egal ob es um Aufgaben im Job, Zeitdruck oder private Probleme geht, all diese Stressoren werden  in unterschiedlichster Art von uns wahrgenommen.</a:t>
            </a:r>
          </a:p>
          <a:p>
            <a:r>
              <a:rPr lang="de-DE" baseline="0" dirty="0" smtClean="0"/>
              <a:t>Stress kann sich unterschiedlich auswirken. In gewissem Maße, wirkt Stress leistungsfördernd. Sowohl für Körper, Geist und Psyche ist Stress, sofern er nicht zu viel wird. Durch Stress wird Adrenalin ausgeschüttet, was uns, körperlich gesehen, zu besseren Leistungen antreibt. Bei zu viel Adrenalin leidet allerdings der Geist und die Psyche und wir treffen Entscheidungen, die wir normalerweise nicht treffen würden.</a:t>
            </a:r>
          </a:p>
          <a:p>
            <a:r>
              <a:rPr lang="de-DE" baseline="0" dirty="0" smtClean="0"/>
              <a:t>Stress können wir als Schiedsrichter durch eine gute Kondition zumindest teilweise umgehen. Durch stetige Sensibilisierung für Situationen, die Stresspotenzial bieten, ist es möglich, sein Verhalten und damit auch die Stressanfälligkeit zu verändern.</a:t>
            </a:r>
            <a:endParaRPr lang="de-DE" dirty="0"/>
          </a:p>
        </p:txBody>
      </p:sp>
      <p:sp>
        <p:nvSpPr>
          <p:cNvPr id="4" name="Foliennummernplatzhalter 3"/>
          <p:cNvSpPr>
            <a:spLocks noGrp="1"/>
          </p:cNvSpPr>
          <p:nvPr>
            <p:ph type="sldNum" sz="quarter" idx="10"/>
          </p:nvPr>
        </p:nvSpPr>
        <p:spPr/>
        <p:txBody>
          <a:bodyPr/>
          <a:lstStyle/>
          <a:p>
            <a:fld id="{6F24A582-88E6-41AA-98CC-4990D4501BDA}" type="slidenum">
              <a:rPr lang="de-DE" smtClean="0"/>
              <a:pPr/>
              <a:t>15</a:t>
            </a:fld>
            <a:endParaRPr lang="de-DE"/>
          </a:p>
        </p:txBody>
      </p:sp>
    </p:spTree>
    <p:extLst>
      <p:ext uri="{BB962C8B-B14F-4D97-AF65-F5344CB8AC3E}">
        <p14:creationId xmlns:p14="http://schemas.microsoft.com/office/powerpoint/2010/main" xmlns="" val="499270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Stressoren aus der Umwelt sind die auf Folie 12 aufgeführten Beispiele.</a:t>
            </a:r>
          </a:p>
          <a:p>
            <a:r>
              <a:rPr lang="de-DE" dirty="0" smtClean="0"/>
              <a:t>Jeder Mensch hat einen persönlichen Filter, der einige Stressoren, die für andere als Stress empfunden</a:t>
            </a:r>
            <a:r>
              <a:rPr lang="de-DE" baseline="0" dirty="0" smtClean="0"/>
              <a:t> werden, nicht durchlässt, wodurch er selbst diese Stressoren nicht als Stress empfindet.</a:t>
            </a:r>
          </a:p>
          <a:p>
            <a:r>
              <a:rPr lang="de-DE" baseline="0" dirty="0" smtClean="0"/>
              <a:t>Die Stressoren, die die Person erreichen werden daraufhin in einer ersten Bewertungsphase, die vollkommen automatisch stattfindet, in positiven, gefährlichen und irrelevanten Stress unterteilt. Gefährlicher Stress ist gleichbedeutend mit einer Herausforderung, Bedrohung oder einem Verlust. Er kann durchaus leistungssteigernd wirken, allerdings nicht auf Dauer.</a:t>
            </a:r>
            <a:endParaRPr lang="de-DE" dirty="0"/>
          </a:p>
        </p:txBody>
      </p:sp>
      <p:sp>
        <p:nvSpPr>
          <p:cNvPr id="4" name="Foliennummernplatzhalter 3"/>
          <p:cNvSpPr>
            <a:spLocks noGrp="1"/>
          </p:cNvSpPr>
          <p:nvPr>
            <p:ph type="sldNum" sz="quarter" idx="10"/>
          </p:nvPr>
        </p:nvSpPr>
        <p:spPr/>
        <p:txBody>
          <a:bodyPr/>
          <a:lstStyle/>
          <a:p>
            <a:fld id="{6F24A582-88E6-41AA-98CC-4990D4501BDA}" type="slidenum">
              <a:rPr lang="de-DE" smtClean="0"/>
              <a:pPr/>
              <a:t>16</a:t>
            </a:fld>
            <a:endParaRPr lang="de-DE"/>
          </a:p>
        </p:txBody>
      </p:sp>
    </p:spTree>
    <p:extLst>
      <p:ext uri="{BB962C8B-B14F-4D97-AF65-F5344CB8AC3E}">
        <p14:creationId xmlns:p14="http://schemas.microsoft.com/office/powerpoint/2010/main" xmlns="" val="1839219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Szenen</a:t>
            </a:r>
            <a:r>
              <a:rPr lang="de-DE" baseline="0" dirty="0" smtClean="0"/>
              <a:t> zum Bankverhalten sind grün hinterlegt; Szenen zu äußeren Einflüssen rot</a:t>
            </a:r>
          </a:p>
          <a:p>
            <a:endParaRPr lang="de-DE" baseline="0" dirty="0" smtClean="0"/>
          </a:p>
          <a:p>
            <a:r>
              <a:rPr lang="de-DE" baseline="0" dirty="0" smtClean="0"/>
              <a:t>Zum Abspielen der Videos auf die jeweilige Fläche klicken (Hyperlink). Für die Wiedergabe muss ein mp4-fähiger Player (bspw. VLC) vorhanden sein!</a:t>
            </a:r>
            <a:endParaRPr lang="de-DE" dirty="0"/>
          </a:p>
        </p:txBody>
      </p:sp>
      <p:sp>
        <p:nvSpPr>
          <p:cNvPr id="4" name="Foliennummernplatzhalter 3"/>
          <p:cNvSpPr>
            <a:spLocks noGrp="1"/>
          </p:cNvSpPr>
          <p:nvPr>
            <p:ph type="sldNum" sz="quarter" idx="10"/>
          </p:nvPr>
        </p:nvSpPr>
        <p:spPr/>
        <p:txBody>
          <a:bodyPr/>
          <a:lstStyle/>
          <a:p>
            <a:fld id="{6F24A582-88E6-41AA-98CC-4990D4501BDA}" type="slidenum">
              <a:rPr lang="de-DE" smtClean="0"/>
              <a:pPr/>
              <a:t>17</a:t>
            </a:fld>
            <a:endParaRPr lang="de-DE"/>
          </a:p>
        </p:txBody>
      </p:sp>
    </p:spTree>
    <p:extLst>
      <p:ext uri="{BB962C8B-B14F-4D97-AF65-F5344CB8AC3E}">
        <p14:creationId xmlns:p14="http://schemas.microsoft.com/office/powerpoint/2010/main" xmlns="" val="4041330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42831" y="2249277"/>
            <a:ext cx="8418751" cy="1552033"/>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485662" y="4103000"/>
            <a:ext cx="6933089" cy="185037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7685FFFA-A3F5-4A9D-A205-2B30E256D587}" type="datetime1">
              <a:rPr lang="de-DE" smtClean="0"/>
              <a:pPr/>
              <a:t>13.02.2014</a:t>
            </a:fld>
            <a:endParaRPr lang="de-DE"/>
          </a:p>
        </p:txBody>
      </p:sp>
      <p:sp>
        <p:nvSpPr>
          <p:cNvPr id="5" name="Fußzeilenplatzhalter 4"/>
          <p:cNvSpPr>
            <a:spLocks noGrp="1"/>
          </p:cNvSpPr>
          <p:nvPr>
            <p:ph type="ftr" sz="quarter" idx="11"/>
          </p:nvPr>
        </p:nvSpPr>
        <p:spPr/>
        <p:txBody>
          <a:bodyPr/>
          <a:lstStyle/>
          <a:p>
            <a:r>
              <a:rPr lang="de-DE" smtClean="0"/>
              <a:t>Modul 21 - Bankverhalten &amp; äußere Einflüsse</a:t>
            </a:r>
            <a:endParaRPr lang="de-DE"/>
          </a:p>
        </p:txBody>
      </p:sp>
      <p:sp>
        <p:nvSpPr>
          <p:cNvPr id="6" name="Foliennummernplatzhalter 5"/>
          <p:cNvSpPr>
            <a:spLocks noGrp="1"/>
          </p:cNvSpPr>
          <p:nvPr>
            <p:ph type="sldNum" sz="quarter" idx="12"/>
          </p:nvPr>
        </p:nvSpPr>
        <p:spPr/>
        <p:txBody>
          <a:bodyPr/>
          <a:lstStyle/>
          <a:p>
            <a:fld id="{47283DFF-4922-421C-8B9C-0B0DD1A734D3}" type="slidenum">
              <a:rPr lang="de-DE" smtClean="0"/>
              <a:pPr/>
              <a:t>‹Nr.›</a:t>
            </a:fld>
            <a:endParaRPr lang="de-DE"/>
          </a:p>
        </p:txBody>
      </p:sp>
    </p:spTree>
    <p:extLst>
      <p:ext uri="{BB962C8B-B14F-4D97-AF65-F5344CB8AC3E}">
        <p14:creationId xmlns:p14="http://schemas.microsoft.com/office/powerpoint/2010/main" xmlns="" val="26052977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F79CA6E-7853-4DBE-BE3A-19AB4343FB55}" type="datetime1">
              <a:rPr lang="de-DE" smtClean="0"/>
              <a:pPr/>
              <a:t>13.02.2014</a:t>
            </a:fld>
            <a:endParaRPr lang="de-DE"/>
          </a:p>
        </p:txBody>
      </p:sp>
      <p:sp>
        <p:nvSpPr>
          <p:cNvPr id="5" name="Fußzeilenplatzhalter 4"/>
          <p:cNvSpPr>
            <a:spLocks noGrp="1"/>
          </p:cNvSpPr>
          <p:nvPr>
            <p:ph type="ftr" sz="quarter" idx="11"/>
          </p:nvPr>
        </p:nvSpPr>
        <p:spPr/>
        <p:txBody>
          <a:bodyPr/>
          <a:lstStyle/>
          <a:p>
            <a:r>
              <a:rPr lang="de-DE" smtClean="0"/>
              <a:t>Modul 21 - Bankverhalten &amp; äußere Einflüsse</a:t>
            </a:r>
            <a:endParaRPr lang="de-DE"/>
          </a:p>
        </p:txBody>
      </p:sp>
      <p:sp>
        <p:nvSpPr>
          <p:cNvPr id="6" name="Foliennummernplatzhalter 5"/>
          <p:cNvSpPr>
            <a:spLocks noGrp="1"/>
          </p:cNvSpPr>
          <p:nvPr>
            <p:ph type="sldNum" sz="quarter" idx="12"/>
          </p:nvPr>
        </p:nvSpPr>
        <p:spPr/>
        <p:txBody>
          <a:bodyPr/>
          <a:lstStyle/>
          <a:p>
            <a:fld id="{47283DFF-4922-421C-8B9C-0B0DD1A734D3}" type="slidenum">
              <a:rPr lang="de-DE" smtClean="0"/>
              <a:pPr/>
              <a:t>‹Nr.›</a:t>
            </a:fld>
            <a:endParaRPr lang="de-DE"/>
          </a:p>
        </p:txBody>
      </p:sp>
    </p:spTree>
    <p:extLst>
      <p:ext uri="{BB962C8B-B14F-4D97-AF65-F5344CB8AC3E}">
        <p14:creationId xmlns:p14="http://schemas.microsoft.com/office/powerpoint/2010/main" xmlns="" val="1309677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779091" y="289961"/>
            <a:ext cx="2412482" cy="617796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6489" y="289961"/>
            <a:ext cx="7077528" cy="617796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9D2FF84-8EDB-4873-912A-3013FD802946}" type="datetime1">
              <a:rPr lang="de-DE" smtClean="0"/>
              <a:pPr/>
              <a:t>13.02.2014</a:t>
            </a:fld>
            <a:endParaRPr lang="de-DE"/>
          </a:p>
        </p:txBody>
      </p:sp>
      <p:sp>
        <p:nvSpPr>
          <p:cNvPr id="5" name="Fußzeilenplatzhalter 4"/>
          <p:cNvSpPr>
            <a:spLocks noGrp="1"/>
          </p:cNvSpPr>
          <p:nvPr>
            <p:ph type="ftr" sz="quarter" idx="11"/>
          </p:nvPr>
        </p:nvSpPr>
        <p:spPr/>
        <p:txBody>
          <a:bodyPr/>
          <a:lstStyle/>
          <a:p>
            <a:r>
              <a:rPr lang="de-DE" smtClean="0"/>
              <a:t>Modul 21 - Bankverhalten &amp; äußere Einflüsse</a:t>
            </a:r>
            <a:endParaRPr lang="de-DE"/>
          </a:p>
        </p:txBody>
      </p:sp>
      <p:sp>
        <p:nvSpPr>
          <p:cNvPr id="6" name="Foliennummernplatzhalter 5"/>
          <p:cNvSpPr>
            <a:spLocks noGrp="1"/>
          </p:cNvSpPr>
          <p:nvPr>
            <p:ph type="sldNum" sz="quarter" idx="12"/>
          </p:nvPr>
        </p:nvSpPr>
        <p:spPr/>
        <p:txBody>
          <a:bodyPr/>
          <a:lstStyle/>
          <a:p>
            <a:fld id="{47283DFF-4922-421C-8B9C-0B0DD1A734D3}" type="slidenum">
              <a:rPr lang="de-DE" smtClean="0"/>
              <a:pPr/>
              <a:t>‹Nr.›</a:t>
            </a:fld>
            <a:endParaRPr lang="de-DE"/>
          </a:p>
        </p:txBody>
      </p:sp>
    </p:spTree>
    <p:extLst>
      <p:ext uri="{BB962C8B-B14F-4D97-AF65-F5344CB8AC3E}">
        <p14:creationId xmlns:p14="http://schemas.microsoft.com/office/powerpoint/2010/main" xmlns="" val="1349064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F5AF63A-0651-4FE7-BA06-A7EBFCF7B152}" type="datetime1">
              <a:rPr lang="de-DE" smtClean="0"/>
              <a:pPr/>
              <a:t>13.02.2014</a:t>
            </a:fld>
            <a:endParaRPr lang="de-DE"/>
          </a:p>
        </p:txBody>
      </p:sp>
      <p:sp>
        <p:nvSpPr>
          <p:cNvPr id="5" name="Fußzeilenplatzhalter 4"/>
          <p:cNvSpPr>
            <a:spLocks noGrp="1"/>
          </p:cNvSpPr>
          <p:nvPr>
            <p:ph type="ftr" sz="quarter" idx="11"/>
          </p:nvPr>
        </p:nvSpPr>
        <p:spPr/>
        <p:txBody>
          <a:bodyPr/>
          <a:lstStyle/>
          <a:p>
            <a:r>
              <a:rPr lang="de-DE" dirty="0" smtClean="0"/>
              <a:t>Modul 21 - Bankverhalten &amp; äußere Einflüsse</a:t>
            </a:r>
            <a:endParaRPr lang="de-DE" dirty="0"/>
          </a:p>
        </p:txBody>
      </p:sp>
      <p:sp>
        <p:nvSpPr>
          <p:cNvPr id="6" name="Foliennummernplatzhalter 5"/>
          <p:cNvSpPr>
            <a:spLocks noGrp="1"/>
          </p:cNvSpPr>
          <p:nvPr>
            <p:ph type="sldNum" sz="quarter" idx="12"/>
          </p:nvPr>
        </p:nvSpPr>
        <p:spPr/>
        <p:txBody>
          <a:bodyPr/>
          <a:lstStyle/>
          <a:p>
            <a:fld id="{47283DFF-4922-421C-8B9C-0B0DD1A734D3}" type="slidenum">
              <a:rPr lang="de-DE" smtClean="0"/>
              <a:pPr/>
              <a:t>‹Nr.›</a:t>
            </a:fld>
            <a:endParaRPr lang="de-DE"/>
          </a:p>
        </p:txBody>
      </p:sp>
    </p:spTree>
    <p:extLst>
      <p:ext uri="{BB962C8B-B14F-4D97-AF65-F5344CB8AC3E}">
        <p14:creationId xmlns:p14="http://schemas.microsoft.com/office/powerpoint/2010/main" xmlns="" val="15210500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381" y="4652750"/>
            <a:ext cx="8418751" cy="1438061"/>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82381" y="3068871"/>
            <a:ext cx="8418751" cy="158387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27DD7366-AA91-41DC-A4C8-50F781FC6967}" type="datetime1">
              <a:rPr lang="de-DE" smtClean="0"/>
              <a:pPr/>
              <a:t>13.02.2014</a:t>
            </a:fld>
            <a:endParaRPr lang="de-DE"/>
          </a:p>
        </p:txBody>
      </p:sp>
      <p:sp>
        <p:nvSpPr>
          <p:cNvPr id="5" name="Fußzeilenplatzhalter 4"/>
          <p:cNvSpPr>
            <a:spLocks noGrp="1"/>
          </p:cNvSpPr>
          <p:nvPr>
            <p:ph type="ftr" sz="quarter" idx="11"/>
          </p:nvPr>
        </p:nvSpPr>
        <p:spPr/>
        <p:txBody>
          <a:bodyPr/>
          <a:lstStyle/>
          <a:p>
            <a:r>
              <a:rPr lang="de-DE" smtClean="0"/>
              <a:t>Modul 21 - Bankverhalten &amp; äußere Einflüsse</a:t>
            </a:r>
            <a:endParaRPr lang="de-DE"/>
          </a:p>
        </p:txBody>
      </p:sp>
      <p:sp>
        <p:nvSpPr>
          <p:cNvPr id="6" name="Foliennummernplatzhalter 5"/>
          <p:cNvSpPr>
            <a:spLocks noGrp="1"/>
          </p:cNvSpPr>
          <p:nvPr>
            <p:ph type="sldNum" sz="quarter" idx="12"/>
          </p:nvPr>
        </p:nvSpPr>
        <p:spPr/>
        <p:txBody>
          <a:bodyPr/>
          <a:lstStyle/>
          <a:p>
            <a:fld id="{47283DFF-4922-421C-8B9C-0B0DD1A734D3}" type="slidenum">
              <a:rPr lang="de-DE" smtClean="0"/>
              <a:pPr/>
              <a:t>‹Nr.›</a:t>
            </a:fld>
            <a:endParaRPr lang="de-DE"/>
          </a:p>
        </p:txBody>
      </p:sp>
    </p:spTree>
    <p:extLst>
      <p:ext uri="{BB962C8B-B14F-4D97-AF65-F5344CB8AC3E}">
        <p14:creationId xmlns:p14="http://schemas.microsoft.com/office/powerpoint/2010/main" xmlns="" val="1859109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6489" y="1689472"/>
            <a:ext cx="4744146" cy="477845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445709" y="1689472"/>
            <a:ext cx="4745865" cy="477845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05F0559B-50F6-4175-B2A5-90C0444DA05C}" type="datetime1">
              <a:rPr lang="de-DE" smtClean="0"/>
              <a:pPr/>
              <a:t>13.02.2014</a:t>
            </a:fld>
            <a:endParaRPr lang="de-DE"/>
          </a:p>
        </p:txBody>
      </p:sp>
      <p:sp>
        <p:nvSpPr>
          <p:cNvPr id="6" name="Fußzeilenplatzhalter 5"/>
          <p:cNvSpPr>
            <a:spLocks noGrp="1"/>
          </p:cNvSpPr>
          <p:nvPr>
            <p:ph type="ftr" sz="quarter" idx="11"/>
          </p:nvPr>
        </p:nvSpPr>
        <p:spPr/>
        <p:txBody>
          <a:bodyPr/>
          <a:lstStyle/>
          <a:p>
            <a:r>
              <a:rPr lang="de-DE" smtClean="0"/>
              <a:t>Modul 21 - Bankverhalten &amp; äußere Einflüsse</a:t>
            </a:r>
            <a:endParaRPr lang="de-DE"/>
          </a:p>
        </p:txBody>
      </p:sp>
      <p:sp>
        <p:nvSpPr>
          <p:cNvPr id="7" name="Foliennummernplatzhalter 6"/>
          <p:cNvSpPr>
            <a:spLocks noGrp="1"/>
          </p:cNvSpPr>
          <p:nvPr>
            <p:ph type="sldNum" sz="quarter" idx="12"/>
          </p:nvPr>
        </p:nvSpPr>
        <p:spPr/>
        <p:txBody>
          <a:bodyPr/>
          <a:lstStyle/>
          <a:p>
            <a:fld id="{47283DFF-4922-421C-8B9C-0B0DD1A734D3}" type="slidenum">
              <a:rPr lang="de-DE" smtClean="0"/>
              <a:pPr/>
              <a:t>‹Nr.›</a:t>
            </a:fld>
            <a:endParaRPr lang="de-DE"/>
          </a:p>
        </p:txBody>
      </p:sp>
    </p:spTree>
    <p:extLst>
      <p:ext uri="{BB962C8B-B14F-4D97-AF65-F5344CB8AC3E}">
        <p14:creationId xmlns:p14="http://schemas.microsoft.com/office/powerpoint/2010/main" xmlns="" val="1548959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221" y="289959"/>
            <a:ext cx="8913972" cy="1206765"/>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95222" y="1620753"/>
            <a:ext cx="4376169" cy="67545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95222" y="2296205"/>
            <a:ext cx="4376169" cy="41717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031305" y="1620753"/>
            <a:ext cx="4377888" cy="67545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5031305" y="2296205"/>
            <a:ext cx="4377888" cy="41717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ED2DA5CF-EA25-459C-AD2A-503BF6E7EB6A}" type="datetime1">
              <a:rPr lang="de-DE" smtClean="0"/>
              <a:pPr/>
              <a:t>13.02.2014</a:t>
            </a:fld>
            <a:endParaRPr lang="de-DE"/>
          </a:p>
        </p:txBody>
      </p:sp>
      <p:sp>
        <p:nvSpPr>
          <p:cNvPr id="8" name="Fußzeilenplatzhalter 7"/>
          <p:cNvSpPr>
            <a:spLocks noGrp="1"/>
          </p:cNvSpPr>
          <p:nvPr>
            <p:ph type="ftr" sz="quarter" idx="11"/>
          </p:nvPr>
        </p:nvSpPr>
        <p:spPr/>
        <p:txBody>
          <a:bodyPr/>
          <a:lstStyle/>
          <a:p>
            <a:r>
              <a:rPr lang="de-DE" smtClean="0"/>
              <a:t>Modul 21 - Bankverhalten &amp; äußere Einflüsse</a:t>
            </a:r>
            <a:endParaRPr lang="de-DE"/>
          </a:p>
        </p:txBody>
      </p:sp>
      <p:sp>
        <p:nvSpPr>
          <p:cNvPr id="9" name="Foliennummernplatzhalter 8"/>
          <p:cNvSpPr>
            <a:spLocks noGrp="1"/>
          </p:cNvSpPr>
          <p:nvPr>
            <p:ph type="sldNum" sz="quarter" idx="12"/>
          </p:nvPr>
        </p:nvSpPr>
        <p:spPr/>
        <p:txBody>
          <a:bodyPr/>
          <a:lstStyle/>
          <a:p>
            <a:fld id="{47283DFF-4922-421C-8B9C-0B0DD1A734D3}" type="slidenum">
              <a:rPr lang="de-DE" smtClean="0"/>
              <a:pPr/>
              <a:t>‹Nr.›</a:t>
            </a:fld>
            <a:endParaRPr lang="de-DE"/>
          </a:p>
        </p:txBody>
      </p:sp>
    </p:spTree>
    <p:extLst>
      <p:ext uri="{BB962C8B-B14F-4D97-AF65-F5344CB8AC3E}">
        <p14:creationId xmlns:p14="http://schemas.microsoft.com/office/powerpoint/2010/main" xmlns="" val="3756287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3AC8DFE0-9029-47C0-A2E7-B2F090A68288}" type="datetime1">
              <a:rPr lang="de-DE" smtClean="0"/>
              <a:pPr/>
              <a:t>13.02.2014</a:t>
            </a:fld>
            <a:endParaRPr lang="de-DE"/>
          </a:p>
        </p:txBody>
      </p:sp>
      <p:sp>
        <p:nvSpPr>
          <p:cNvPr id="4" name="Fußzeilenplatzhalter 3"/>
          <p:cNvSpPr>
            <a:spLocks noGrp="1"/>
          </p:cNvSpPr>
          <p:nvPr>
            <p:ph type="ftr" sz="quarter" idx="11"/>
          </p:nvPr>
        </p:nvSpPr>
        <p:spPr/>
        <p:txBody>
          <a:bodyPr/>
          <a:lstStyle/>
          <a:p>
            <a:r>
              <a:rPr lang="de-DE" smtClean="0"/>
              <a:t>Modul 21 - Bankverhalten &amp; äußere Einflüsse</a:t>
            </a:r>
            <a:endParaRPr lang="de-DE"/>
          </a:p>
        </p:txBody>
      </p:sp>
      <p:sp>
        <p:nvSpPr>
          <p:cNvPr id="5" name="Foliennummernplatzhalter 4"/>
          <p:cNvSpPr>
            <a:spLocks noGrp="1"/>
          </p:cNvSpPr>
          <p:nvPr>
            <p:ph type="sldNum" sz="quarter" idx="12"/>
          </p:nvPr>
        </p:nvSpPr>
        <p:spPr/>
        <p:txBody>
          <a:bodyPr/>
          <a:lstStyle/>
          <a:p>
            <a:fld id="{47283DFF-4922-421C-8B9C-0B0DD1A734D3}" type="slidenum">
              <a:rPr lang="de-DE" smtClean="0"/>
              <a:pPr/>
              <a:t>‹Nr.›</a:t>
            </a:fld>
            <a:endParaRPr lang="de-DE"/>
          </a:p>
        </p:txBody>
      </p:sp>
    </p:spTree>
    <p:extLst>
      <p:ext uri="{BB962C8B-B14F-4D97-AF65-F5344CB8AC3E}">
        <p14:creationId xmlns:p14="http://schemas.microsoft.com/office/powerpoint/2010/main" xmlns="" val="2609969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2F95EA9-57FC-42B4-96D5-4E0EFDFD2756}" type="datetime1">
              <a:rPr lang="de-DE" smtClean="0"/>
              <a:pPr/>
              <a:t>13.02.2014</a:t>
            </a:fld>
            <a:endParaRPr lang="de-DE"/>
          </a:p>
        </p:txBody>
      </p:sp>
      <p:sp>
        <p:nvSpPr>
          <p:cNvPr id="3" name="Fußzeilenplatzhalter 2"/>
          <p:cNvSpPr>
            <a:spLocks noGrp="1"/>
          </p:cNvSpPr>
          <p:nvPr>
            <p:ph type="ftr" sz="quarter" idx="11"/>
          </p:nvPr>
        </p:nvSpPr>
        <p:spPr/>
        <p:txBody>
          <a:bodyPr/>
          <a:lstStyle/>
          <a:p>
            <a:r>
              <a:rPr lang="de-DE" smtClean="0"/>
              <a:t>Modul 21 - Bankverhalten &amp; äußere Einflüsse</a:t>
            </a:r>
            <a:endParaRPr lang="de-DE"/>
          </a:p>
        </p:txBody>
      </p:sp>
      <p:sp>
        <p:nvSpPr>
          <p:cNvPr id="4" name="Foliennummernplatzhalter 3"/>
          <p:cNvSpPr>
            <a:spLocks noGrp="1"/>
          </p:cNvSpPr>
          <p:nvPr>
            <p:ph type="sldNum" sz="quarter" idx="12"/>
          </p:nvPr>
        </p:nvSpPr>
        <p:spPr/>
        <p:txBody>
          <a:bodyPr/>
          <a:lstStyle/>
          <a:p>
            <a:fld id="{47283DFF-4922-421C-8B9C-0B0DD1A734D3}" type="slidenum">
              <a:rPr lang="de-DE" smtClean="0"/>
              <a:pPr/>
              <a:t>‹Nr.›</a:t>
            </a:fld>
            <a:endParaRPr lang="de-DE"/>
          </a:p>
        </p:txBody>
      </p:sp>
    </p:spTree>
    <p:extLst>
      <p:ext uri="{BB962C8B-B14F-4D97-AF65-F5344CB8AC3E}">
        <p14:creationId xmlns:p14="http://schemas.microsoft.com/office/powerpoint/2010/main" xmlns="" val="3877152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221" y="288283"/>
            <a:ext cx="3258484" cy="1226877"/>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872350" y="288284"/>
            <a:ext cx="5536842" cy="617964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95221" y="1515162"/>
            <a:ext cx="3258484" cy="49527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7F74B66-EF0C-4541-B3DE-8FCCD8F80CF0}" type="datetime1">
              <a:rPr lang="de-DE" smtClean="0"/>
              <a:pPr/>
              <a:t>13.02.2014</a:t>
            </a:fld>
            <a:endParaRPr lang="de-DE"/>
          </a:p>
        </p:txBody>
      </p:sp>
      <p:sp>
        <p:nvSpPr>
          <p:cNvPr id="6" name="Fußzeilenplatzhalter 5"/>
          <p:cNvSpPr>
            <a:spLocks noGrp="1"/>
          </p:cNvSpPr>
          <p:nvPr>
            <p:ph type="ftr" sz="quarter" idx="11"/>
          </p:nvPr>
        </p:nvSpPr>
        <p:spPr/>
        <p:txBody>
          <a:bodyPr/>
          <a:lstStyle/>
          <a:p>
            <a:r>
              <a:rPr lang="de-DE" smtClean="0"/>
              <a:t>Modul 21 - Bankverhalten &amp; äußere Einflüsse</a:t>
            </a:r>
            <a:endParaRPr lang="de-DE"/>
          </a:p>
        </p:txBody>
      </p:sp>
      <p:sp>
        <p:nvSpPr>
          <p:cNvPr id="7" name="Foliennummernplatzhalter 6"/>
          <p:cNvSpPr>
            <a:spLocks noGrp="1"/>
          </p:cNvSpPr>
          <p:nvPr>
            <p:ph type="sldNum" sz="quarter" idx="12"/>
          </p:nvPr>
        </p:nvSpPr>
        <p:spPr/>
        <p:txBody>
          <a:bodyPr/>
          <a:lstStyle/>
          <a:p>
            <a:fld id="{47283DFF-4922-421C-8B9C-0B0DD1A734D3}" type="slidenum">
              <a:rPr lang="de-DE" smtClean="0"/>
              <a:pPr/>
              <a:t>‹Nr.›</a:t>
            </a:fld>
            <a:endParaRPr lang="de-DE"/>
          </a:p>
        </p:txBody>
      </p:sp>
    </p:spTree>
    <p:extLst>
      <p:ext uri="{BB962C8B-B14F-4D97-AF65-F5344CB8AC3E}">
        <p14:creationId xmlns:p14="http://schemas.microsoft.com/office/powerpoint/2010/main" xmlns="" val="4011737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334" y="5068411"/>
            <a:ext cx="5942648" cy="598355"/>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941334" y="646960"/>
            <a:ext cx="5942648" cy="43443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941334" y="5666766"/>
            <a:ext cx="5942648" cy="8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ACCBC32-27A4-4924-8264-3722B6D80205}" type="datetime1">
              <a:rPr lang="de-DE" smtClean="0"/>
              <a:pPr/>
              <a:t>13.02.2014</a:t>
            </a:fld>
            <a:endParaRPr lang="de-DE"/>
          </a:p>
        </p:txBody>
      </p:sp>
      <p:sp>
        <p:nvSpPr>
          <p:cNvPr id="6" name="Fußzeilenplatzhalter 5"/>
          <p:cNvSpPr>
            <a:spLocks noGrp="1"/>
          </p:cNvSpPr>
          <p:nvPr>
            <p:ph type="ftr" sz="quarter" idx="11"/>
          </p:nvPr>
        </p:nvSpPr>
        <p:spPr/>
        <p:txBody>
          <a:bodyPr/>
          <a:lstStyle/>
          <a:p>
            <a:r>
              <a:rPr lang="de-DE" smtClean="0"/>
              <a:t>Modul 21 - Bankverhalten &amp; äußere Einflüsse</a:t>
            </a:r>
            <a:endParaRPr lang="de-DE"/>
          </a:p>
        </p:txBody>
      </p:sp>
      <p:sp>
        <p:nvSpPr>
          <p:cNvPr id="7" name="Foliennummernplatzhalter 6"/>
          <p:cNvSpPr>
            <a:spLocks noGrp="1"/>
          </p:cNvSpPr>
          <p:nvPr>
            <p:ph type="sldNum" sz="quarter" idx="12"/>
          </p:nvPr>
        </p:nvSpPr>
        <p:spPr/>
        <p:txBody>
          <a:bodyPr/>
          <a:lstStyle/>
          <a:p>
            <a:fld id="{47283DFF-4922-421C-8B9C-0B0DD1A734D3}" type="slidenum">
              <a:rPr lang="de-DE" smtClean="0"/>
              <a:pPr/>
              <a:t>‹Nr.›</a:t>
            </a:fld>
            <a:endParaRPr lang="de-DE"/>
          </a:p>
        </p:txBody>
      </p:sp>
    </p:spTree>
    <p:extLst>
      <p:ext uri="{BB962C8B-B14F-4D97-AF65-F5344CB8AC3E}">
        <p14:creationId xmlns:p14="http://schemas.microsoft.com/office/powerpoint/2010/main" xmlns="" val="3838245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95221" y="289959"/>
            <a:ext cx="8913972" cy="1206765"/>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95221" y="1689472"/>
            <a:ext cx="8913972" cy="477845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95221" y="6710954"/>
            <a:ext cx="2311030" cy="385494"/>
          </a:xfrm>
          <a:prstGeom prst="rect">
            <a:avLst/>
          </a:prstGeom>
        </p:spPr>
        <p:txBody>
          <a:bodyPr vert="horz" lIns="91440" tIns="45720" rIns="91440" bIns="45720" rtlCol="0" anchor="ctr"/>
          <a:lstStyle>
            <a:lvl1pPr algn="l">
              <a:defRPr sz="1200">
                <a:solidFill>
                  <a:schemeClr val="tx1">
                    <a:tint val="75000"/>
                  </a:schemeClr>
                </a:solidFill>
              </a:defRPr>
            </a:lvl1pPr>
          </a:lstStyle>
          <a:p>
            <a:fld id="{A9067EA0-799B-4B42-91D9-839EDDD5B587}" type="datetime1">
              <a:rPr lang="de-DE" smtClean="0"/>
              <a:pPr/>
              <a:t>13.02.2014</a:t>
            </a:fld>
            <a:endParaRPr lang="de-DE"/>
          </a:p>
        </p:txBody>
      </p:sp>
      <p:sp>
        <p:nvSpPr>
          <p:cNvPr id="5" name="Fußzeilenplatzhalter 4"/>
          <p:cNvSpPr>
            <a:spLocks noGrp="1"/>
          </p:cNvSpPr>
          <p:nvPr>
            <p:ph type="ftr" sz="quarter" idx="3"/>
          </p:nvPr>
        </p:nvSpPr>
        <p:spPr>
          <a:xfrm>
            <a:off x="3384008" y="6710954"/>
            <a:ext cx="3136397" cy="38549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Modul 21 - Bankverhalten &amp; äußere Einflüsse</a:t>
            </a:r>
            <a:endParaRPr lang="de-DE"/>
          </a:p>
        </p:txBody>
      </p:sp>
      <p:sp>
        <p:nvSpPr>
          <p:cNvPr id="6" name="Foliennummernplatzhalter 5"/>
          <p:cNvSpPr>
            <a:spLocks noGrp="1"/>
          </p:cNvSpPr>
          <p:nvPr>
            <p:ph type="sldNum" sz="quarter" idx="4"/>
          </p:nvPr>
        </p:nvSpPr>
        <p:spPr>
          <a:xfrm>
            <a:off x="7098163" y="6710954"/>
            <a:ext cx="2311030" cy="385494"/>
          </a:xfrm>
          <a:prstGeom prst="rect">
            <a:avLst/>
          </a:prstGeom>
        </p:spPr>
        <p:txBody>
          <a:bodyPr vert="horz" lIns="91440" tIns="45720" rIns="91440" bIns="45720" rtlCol="0" anchor="ctr"/>
          <a:lstStyle>
            <a:lvl1pPr algn="r">
              <a:defRPr sz="1200">
                <a:solidFill>
                  <a:schemeClr val="tx1">
                    <a:tint val="75000"/>
                  </a:schemeClr>
                </a:solidFill>
              </a:defRPr>
            </a:lvl1pPr>
          </a:lstStyle>
          <a:p>
            <a:fld id="{47283DFF-4922-421C-8B9C-0B0DD1A734D3}" type="slidenum">
              <a:rPr lang="de-DE" smtClean="0"/>
              <a:pPr/>
              <a:t>‹Nr.›</a:t>
            </a:fld>
            <a:endParaRPr lang="de-DE"/>
          </a:p>
        </p:txBody>
      </p:sp>
      <p:sp>
        <p:nvSpPr>
          <p:cNvPr id="7" name="Rechteck 6"/>
          <p:cNvSpPr/>
          <p:nvPr userDrawn="1"/>
        </p:nvSpPr>
        <p:spPr>
          <a:xfrm>
            <a:off x="343694" y="6829506"/>
            <a:ext cx="2880320" cy="277772"/>
          </a:xfrm>
          <a:prstGeom prst="rect">
            <a:avLst/>
          </a:prstGeom>
          <a:solidFill>
            <a:schemeClr val="bg1"/>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400" dirty="0">
                <a:solidFill>
                  <a:schemeClr val="tx1"/>
                </a:solidFill>
              </a:rPr>
              <a:t>© SR-Lehrwesen / DHB 2013</a:t>
            </a:r>
          </a:p>
        </p:txBody>
      </p:sp>
      <p:sp>
        <p:nvSpPr>
          <p:cNvPr id="8" name="Rechteck 7"/>
          <p:cNvSpPr/>
          <p:nvPr userDrawn="1"/>
        </p:nvSpPr>
        <p:spPr>
          <a:xfrm>
            <a:off x="8519044" y="6831865"/>
            <a:ext cx="1032148" cy="277771"/>
          </a:xfrm>
          <a:prstGeom prst="rect">
            <a:avLst/>
          </a:prstGeom>
          <a:solidFill>
            <a:schemeClr val="bg1"/>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b="1">
                <a:solidFill>
                  <a:srgbClr val="063DE8"/>
                </a:solidFill>
                <a:latin typeface="Arial" charset="0"/>
              </a:defRPr>
            </a:lvl1pPr>
            <a:lvl2pPr marL="742950" indent="-285750">
              <a:defRPr sz="2400" b="1">
                <a:solidFill>
                  <a:srgbClr val="063DE8"/>
                </a:solidFill>
                <a:latin typeface="Arial" charset="0"/>
              </a:defRPr>
            </a:lvl2pPr>
            <a:lvl3pPr marL="1143000" indent="-228600">
              <a:defRPr sz="2400" b="1">
                <a:solidFill>
                  <a:srgbClr val="063DE8"/>
                </a:solidFill>
                <a:latin typeface="Arial" charset="0"/>
              </a:defRPr>
            </a:lvl3pPr>
            <a:lvl4pPr marL="1600200" indent="-228600">
              <a:defRPr sz="2400" b="1">
                <a:solidFill>
                  <a:srgbClr val="063DE8"/>
                </a:solidFill>
                <a:latin typeface="Arial" charset="0"/>
              </a:defRPr>
            </a:lvl4pPr>
            <a:lvl5pPr marL="2057400" indent="-228600">
              <a:defRPr sz="2400" b="1">
                <a:solidFill>
                  <a:srgbClr val="063DE8"/>
                </a:solidFill>
                <a:latin typeface="Arial" charset="0"/>
              </a:defRPr>
            </a:lvl5pPr>
            <a:lvl6pPr marL="2514600" indent="-228600" eaLnBrk="0" fontAlgn="base" hangingPunct="0">
              <a:spcBef>
                <a:spcPct val="0"/>
              </a:spcBef>
              <a:spcAft>
                <a:spcPct val="0"/>
              </a:spcAft>
              <a:defRPr sz="2400" b="1">
                <a:solidFill>
                  <a:srgbClr val="063DE8"/>
                </a:solidFill>
                <a:latin typeface="Arial" charset="0"/>
              </a:defRPr>
            </a:lvl6pPr>
            <a:lvl7pPr marL="2971800" indent="-228600" eaLnBrk="0" fontAlgn="base" hangingPunct="0">
              <a:spcBef>
                <a:spcPct val="0"/>
              </a:spcBef>
              <a:spcAft>
                <a:spcPct val="0"/>
              </a:spcAft>
              <a:defRPr sz="2400" b="1">
                <a:solidFill>
                  <a:srgbClr val="063DE8"/>
                </a:solidFill>
                <a:latin typeface="Arial" charset="0"/>
              </a:defRPr>
            </a:lvl7pPr>
            <a:lvl8pPr marL="3429000" indent="-228600" eaLnBrk="0" fontAlgn="base" hangingPunct="0">
              <a:spcBef>
                <a:spcPct val="0"/>
              </a:spcBef>
              <a:spcAft>
                <a:spcPct val="0"/>
              </a:spcAft>
              <a:defRPr sz="2400" b="1">
                <a:solidFill>
                  <a:srgbClr val="063DE8"/>
                </a:solidFill>
                <a:latin typeface="Arial" charset="0"/>
              </a:defRPr>
            </a:lvl8pPr>
            <a:lvl9pPr marL="3886200" indent="-228600" eaLnBrk="0" fontAlgn="base" hangingPunct="0">
              <a:spcBef>
                <a:spcPct val="0"/>
              </a:spcBef>
              <a:spcAft>
                <a:spcPct val="0"/>
              </a:spcAft>
              <a:defRPr sz="2400" b="1">
                <a:solidFill>
                  <a:srgbClr val="063DE8"/>
                </a:solidFill>
                <a:latin typeface="Arial" charset="0"/>
              </a:defRPr>
            </a:lvl9pPr>
          </a:lstStyle>
          <a:p>
            <a:pPr algn="ctr" eaLnBrk="1" hangingPunct="1"/>
            <a:fld id="{A1971850-0A67-439A-976D-783CE30686CA}" type="slidenum">
              <a:rPr lang="de-DE" sz="1400">
                <a:solidFill>
                  <a:schemeClr val="tx1"/>
                </a:solidFill>
                <a:latin typeface="Calibri" pitchFamily="34" charset="0"/>
              </a:rPr>
              <a:pPr algn="ctr" eaLnBrk="1" hangingPunct="1"/>
              <a:t>‹Nr.›</a:t>
            </a:fld>
            <a:endParaRPr lang="de-DE" sz="1400">
              <a:solidFill>
                <a:schemeClr val="tx1"/>
              </a:solidFill>
              <a:latin typeface="Calibri" pitchFamily="34" charset="0"/>
            </a:endParaRPr>
          </a:p>
        </p:txBody>
      </p:sp>
      <p:sp>
        <p:nvSpPr>
          <p:cNvPr id="9" name="Rechteck 8"/>
          <p:cNvSpPr/>
          <p:nvPr userDrawn="1"/>
        </p:nvSpPr>
        <p:spPr>
          <a:xfrm>
            <a:off x="3444328" y="6835486"/>
            <a:ext cx="4854402" cy="277770"/>
          </a:xfrm>
          <a:prstGeom prst="rect">
            <a:avLst/>
          </a:prstGeom>
          <a:solidFill>
            <a:schemeClr val="bg1"/>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de-DE" sz="1400" dirty="0" smtClean="0">
                <a:solidFill>
                  <a:schemeClr val="tx1"/>
                </a:solidFill>
              </a:rPr>
              <a:t>Modul 21 - Bankverhalten &amp; äußere Einflüsse</a:t>
            </a:r>
            <a:endParaRPr lang="de-DE" sz="1400" dirty="0">
              <a:solidFill>
                <a:schemeClr val="tx1"/>
              </a:solidFill>
            </a:endParaRPr>
          </a:p>
        </p:txBody>
      </p:sp>
    </p:spTree>
    <p:extLst>
      <p:ext uri="{BB962C8B-B14F-4D97-AF65-F5344CB8AC3E}">
        <p14:creationId xmlns:p14="http://schemas.microsoft.com/office/powerpoint/2010/main" xmlns="" val="2660042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8" Type="http://schemas.openxmlformats.org/officeDocument/2006/relationships/hyperlink" Target="021_3_2.mp4" TargetMode="External"/><Relationship Id="rId13" Type="http://schemas.openxmlformats.org/officeDocument/2006/relationships/hyperlink" Target="021_8.mp4" TargetMode="External"/><Relationship Id="rId3" Type="http://schemas.openxmlformats.org/officeDocument/2006/relationships/image" Target="../media/image1.png"/><Relationship Id="rId7" Type="http://schemas.openxmlformats.org/officeDocument/2006/relationships/hyperlink" Target="021_3_1.mp4" TargetMode="External"/><Relationship Id="rId12" Type="http://schemas.openxmlformats.org/officeDocument/2006/relationships/hyperlink" Target="021_7.mp4"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021_2.mp4" TargetMode="External"/><Relationship Id="rId11" Type="http://schemas.openxmlformats.org/officeDocument/2006/relationships/hyperlink" Target="021_6.mp4" TargetMode="External"/><Relationship Id="rId5" Type="http://schemas.openxmlformats.org/officeDocument/2006/relationships/hyperlink" Target="021_1.mp4" TargetMode="External"/><Relationship Id="rId10" Type="http://schemas.openxmlformats.org/officeDocument/2006/relationships/hyperlink" Target="021_5.mp4" TargetMode="External"/><Relationship Id="rId4" Type="http://schemas.openxmlformats.org/officeDocument/2006/relationships/image" Target="../media/image2.png"/><Relationship Id="rId9" Type="http://schemas.openxmlformats.org/officeDocument/2006/relationships/hyperlink" Target="021_4.mp4" TargetMode="External"/><Relationship Id="rId14" Type="http://schemas.openxmlformats.org/officeDocument/2006/relationships/hyperlink" Target="021_9.mp4"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88399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664200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84120" y="163973"/>
            <a:ext cx="1448606" cy="72001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feld 3"/>
          <p:cNvSpPr txBox="1"/>
          <p:nvPr/>
        </p:nvSpPr>
        <p:spPr>
          <a:xfrm>
            <a:off x="343694" y="19894"/>
            <a:ext cx="6394315" cy="830997"/>
          </a:xfrm>
          <a:prstGeom prst="rect">
            <a:avLst/>
          </a:prstGeom>
          <a:noFill/>
        </p:spPr>
        <p:txBody>
          <a:bodyPr wrap="none" rtlCol="0">
            <a:spAutoFit/>
          </a:bodyPr>
          <a:lstStyle/>
          <a:p>
            <a:r>
              <a:rPr lang="de-DE" sz="4800" dirty="0" smtClean="0">
                <a:solidFill>
                  <a:srgbClr val="C00000"/>
                </a:solidFill>
                <a:effectLst>
                  <a:outerShdw blurRad="38100" dist="38100" dir="2700000" algn="tl">
                    <a:srgbClr val="000000">
                      <a:alpha val="43137"/>
                    </a:srgbClr>
                  </a:outerShdw>
                </a:effectLst>
              </a:rPr>
              <a:t>Einführung in das Thema</a:t>
            </a:r>
            <a:endParaRPr lang="de-DE" sz="4800" dirty="0">
              <a:solidFill>
                <a:srgbClr val="C00000"/>
              </a:solidFill>
              <a:effectLst>
                <a:outerShdw blurRad="38100" dist="38100" dir="2700000" algn="tl">
                  <a:srgbClr val="000000">
                    <a:alpha val="43137"/>
                  </a:srgbClr>
                </a:outerShdw>
              </a:effectLst>
            </a:endParaRPr>
          </a:p>
        </p:txBody>
      </p:sp>
      <p:sp>
        <p:nvSpPr>
          <p:cNvPr id="5" name="Textfeld 4"/>
          <p:cNvSpPr txBox="1"/>
          <p:nvPr/>
        </p:nvSpPr>
        <p:spPr>
          <a:xfrm>
            <a:off x="343694" y="2123961"/>
            <a:ext cx="9287992" cy="3416320"/>
          </a:xfrm>
          <a:prstGeom prst="rect">
            <a:avLst/>
          </a:prstGeom>
          <a:noFill/>
        </p:spPr>
        <p:txBody>
          <a:bodyPr wrap="square" rtlCol="0" anchor="ctr">
            <a:spAutoFit/>
          </a:bodyPr>
          <a:lstStyle/>
          <a:p>
            <a:pPr algn="ctr"/>
            <a:r>
              <a:rPr lang="de-DE" sz="7200" dirty="0" smtClean="0">
                <a:solidFill>
                  <a:srgbClr val="C00000"/>
                </a:solidFill>
              </a:rPr>
              <a:t>Bankverhalten </a:t>
            </a:r>
          </a:p>
          <a:p>
            <a:pPr algn="ctr"/>
            <a:r>
              <a:rPr lang="de-DE" sz="7200" dirty="0" smtClean="0">
                <a:solidFill>
                  <a:srgbClr val="C00000"/>
                </a:solidFill>
              </a:rPr>
              <a:t>&amp; </a:t>
            </a:r>
          </a:p>
          <a:p>
            <a:pPr algn="ctr"/>
            <a:r>
              <a:rPr lang="de-DE" sz="7200" dirty="0" smtClean="0">
                <a:solidFill>
                  <a:srgbClr val="C00000"/>
                </a:solidFill>
              </a:rPr>
              <a:t>äußere Einflüsse</a:t>
            </a:r>
            <a:endParaRPr lang="de-DE" sz="7200" dirty="0">
              <a:solidFill>
                <a:srgbClr val="C00000"/>
              </a:solidFill>
            </a:endParaRPr>
          </a:p>
        </p:txBody>
      </p:sp>
    </p:spTree>
    <p:extLst>
      <p:ext uri="{BB962C8B-B14F-4D97-AF65-F5344CB8AC3E}">
        <p14:creationId xmlns:p14="http://schemas.microsoft.com/office/powerpoint/2010/main" xmlns="" val="2696405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88399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664200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84120" y="163973"/>
            <a:ext cx="1448606" cy="72001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Textfeld 13"/>
          <p:cNvSpPr txBox="1"/>
          <p:nvPr/>
        </p:nvSpPr>
        <p:spPr>
          <a:xfrm>
            <a:off x="343694" y="19894"/>
            <a:ext cx="4607992" cy="830997"/>
          </a:xfrm>
          <a:prstGeom prst="rect">
            <a:avLst/>
          </a:prstGeom>
          <a:noFill/>
        </p:spPr>
        <p:txBody>
          <a:bodyPr wrap="square" rtlCol="0">
            <a:spAutoFit/>
          </a:bodyPr>
          <a:lstStyle/>
          <a:p>
            <a:r>
              <a:rPr lang="de-DE" sz="4800" dirty="0" smtClean="0">
                <a:solidFill>
                  <a:srgbClr val="C00000"/>
                </a:solidFill>
                <a:effectLst>
                  <a:outerShdw blurRad="38100" dist="38100" dir="2700000" algn="tl">
                    <a:srgbClr val="000000">
                      <a:alpha val="43137"/>
                    </a:srgbClr>
                  </a:outerShdw>
                </a:effectLst>
              </a:rPr>
              <a:t>Kommunikation</a:t>
            </a:r>
            <a:endParaRPr lang="de-DE" sz="4800" dirty="0">
              <a:solidFill>
                <a:srgbClr val="C00000"/>
              </a:solidFill>
              <a:effectLst>
                <a:outerShdw blurRad="38100" dist="38100" dir="2700000" algn="tl">
                  <a:srgbClr val="000000">
                    <a:alpha val="43137"/>
                  </a:srgbClr>
                </a:outerShdw>
              </a:effectLst>
            </a:endParaRPr>
          </a:p>
        </p:txBody>
      </p:sp>
      <p:sp>
        <p:nvSpPr>
          <p:cNvPr id="15" name="Textfeld 14"/>
          <p:cNvSpPr txBox="1"/>
          <p:nvPr/>
        </p:nvSpPr>
        <p:spPr>
          <a:xfrm>
            <a:off x="343694" y="1028006"/>
            <a:ext cx="9287992" cy="5016758"/>
          </a:xfrm>
          <a:prstGeom prst="rect">
            <a:avLst/>
          </a:prstGeom>
          <a:noFill/>
        </p:spPr>
        <p:txBody>
          <a:bodyPr wrap="square" rtlCol="0" anchor="t">
            <a:spAutoFit/>
          </a:bodyPr>
          <a:lstStyle/>
          <a:p>
            <a:pPr marL="457200" indent="-457200">
              <a:buFont typeface="Arial" pitchFamily="34" charset="0"/>
              <a:buChar char="•"/>
            </a:pPr>
            <a:endParaRPr lang="de-DE" sz="3200" dirty="0" smtClean="0"/>
          </a:p>
          <a:p>
            <a:pPr marL="457200" indent="-457200">
              <a:buFont typeface="Arial" pitchFamily="34" charset="0"/>
              <a:buChar char="•"/>
            </a:pPr>
            <a:r>
              <a:rPr lang="de-DE" sz="3200" dirty="0" smtClean="0"/>
              <a:t>Fast kein Mensch ist ein Grundtyp</a:t>
            </a:r>
            <a:br>
              <a:rPr lang="de-DE" sz="3200" dirty="0" smtClean="0"/>
            </a:br>
            <a:r>
              <a:rPr lang="de-DE" sz="3200" dirty="0" smtClean="0">
                <a:sym typeface="Wingdings" pitchFamily="2" charset="2"/>
              </a:rPr>
              <a:t> </a:t>
            </a:r>
            <a:r>
              <a:rPr lang="de-DE" sz="3200" dirty="0" smtClean="0"/>
              <a:t>Jede Persönlichkeit ist anders</a:t>
            </a:r>
            <a:endParaRPr lang="de-DE" sz="3200" dirty="0"/>
          </a:p>
          <a:p>
            <a:pPr marL="457200" indent="-457200">
              <a:buFont typeface="Arial" pitchFamily="34" charset="0"/>
              <a:buChar char="•"/>
            </a:pPr>
            <a:r>
              <a:rPr lang="de-DE" sz="3200" dirty="0" smtClean="0"/>
              <a:t>Unterbewusste Deutung von Signalen</a:t>
            </a:r>
            <a:r>
              <a:rPr lang="de-DE" sz="3200" dirty="0"/>
              <a:t/>
            </a:r>
            <a:br>
              <a:rPr lang="de-DE" sz="3200" dirty="0"/>
            </a:br>
            <a:r>
              <a:rPr lang="de-DE" sz="3200" dirty="0" smtClean="0">
                <a:sym typeface="Wingdings" pitchFamily="2" charset="2"/>
              </a:rPr>
              <a:t> Schärfung des Sinns</a:t>
            </a:r>
          </a:p>
          <a:p>
            <a:endParaRPr lang="de-DE" sz="3200" dirty="0">
              <a:sym typeface="Wingdings" pitchFamily="2" charset="2"/>
            </a:endParaRPr>
          </a:p>
          <a:p>
            <a:pPr algn="ctr"/>
            <a:r>
              <a:rPr lang="de-DE" sz="3200" dirty="0" smtClean="0">
                <a:solidFill>
                  <a:srgbClr val="C00000"/>
                </a:solidFill>
                <a:sym typeface="Wingdings" pitchFamily="2" charset="2"/>
              </a:rPr>
              <a:t>Wollen </a:t>
            </a:r>
            <a:r>
              <a:rPr lang="de-DE" sz="3200" u="sng" dirty="0" smtClean="0">
                <a:solidFill>
                  <a:srgbClr val="C00000"/>
                </a:solidFill>
                <a:sym typeface="Wingdings" pitchFamily="2" charset="2"/>
              </a:rPr>
              <a:t>wir</a:t>
            </a:r>
            <a:r>
              <a:rPr lang="de-DE" sz="3200" dirty="0" smtClean="0">
                <a:solidFill>
                  <a:srgbClr val="C00000"/>
                </a:solidFill>
                <a:sym typeface="Wingdings" pitchFamily="2" charset="2"/>
              </a:rPr>
              <a:t> Einfluss nehmen, müssen wir unsere Persönlichkeit anpassen!</a:t>
            </a:r>
          </a:p>
          <a:p>
            <a:pPr algn="ctr"/>
            <a:endParaRPr lang="de-DE" sz="3200" dirty="0">
              <a:solidFill>
                <a:srgbClr val="C00000"/>
              </a:solidFill>
              <a:sym typeface="Wingdings" pitchFamily="2" charset="2"/>
            </a:endParaRPr>
          </a:p>
          <a:p>
            <a:pPr algn="ctr"/>
            <a:r>
              <a:rPr lang="de-DE" sz="3200" b="1" dirty="0" smtClean="0">
                <a:solidFill>
                  <a:srgbClr val="C00000"/>
                </a:solidFill>
                <a:sym typeface="Wingdings" pitchFamily="2" charset="2"/>
              </a:rPr>
              <a:t>Dazu müssen wir die andere aber bewusst deuten</a:t>
            </a:r>
            <a:endParaRPr lang="de-DE" sz="3200" b="1" dirty="0" smtClean="0">
              <a:solidFill>
                <a:srgbClr val="C00000"/>
              </a:solidFill>
            </a:endParaRPr>
          </a:p>
        </p:txBody>
      </p:sp>
    </p:spTree>
    <p:extLst>
      <p:ext uri="{BB962C8B-B14F-4D97-AF65-F5344CB8AC3E}">
        <p14:creationId xmlns:p14="http://schemas.microsoft.com/office/powerpoint/2010/main" xmlns="" val="3718104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71686" y="88399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71686" y="664200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184120" y="163973"/>
            <a:ext cx="1448606" cy="72001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Textfeld 13"/>
          <p:cNvSpPr txBox="1"/>
          <p:nvPr/>
        </p:nvSpPr>
        <p:spPr>
          <a:xfrm>
            <a:off x="343694" y="19894"/>
            <a:ext cx="4824536" cy="830997"/>
          </a:xfrm>
          <a:prstGeom prst="rect">
            <a:avLst/>
          </a:prstGeom>
          <a:noFill/>
        </p:spPr>
        <p:txBody>
          <a:bodyPr wrap="square" rtlCol="0">
            <a:spAutoFit/>
          </a:bodyPr>
          <a:lstStyle/>
          <a:p>
            <a:r>
              <a:rPr lang="de-DE" sz="4800" dirty="0" smtClean="0">
                <a:solidFill>
                  <a:srgbClr val="C00000"/>
                </a:solidFill>
                <a:effectLst>
                  <a:outerShdw blurRad="38100" dist="38100" dir="2700000" algn="tl">
                    <a:srgbClr val="000000">
                      <a:alpha val="43137"/>
                    </a:srgbClr>
                  </a:outerShdw>
                </a:effectLst>
              </a:rPr>
              <a:t>Kommunikation</a:t>
            </a:r>
            <a:endParaRPr lang="de-DE" sz="4800" dirty="0">
              <a:solidFill>
                <a:srgbClr val="C00000"/>
              </a:solidFill>
              <a:effectLst>
                <a:outerShdw blurRad="38100" dist="38100" dir="2700000" algn="tl">
                  <a:srgbClr val="000000">
                    <a:alpha val="43137"/>
                  </a:srgbClr>
                </a:outerShdw>
              </a:effectLst>
            </a:endParaRPr>
          </a:p>
        </p:txBody>
      </p:sp>
      <p:sp>
        <p:nvSpPr>
          <p:cNvPr id="15" name="Textfeld 14"/>
          <p:cNvSpPr txBox="1"/>
          <p:nvPr/>
        </p:nvSpPr>
        <p:spPr>
          <a:xfrm>
            <a:off x="343694" y="1028006"/>
            <a:ext cx="9287992" cy="5016758"/>
          </a:xfrm>
          <a:prstGeom prst="rect">
            <a:avLst/>
          </a:prstGeom>
          <a:noFill/>
        </p:spPr>
        <p:txBody>
          <a:bodyPr wrap="square" rtlCol="0" anchor="t">
            <a:spAutoFit/>
          </a:bodyPr>
          <a:lstStyle/>
          <a:p>
            <a:pPr algn="ctr"/>
            <a:endParaRPr lang="de-DE" sz="3200" u="sng" dirty="0" smtClean="0"/>
          </a:p>
          <a:p>
            <a:pPr algn="ctr"/>
            <a:r>
              <a:rPr lang="de-DE" sz="3200" u="sng" dirty="0" smtClean="0"/>
              <a:t>Rollenspiel zum Bankverhalten</a:t>
            </a:r>
          </a:p>
          <a:p>
            <a:pPr algn="ctr"/>
            <a:endParaRPr lang="de-DE" sz="3200" u="sng" dirty="0" smtClean="0"/>
          </a:p>
          <a:p>
            <a:pPr marL="457200" indent="-457200">
              <a:buFont typeface="Arial" pitchFamily="34" charset="0"/>
              <a:buChar char="•"/>
            </a:pPr>
            <a:r>
              <a:rPr lang="de-DE" sz="3200" dirty="0" smtClean="0"/>
              <a:t>Vier Gruppen bilden</a:t>
            </a:r>
          </a:p>
          <a:p>
            <a:pPr marL="457200" indent="-457200">
              <a:buFont typeface="Arial" pitchFamily="34" charset="0"/>
              <a:buChar char="•"/>
            </a:pPr>
            <a:r>
              <a:rPr lang="de-DE" sz="3200" dirty="0" smtClean="0"/>
              <a:t>Zwei pro Gruppe stellen Situation zwischen SR und MV dar </a:t>
            </a:r>
            <a:r>
              <a:rPr lang="de-DE" sz="3200" dirty="0" smtClean="0">
                <a:solidFill>
                  <a:schemeClr val="bg1">
                    <a:lumMod val="50000"/>
                  </a:schemeClr>
                </a:solidFill>
              </a:rPr>
              <a:t>(Ort und Zeit spielt keine Rolle)</a:t>
            </a:r>
          </a:p>
          <a:p>
            <a:pPr marL="457200" indent="-457200">
              <a:buFont typeface="Arial" pitchFamily="34" charset="0"/>
              <a:buChar char="•"/>
            </a:pPr>
            <a:r>
              <a:rPr lang="de-DE" sz="3200" dirty="0" smtClean="0"/>
              <a:t>MV hält sich an seine Karte </a:t>
            </a:r>
            <a:r>
              <a:rPr lang="de-DE" sz="3200" dirty="0" smtClean="0">
                <a:sym typeface="Wingdings" pitchFamily="2" charset="2"/>
              </a:rPr>
              <a:t> Charakter</a:t>
            </a:r>
          </a:p>
          <a:p>
            <a:pPr marL="457200" indent="-457200">
              <a:buFont typeface="Arial" pitchFamily="34" charset="0"/>
              <a:buChar char="•"/>
            </a:pPr>
            <a:r>
              <a:rPr lang="de-DE" sz="3200" dirty="0" smtClean="0">
                <a:sym typeface="Wingdings" pitchFamily="2" charset="2"/>
              </a:rPr>
              <a:t>Gruppe soll für SR passendes Verhalten entwickeln</a:t>
            </a:r>
          </a:p>
          <a:p>
            <a:pPr marL="457200" indent="-457200">
              <a:buFont typeface="Arial" pitchFamily="34" charset="0"/>
              <a:buChar char="•"/>
            </a:pPr>
            <a:r>
              <a:rPr lang="de-DE" sz="3200" dirty="0" smtClean="0">
                <a:sym typeface="Wingdings" pitchFamily="2" charset="2"/>
              </a:rPr>
              <a:t>Besprechung &amp; Bewertung der Ergebnisse im Plenum</a:t>
            </a:r>
            <a:endParaRPr lang="de-DE" sz="3200" dirty="0" smtClean="0"/>
          </a:p>
        </p:txBody>
      </p:sp>
    </p:spTree>
    <p:extLst>
      <p:ext uri="{BB962C8B-B14F-4D97-AF65-F5344CB8AC3E}">
        <p14:creationId xmlns:p14="http://schemas.microsoft.com/office/powerpoint/2010/main" xmlns="" val="284097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88399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664200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84120" y="163973"/>
            <a:ext cx="1448606" cy="72001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Textfeld 13"/>
          <p:cNvSpPr txBox="1"/>
          <p:nvPr/>
        </p:nvSpPr>
        <p:spPr>
          <a:xfrm>
            <a:off x="343694" y="19894"/>
            <a:ext cx="4643996" cy="830997"/>
          </a:xfrm>
          <a:prstGeom prst="rect">
            <a:avLst/>
          </a:prstGeom>
          <a:noFill/>
        </p:spPr>
        <p:txBody>
          <a:bodyPr wrap="square" rtlCol="0">
            <a:spAutoFit/>
          </a:bodyPr>
          <a:lstStyle/>
          <a:p>
            <a:r>
              <a:rPr lang="de-DE" sz="4800" dirty="0" smtClean="0">
                <a:solidFill>
                  <a:srgbClr val="C00000"/>
                </a:solidFill>
                <a:effectLst>
                  <a:outerShdw blurRad="38100" dist="38100" dir="2700000" algn="tl">
                    <a:srgbClr val="000000">
                      <a:alpha val="43137"/>
                    </a:srgbClr>
                  </a:outerShdw>
                </a:effectLst>
              </a:rPr>
              <a:t>Kommunikation</a:t>
            </a:r>
            <a:endParaRPr lang="de-DE" sz="4800" dirty="0">
              <a:solidFill>
                <a:srgbClr val="C00000"/>
              </a:solidFill>
              <a:effectLst>
                <a:outerShdw blurRad="38100" dist="38100" dir="2700000" algn="tl">
                  <a:srgbClr val="000000">
                    <a:alpha val="43137"/>
                  </a:srgbClr>
                </a:outerShdw>
              </a:effectLst>
            </a:endParaRPr>
          </a:p>
        </p:txBody>
      </p:sp>
      <p:sp>
        <p:nvSpPr>
          <p:cNvPr id="15" name="Textfeld 14"/>
          <p:cNvSpPr txBox="1"/>
          <p:nvPr/>
        </p:nvSpPr>
        <p:spPr>
          <a:xfrm>
            <a:off x="343694" y="1028006"/>
            <a:ext cx="9287992" cy="3539430"/>
          </a:xfrm>
          <a:prstGeom prst="rect">
            <a:avLst/>
          </a:prstGeom>
          <a:noFill/>
        </p:spPr>
        <p:txBody>
          <a:bodyPr wrap="square" rtlCol="0" anchor="t">
            <a:spAutoFit/>
          </a:bodyPr>
          <a:lstStyle/>
          <a:p>
            <a:pPr algn="ctr"/>
            <a:endParaRPr lang="de-DE" sz="3200" dirty="0" smtClean="0"/>
          </a:p>
          <a:p>
            <a:pPr algn="ctr"/>
            <a:r>
              <a:rPr lang="de-DE" sz="3200" dirty="0" smtClean="0"/>
              <a:t>Fazit:</a:t>
            </a:r>
          </a:p>
          <a:p>
            <a:pPr algn="ctr"/>
            <a:endParaRPr lang="de-DE" sz="3200" dirty="0" smtClean="0"/>
          </a:p>
          <a:p>
            <a:pPr marL="457200" indent="-457200">
              <a:buFont typeface="Arial" pitchFamily="34" charset="0"/>
              <a:buChar char="•"/>
            </a:pPr>
            <a:r>
              <a:rPr lang="de-DE" sz="3200" dirty="0" smtClean="0"/>
              <a:t>Gleiche Situationen gleich ahnden</a:t>
            </a:r>
          </a:p>
          <a:p>
            <a:pPr marL="457200" indent="-457200">
              <a:buFont typeface="Arial" pitchFamily="34" charset="0"/>
              <a:buChar char="•"/>
            </a:pPr>
            <a:r>
              <a:rPr lang="de-DE" sz="3200" dirty="0" smtClean="0"/>
              <a:t>Sich selbst nicht so wichtig nehmen</a:t>
            </a:r>
          </a:p>
          <a:p>
            <a:pPr marL="457200" indent="-457200">
              <a:buFont typeface="Arial" pitchFamily="34" charset="0"/>
              <a:buChar char="•"/>
            </a:pPr>
            <a:r>
              <a:rPr lang="de-DE" sz="3200" dirty="0" smtClean="0"/>
              <a:t>Andere Personen einschätzen</a:t>
            </a:r>
          </a:p>
          <a:p>
            <a:pPr marL="457200" indent="-457200">
              <a:buFont typeface="Arial" pitchFamily="34" charset="0"/>
              <a:buChar char="•"/>
            </a:pPr>
            <a:r>
              <a:rPr lang="de-DE" sz="3200" dirty="0" smtClean="0"/>
              <a:t>Umgang an jeweilige Persönlichkeit anpassen</a:t>
            </a:r>
          </a:p>
        </p:txBody>
      </p:sp>
    </p:spTree>
    <p:extLst>
      <p:ext uri="{BB962C8B-B14F-4D97-AF65-F5344CB8AC3E}">
        <p14:creationId xmlns:p14="http://schemas.microsoft.com/office/powerpoint/2010/main" xmlns="" val="284097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Ellipse 31"/>
          <p:cNvSpPr/>
          <p:nvPr/>
        </p:nvSpPr>
        <p:spPr>
          <a:xfrm>
            <a:off x="1279799" y="883991"/>
            <a:ext cx="8624614" cy="5827130"/>
          </a:xfrm>
          <a:prstGeom prst="ellipse">
            <a:avLst/>
          </a:prstGeom>
          <a:effectLst>
            <a:outerShdw blurRad="50800" dist="38100" dir="2700000" algn="tl" rotWithShape="0">
              <a:prstClr val="black">
                <a:alpha val="40000"/>
              </a:prstClr>
            </a:outerShdw>
          </a:effectLst>
          <a:scene3d>
            <a:camera prst="perspectiveContrastingRightFacing"/>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8000" dirty="0" smtClean="0"/>
              <a:t>Und noch viele andere…</a:t>
            </a:r>
            <a:endParaRPr lang="de-DE" sz="80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88399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664200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84120" y="163973"/>
            <a:ext cx="1448606" cy="72001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Textfeld 13"/>
          <p:cNvSpPr txBox="1"/>
          <p:nvPr/>
        </p:nvSpPr>
        <p:spPr>
          <a:xfrm>
            <a:off x="343694" y="19894"/>
            <a:ext cx="4643996" cy="830997"/>
          </a:xfrm>
          <a:prstGeom prst="rect">
            <a:avLst/>
          </a:prstGeom>
          <a:noFill/>
        </p:spPr>
        <p:txBody>
          <a:bodyPr wrap="square" rtlCol="0">
            <a:spAutoFit/>
          </a:bodyPr>
          <a:lstStyle/>
          <a:p>
            <a:r>
              <a:rPr lang="de-DE" sz="4800" dirty="0" smtClean="0">
                <a:solidFill>
                  <a:srgbClr val="C00000"/>
                </a:solidFill>
                <a:effectLst>
                  <a:outerShdw blurRad="38100" dist="38100" dir="2700000" algn="tl">
                    <a:srgbClr val="000000">
                      <a:alpha val="43137"/>
                    </a:srgbClr>
                  </a:outerShdw>
                </a:effectLst>
              </a:rPr>
              <a:t>Äußere Einflüsse</a:t>
            </a:r>
            <a:endParaRPr lang="de-DE" sz="4800" dirty="0">
              <a:solidFill>
                <a:srgbClr val="C00000"/>
              </a:solidFill>
              <a:effectLst>
                <a:outerShdw blurRad="38100" dist="38100" dir="2700000" algn="tl">
                  <a:srgbClr val="000000">
                    <a:alpha val="43137"/>
                  </a:srgbClr>
                </a:outerShdw>
              </a:effectLst>
            </a:endParaRPr>
          </a:p>
        </p:txBody>
      </p:sp>
      <p:sp>
        <p:nvSpPr>
          <p:cNvPr id="25" name="Freihandform 24"/>
          <p:cNvSpPr/>
          <p:nvPr/>
        </p:nvSpPr>
        <p:spPr>
          <a:xfrm>
            <a:off x="3606277" y="1748153"/>
            <a:ext cx="2764378" cy="1268140"/>
          </a:xfrm>
          <a:custGeom>
            <a:avLst/>
            <a:gdLst>
              <a:gd name="connsiteX0" fmla="*/ 0 w 2764378"/>
              <a:gd name="connsiteY0" fmla="*/ 211361 h 1268140"/>
              <a:gd name="connsiteX1" fmla="*/ 211361 w 2764378"/>
              <a:gd name="connsiteY1" fmla="*/ 0 h 1268140"/>
              <a:gd name="connsiteX2" fmla="*/ 2553017 w 2764378"/>
              <a:gd name="connsiteY2" fmla="*/ 0 h 1268140"/>
              <a:gd name="connsiteX3" fmla="*/ 2764378 w 2764378"/>
              <a:gd name="connsiteY3" fmla="*/ 211361 h 1268140"/>
              <a:gd name="connsiteX4" fmla="*/ 2764378 w 2764378"/>
              <a:gd name="connsiteY4" fmla="*/ 1056779 h 1268140"/>
              <a:gd name="connsiteX5" fmla="*/ 2553017 w 2764378"/>
              <a:gd name="connsiteY5" fmla="*/ 1268140 h 1268140"/>
              <a:gd name="connsiteX6" fmla="*/ 211361 w 2764378"/>
              <a:gd name="connsiteY6" fmla="*/ 1268140 h 1268140"/>
              <a:gd name="connsiteX7" fmla="*/ 0 w 2764378"/>
              <a:gd name="connsiteY7" fmla="*/ 1056779 h 1268140"/>
              <a:gd name="connsiteX8" fmla="*/ 0 w 2764378"/>
              <a:gd name="connsiteY8" fmla="*/ 211361 h 1268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4378" h="1268140">
                <a:moveTo>
                  <a:pt x="0" y="211361"/>
                </a:moveTo>
                <a:cubicBezTo>
                  <a:pt x="0" y="94630"/>
                  <a:pt x="94630" y="0"/>
                  <a:pt x="211361" y="0"/>
                </a:cubicBezTo>
                <a:lnTo>
                  <a:pt x="2553017" y="0"/>
                </a:lnTo>
                <a:cubicBezTo>
                  <a:pt x="2669748" y="0"/>
                  <a:pt x="2764378" y="94630"/>
                  <a:pt x="2764378" y="211361"/>
                </a:cubicBezTo>
                <a:lnTo>
                  <a:pt x="2764378" y="1056779"/>
                </a:lnTo>
                <a:cubicBezTo>
                  <a:pt x="2764378" y="1173510"/>
                  <a:pt x="2669748" y="1268140"/>
                  <a:pt x="2553017" y="1268140"/>
                </a:cubicBezTo>
                <a:lnTo>
                  <a:pt x="211361" y="1268140"/>
                </a:lnTo>
                <a:cubicBezTo>
                  <a:pt x="94630" y="1268140"/>
                  <a:pt x="0" y="1173510"/>
                  <a:pt x="0" y="1056779"/>
                </a:cubicBezTo>
                <a:lnTo>
                  <a:pt x="0" y="211361"/>
                </a:lnTo>
                <a:close/>
              </a:path>
            </a:pathLst>
          </a:cu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130485" tIns="130485" rIns="130485" bIns="130485" numCol="1" spcCol="1270" anchor="ctr" anchorCtr="0">
            <a:noAutofit/>
          </a:bodyPr>
          <a:lstStyle/>
          <a:p>
            <a:pPr lvl="0" algn="ctr" defTabSz="800100">
              <a:lnSpc>
                <a:spcPct val="90000"/>
              </a:lnSpc>
              <a:spcBef>
                <a:spcPct val="0"/>
              </a:spcBef>
              <a:spcAft>
                <a:spcPct val="35000"/>
              </a:spcAft>
            </a:pPr>
            <a:r>
              <a:rPr lang="de-DE" sz="2000" kern="1200" dirty="0" smtClean="0"/>
              <a:t>Beschimpfungen durch Mannschaften / Zuschauer / Hallensprecher</a:t>
            </a:r>
            <a:endParaRPr lang="de-DE" sz="2000" kern="1200" dirty="0"/>
          </a:p>
        </p:txBody>
      </p:sp>
      <p:sp>
        <p:nvSpPr>
          <p:cNvPr id="26" name="Freihandform 25"/>
          <p:cNvSpPr/>
          <p:nvPr/>
        </p:nvSpPr>
        <p:spPr>
          <a:xfrm>
            <a:off x="6536372" y="1748109"/>
            <a:ext cx="2764378" cy="1268140"/>
          </a:xfrm>
          <a:custGeom>
            <a:avLst/>
            <a:gdLst>
              <a:gd name="connsiteX0" fmla="*/ 0 w 2764378"/>
              <a:gd name="connsiteY0" fmla="*/ 211361 h 1268140"/>
              <a:gd name="connsiteX1" fmla="*/ 211361 w 2764378"/>
              <a:gd name="connsiteY1" fmla="*/ 0 h 1268140"/>
              <a:gd name="connsiteX2" fmla="*/ 2553017 w 2764378"/>
              <a:gd name="connsiteY2" fmla="*/ 0 h 1268140"/>
              <a:gd name="connsiteX3" fmla="*/ 2764378 w 2764378"/>
              <a:gd name="connsiteY3" fmla="*/ 211361 h 1268140"/>
              <a:gd name="connsiteX4" fmla="*/ 2764378 w 2764378"/>
              <a:gd name="connsiteY4" fmla="*/ 1056779 h 1268140"/>
              <a:gd name="connsiteX5" fmla="*/ 2553017 w 2764378"/>
              <a:gd name="connsiteY5" fmla="*/ 1268140 h 1268140"/>
              <a:gd name="connsiteX6" fmla="*/ 211361 w 2764378"/>
              <a:gd name="connsiteY6" fmla="*/ 1268140 h 1268140"/>
              <a:gd name="connsiteX7" fmla="*/ 0 w 2764378"/>
              <a:gd name="connsiteY7" fmla="*/ 1056779 h 1268140"/>
              <a:gd name="connsiteX8" fmla="*/ 0 w 2764378"/>
              <a:gd name="connsiteY8" fmla="*/ 211361 h 1268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4378" h="1268140">
                <a:moveTo>
                  <a:pt x="0" y="211361"/>
                </a:moveTo>
                <a:cubicBezTo>
                  <a:pt x="0" y="94630"/>
                  <a:pt x="94630" y="0"/>
                  <a:pt x="211361" y="0"/>
                </a:cubicBezTo>
                <a:lnTo>
                  <a:pt x="2553017" y="0"/>
                </a:lnTo>
                <a:cubicBezTo>
                  <a:pt x="2669748" y="0"/>
                  <a:pt x="2764378" y="94630"/>
                  <a:pt x="2764378" y="211361"/>
                </a:cubicBezTo>
                <a:lnTo>
                  <a:pt x="2764378" y="1056779"/>
                </a:lnTo>
                <a:cubicBezTo>
                  <a:pt x="2764378" y="1173510"/>
                  <a:pt x="2669748" y="1268140"/>
                  <a:pt x="2553017" y="1268140"/>
                </a:cubicBezTo>
                <a:lnTo>
                  <a:pt x="211361" y="1268140"/>
                </a:lnTo>
                <a:cubicBezTo>
                  <a:pt x="94630" y="1268140"/>
                  <a:pt x="0" y="1173510"/>
                  <a:pt x="0" y="1056779"/>
                </a:cubicBezTo>
                <a:lnTo>
                  <a:pt x="0" y="211361"/>
                </a:lnTo>
                <a:close/>
              </a:path>
            </a:pathLst>
          </a:cu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130485" tIns="130485" rIns="130485" bIns="130485" numCol="1" spcCol="1270" anchor="ctr" anchorCtr="0">
            <a:noAutofit/>
          </a:bodyPr>
          <a:lstStyle/>
          <a:p>
            <a:pPr lvl="0" algn="ctr" defTabSz="800100">
              <a:lnSpc>
                <a:spcPct val="90000"/>
              </a:lnSpc>
              <a:spcBef>
                <a:spcPct val="0"/>
              </a:spcBef>
              <a:spcAft>
                <a:spcPct val="35000"/>
              </a:spcAft>
            </a:pPr>
            <a:r>
              <a:rPr lang="de-DE" sz="2000" kern="1200" dirty="0" smtClean="0"/>
              <a:t>Anwesenheit eines Beobachters</a:t>
            </a:r>
            <a:endParaRPr lang="de-DE" sz="2000" kern="1200" dirty="0"/>
          </a:p>
        </p:txBody>
      </p:sp>
      <p:sp>
        <p:nvSpPr>
          <p:cNvPr id="27" name="Freihandform 26"/>
          <p:cNvSpPr/>
          <p:nvPr/>
        </p:nvSpPr>
        <p:spPr>
          <a:xfrm>
            <a:off x="6104317" y="3260282"/>
            <a:ext cx="2764378" cy="1268140"/>
          </a:xfrm>
          <a:custGeom>
            <a:avLst/>
            <a:gdLst>
              <a:gd name="connsiteX0" fmla="*/ 0 w 2764378"/>
              <a:gd name="connsiteY0" fmla="*/ 211361 h 1268140"/>
              <a:gd name="connsiteX1" fmla="*/ 211361 w 2764378"/>
              <a:gd name="connsiteY1" fmla="*/ 0 h 1268140"/>
              <a:gd name="connsiteX2" fmla="*/ 2553017 w 2764378"/>
              <a:gd name="connsiteY2" fmla="*/ 0 h 1268140"/>
              <a:gd name="connsiteX3" fmla="*/ 2764378 w 2764378"/>
              <a:gd name="connsiteY3" fmla="*/ 211361 h 1268140"/>
              <a:gd name="connsiteX4" fmla="*/ 2764378 w 2764378"/>
              <a:gd name="connsiteY4" fmla="*/ 1056779 h 1268140"/>
              <a:gd name="connsiteX5" fmla="*/ 2553017 w 2764378"/>
              <a:gd name="connsiteY5" fmla="*/ 1268140 h 1268140"/>
              <a:gd name="connsiteX6" fmla="*/ 211361 w 2764378"/>
              <a:gd name="connsiteY6" fmla="*/ 1268140 h 1268140"/>
              <a:gd name="connsiteX7" fmla="*/ 0 w 2764378"/>
              <a:gd name="connsiteY7" fmla="*/ 1056779 h 1268140"/>
              <a:gd name="connsiteX8" fmla="*/ 0 w 2764378"/>
              <a:gd name="connsiteY8" fmla="*/ 211361 h 1268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4378" h="1268140">
                <a:moveTo>
                  <a:pt x="0" y="211361"/>
                </a:moveTo>
                <a:cubicBezTo>
                  <a:pt x="0" y="94630"/>
                  <a:pt x="94630" y="0"/>
                  <a:pt x="211361" y="0"/>
                </a:cubicBezTo>
                <a:lnTo>
                  <a:pt x="2553017" y="0"/>
                </a:lnTo>
                <a:cubicBezTo>
                  <a:pt x="2669748" y="0"/>
                  <a:pt x="2764378" y="94630"/>
                  <a:pt x="2764378" y="211361"/>
                </a:cubicBezTo>
                <a:lnTo>
                  <a:pt x="2764378" y="1056779"/>
                </a:lnTo>
                <a:cubicBezTo>
                  <a:pt x="2764378" y="1173510"/>
                  <a:pt x="2669748" y="1268140"/>
                  <a:pt x="2553017" y="1268140"/>
                </a:cubicBezTo>
                <a:lnTo>
                  <a:pt x="211361" y="1268140"/>
                </a:lnTo>
                <a:cubicBezTo>
                  <a:pt x="94630" y="1268140"/>
                  <a:pt x="0" y="1173510"/>
                  <a:pt x="0" y="1056779"/>
                </a:cubicBezTo>
                <a:lnTo>
                  <a:pt x="0" y="211361"/>
                </a:lnTo>
                <a:close/>
              </a:path>
            </a:pathLst>
          </a:cu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130485" tIns="130485" rIns="130485" bIns="130485" numCol="1" spcCol="1270" anchor="ctr" anchorCtr="0">
            <a:noAutofit/>
          </a:bodyPr>
          <a:lstStyle/>
          <a:p>
            <a:pPr lvl="0" algn="ctr" defTabSz="800100">
              <a:lnSpc>
                <a:spcPct val="90000"/>
              </a:lnSpc>
              <a:spcBef>
                <a:spcPct val="0"/>
              </a:spcBef>
              <a:spcAft>
                <a:spcPct val="35000"/>
              </a:spcAft>
            </a:pPr>
            <a:r>
              <a:rPr lang="de-DE" sz="2000" kern="1200" dirty="0" smtClean="0"/>
              <a:t>Ständiger Lärm durch Fans</a:t>
            </a:r>
            <a:endParaRPr lang="de-DE" sz="2000" kern="1200" dirty="0"/>
          </a:p>
        </p:txBody>
      </p:sp>
      <p:sp>
        <p:nvSpPr>
          <p:cNvPr id="28" name="Freihandform 27"/>
          <p:cNvSpPr/>
          <p:nvPr/>
        </p:nvSpPr>
        <p:spPr>
          <a:xfrm>
            <a:off x="5068127" y="4744404"/>
            <a:ext cx="2764378" cy="1268140"/>
          </a:xfrm>
          <a:custGeom>
            <a:avLst/>
            <a:gdLst>
              <a:gd name="connsiteX0" fmla="*/ 0 w 2764378"/>
              <a:gd name="connsiteY0" fmla="*/ 211361 h 1268140"/>
              <a:gd name="connsiteX1" fmla="*/ 211361 w 2764378"/>
              <a:gd name="connsiteY1" fmla="*/ 0 h 1268140"/>
              <a:gd name="connsiteX2" fmla="*/ 2553017 w 2764378"/>
              <a:gd name="connsiteY2" fmla="*/ 0 h 1268140"/>
              <a:gd name="connsiteX3" fmla="*/ 2764378 w 2764378"/>
              <a:gd name="connsiteY3" fmla="*/ 211361 h 1268140"/>
              <a:gd name="connsiteX4" fmla="*/ 2764378 w 2764378"/>
              <a:gd name="connsiteY4" fmla="*/ 1056779 h 1268140"/>
              <a:gd name="connsiteX5" fmla="*/ 2553017 w 2764378"/>
              <a:gd name="connsiteY5" fmla="*/ 1268140 h 1268140"/>
              <a:gd name="connsiteX6" fmla="*/ 211361 w 2764378"/>
              <a:gd name="connsiteY6" fmla="*/ 1268140 h 1268140"/>
              <a:gd name="connsiteX7" fmla="*/ 0 w 2764378"/>
              <a:gd name="connsiteY7" fmla="*/ 1056779 h 1268140"/>
              <a:gd name="connsiteX8" fmla="*/ 0 w 2764378"/>
              <a:gd name="connsiteY8" fmla="*/ 211361 h 1268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4378" h="1268140">
                <a:moveTo>
                  <a:pt x="0" y="211361"/>
                </a:moveTo>
                <a:cubicBezTo>
                  <a:pt x="0" y="94630"/>
                  <a:pt x="94630" y="0"/>
                  <a:pt x="211361" y="0"/>
                </a:cubicBezTo>
                <a:lnTo>
                  <a:pt x="2553017" y="0"/>
                </a:lnTo>
                <a:cubicBezTo>
                  <a:pt x="2669748" y="0"/>
                  <a:pt x="2764378" y="94630"/>
                  <a:pt x="2764378" y="211361"/>
                </a:cubicBezTo>
                <a:lnTo>
                  <a:pt x="2764378" y="1056779"/>
                </a:lnTo>
                <a:cubicBezTo>
                  <a:pt x="2764378" y="1173510"/>
                  <a:pt x="2669748" y="1268140"/>
                  <a:pt x="2553017" y="1268140"/>
                </a:cubicBezTo>
                <a:lnTo>
                  <a:pt x="211361" y="1268140"/>
                </a:lnTo>
                <a:cubicBezTo>
                  <a:pt x="94630" y="1268140"/>
                  <a:pt x="0" y="1173510"/>
                  <a:pt x="0" y="1056779"/>
                </a:cubicBezTo>
                <a:lnTo>
                  <a:pt x="0" y="211361"/>
                </a:lnTo>
                <a:close/>
              </a:path>
            </a:pathLst>
          </a:cu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130485" tIns="130485" rIns="130485" bIns="130485" numCol="1" spcCol="1270" anchor="ctr" anchorCtr="0">
            <a:noAutofit/>
          </a:bodyPr>
          <a:lstStyle/>
          <a:p>
            <a:pPr lvl="0" algn="ctr" defTabSz="800100">
              <a:lnSpc>
                <a:spcPct val="90000"/>
              </a:lnSpc>
              <a:spcBef>
                <a:spcPct val="0"/>
              </a:spcBef>
              <a:spcAft>
                <a:spcPct val="35000"/>
              </a:spcAft>
            </a:pPr>
            <a:r>
              <a:rPr lang="de-DE" sz="2000" kern="1200" dirty="0" smtClean="0"/>
              <a:t>Anwesenheit von Presse</a:t>
            </a:r>
            <a:endParaRPr lang="de-DE" sz="2000" kern="1200" dirty="0"/>
          </a:p>
        </p:txBody>
      </p:sp>
      <p:sp>
        <p:nvSpPr>
          <p:cNvPr id="29" name="Freihandform 28"/>
          <p:cNvSpPr/>
          <p:nvPr/>
        </p:nvSpPr>
        <p:spPr>
          <a:xfrm>
            <a:off x="2071896" y="4744446"/>
            <a:ext cx="2764378" cy="1268140"/>
          </a:xfrm>
          <a:custGeom>
            <a:avLst/>
            <a:gdLst>
              <a:gd name="connsiteX0" fmla="*/ 0 w 2764378"/>
              <a:gd name="connsiteY0" fmla="*/ 211361 h 1268140"/>
              <a:gd name="connsiteX1" fmla="*/ 211361 w 2764378"/>
              <a:gd name="connsiteY1" fmla="*/ 0 h 1268140"/>
              <a:gd name="connsiteX2" fmla="*/ 2553017 w 2764378"/>
              <a:gd name="connsiteY2" fmla="*/ 0 h 1268140"/>
              <a:gd name="connsiteX3" fmla="*/ 2764378 w 2764378"/>
              <a:gd name="connsiteY3" fmla="*/ 211361 h 1268140"/>
              <a:gd name="connsiteX4" fmla="*/ 2764378 w 2764378"/>
              <a:gd name="connsiteY4" fmla="*/ 1056779 h 1268140"/>
              <a:gd name="connsiteX5" fmla="*/ 2553017 w 2764378"/>
              <a:gd name="connsiteY5" fmla="*/ 1268140 h 1268140"/>
              <a:gd name="connsiteX6" fmla="*/ 211361 w 2764378"/>
              <a:gd name="connsiteY6" fmla="*/ 1268140 h 1268140"/>
              <a:gd name="connsiteX7" fmla="*/ 0 w 2764378"/>
              <a:gd name="connsiteY7" fmla="*/ 1056779 h 1268140"/>
              <a:gd name="connsiteX8" fmla="*/ 0 w 2764378"/>
              <a:gd name="connsiteY8" fmla="*/ 211361 h 1268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4378" h="1268140">
                <a:moveTo>
                  <a:pt x="0" y="211361"/>
                </a:moveTo>
                <a:cubicBezTo>
                  <a:pt x="0" y="94630"/>
                  <a:pt x="94630" y="0"/>
                  <a:pt x="211361" y="0"/>
                </a:cubicBezTo>
                <a:lnTo>
                  <a:pt x="2553017" y="0"/>
                </a:lnTo>
                <a:cubicBezTo>
                  <a:pt x="2669748" y="0"/>
                  <a:pt x="2764378" y="94630"/>
                  <a:pt x="2764378" y="211361"/>
                </a:cubicBezTo>
                <a:lnTo>
                  <a:pt x="2764378" y="1056779"/>
                </a:lnTo>
                <a:cubicBezTo>
                  <a:pt x="2764378" y="1173510"/>
                  <a:pt x="2669748" y="1268140"/>
                  <a:pt x="2553017" y="1268140"/>
                </a:cubicBezTo>
                <a:lnTo>
                  <a:pt x="211361" y="1268140"/>
                </a:lnTo>
                <a:cubicBezTo>
                  <a:pt x="94630" y="1268140"/>
                  <a:pt x="0" y="1173510"/>
                  <a:pt x="0" y="1056779"/>
                </a:cubicBezTo>
                <a:lnTo>
                  <a:pt x="0" y="211361"/>
                </a:lnTo>
                <a:close/>
              </a:path>
            </a:pathLst>
          </a:cu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130485" tIns="130485" rIns="130485" bIns="130485" numCol="1" spcCol="1270" anchor="ctr" anchorCtr="0">
            <a:noAutofit/>
          </a:bodyPr>
          <a:lstStyle/>
          <a:p>
            <a:pPr lvl="0" algn="ctr" defTabSz="800100">
              <a:lnSpc>
                <a:spcPct val="90000"/>
              </a:lnSpc>
              <a:spcBef>
                <a:spcPct val="0"/>
              </a:spcBef>
              <a:spcAft>
                <a:spcPct val="35000"/>
              </a:spcAft>
            </a:pPr>
            <a:r>
              <a:rPr lang="de-DE" sz="2000" kern="1200" dirty="0" smtClean="0"/>
              <a:t>Probleme im Job / in der Beziehung</a:t>
            </a:r>
            <a:endParaRPr lang="de-DE" sz="2000" kern="1200" dirty="0"/>
          </a:p>
        </p:txBody>
      </p:sp>
      <p:sp>
        <p:nvSpPr>
          <p:cNvPr id="30" name="Freihandform 29"/>
          <p:cNvSpPr/>
          <p:nvPr/>
        </p:nvSpPr>
        <p:spPr>
          <a:xfrm>
            <a:off x="1063788" y="3260280"/>
            <a:ext cx="2764378" cy="1268140"/>
          </a:xfrm>
          <a:custGeom>
            <a:avLst/>
            <a:gdLst>
              <a:gd name="connsiteX0" fmla="*/ 0 w 2764378"/>
              <a:gd name="connsiteY0" fmla="*/ 211361 h 1268140"/>
              <a:gd name="connsiteX1" fmla="*/ 211361 w 2764378"/>
              <a:gd name="connsiteY1" fmla="*/ 0 h 1268140"/>
              <a:gd name="connsiteX2" fmla="*/ 2553017 w 2764378"/>
              <a:gd name="connsiteY2" fmla="*/ 0 h 1268140"/>
              <a:gd name="connsiteX3" fmla="*/ 2764378 w 2764378"/>
              <a:gd name="connsiteY3" fmla="*/ 211361 h 1268140"/>
              <a:gd name="connsiteX4" fmla="*/ 2764378 w 2764378"/>
              <a:gd name="connsiteY4" fmla="*/ 1056779 h 1268140"/>
              <a:gd name="connsiteX5" fmla="*/ 2553017 w 2764378"/>
              <a:gd name="connsiteY5" fmla="*/ 1268140 h 1268140"/>
              <a:gd name="connsiteX6" fmla="*/ 211361 w 2764378"/>
              <a:gd name="connsiteY6" fmla="*/ 1268140 h 1268140"/>
              <a:gd name="connsiteX7" fmla="*/ 0 w 2764378"/>
              <a:gd name="connsiteY7" fmla="*/ 1056779 h 1268140"/>
              <a:gd name="connsiteX8" fmla="*/ 0 w 2764378"/>
              <a:gd name="connsiteY8" fmla="*/ 211361 h 1268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4378" h="1268140">
                <a:moveTo>
                  <a:pt x="0" y="211361"/>
                </a:moveTo>
                <a:cubicBezTo>
                  <a:pt x="0" y="94630"/>
                  <a:pt x="94630" y="0"/>
                  <a:pt x="211361" y="0"/>
                </a:cubicBezTo>
                <a:lnTo>
                  <a:pt x="2553017" y="0"/>
                </a:lnTo>
                <a:cubicBezTo>
                  <a:pt x="2669748" y="0"/>
                  <a:pt x="2764378" y="94630"/>
                  <a:pt x="2764378" y="211361"/>
                </a:cubicBezTo>
                <a:lnTo>
                  <a:pt x="2764378" y="1056779"/>
                </a:lnTo>
                <a:cubicBezTo>
                  <a:pt x="2764378" y="1173510"/>
                  <a:pt x="2669748" y="1268140"/>
                  <a:pt x="2553017" y="1268140"/>
                </a:cubicBezTo>
                <a:lnTo>
                  <a:pt x="211361" y="1268140"/>
                </a:lnTo>
                <a:cubicBezTo>
                  <a:pt x="94630" y="1268140"/>
                  <a:pt x="0" y="1173510"/>
                  <a:pt x="0" y="1056779"/>
                </a:cubicBezTo>
                <a:lnTo>
                  <a:pt x="0" y="211361"/>
                </a:lnTo>
                <a:close/>
              </a:path>
            </a:pathLst>
          </a:cu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130485" tIns="130485" rIns="130485" bIns="130485" numCol="1" spcCol="1270" anchor="ctr" anchorCtr="0">
            <a:noAutofit/>
          </a:bodyPr>
          <a:lstStyle/>
          <a:p>
            <a:pPr lvl="0" algn="ctr" defTabSz="800100">
              <a:lnSpc>
                <a:spcPct val="90000"/>
              </a:lnSpc>
              <a:spcBef>
                <a:spcPct val="0"/>
              </a:spcBef>
              <a:spcAft>
                <a:spcPct val="35000"/>
              </a:spcAft>
            </a:pPr>
            <a:r>
              <a:rPr lang="de-DE" sz="2000" kern="1200" dirty="0" smtClean="0"/>
              <a:t>Schwierige Anfahrt</a:t>
            </a:r>
            <a:endParaRPr lang="de-DE" sz="2000" kern="1200" dirty="0"/>
          </a:p>
        </p:txBody>
      </p:sp>
      <p:sp>
        <p:nvSpPr>
          <p:cNvPr id="31" name="Freihandform 30"/>
          <p:cNvSpPr/>
          <p:nvPr/>
        </p:nvSpPr>
        <p:spPr>
          <a:xfrm>
            <a:off x="631701" y="1748085"/>
            <a:ext cx="2764378" cy="1268140"/>
          </a:xfrm>
          <a:custGeom>
            <a:avLst/>
            <a:gdLst>
              <a:gd name="connsiteX0" fmla="*/ 0 w 2764378"/>
              <a:gd name="connsiteY0" fmla="*/ 211361 h 1268140"/>
              <a:gd name="connsiteX1" fmla="*/ 211361 w 2764378"/>
              <a:gd name="connsiteY1" fmla="*/ 0 h 1268140"/>
              <a:gd name="connsiteX2" fmla="*/ 2553017 w 2764378"/>
              <a:gd name="connsiteY2" fmla="*/ 0 h 1268140"/>
              <a:gd name="connsiteX3" fmla="*/ 2764378 w 2764378"/>
              <a:gd name="connsiteY3" fmla="*/ 211361 h 1268140"/>
              <a:gd name="connsiteX4" fmla="*/ 2764378 w 2764378"/>
              <a:gd name="connsiteY4" fmla="*/ 1056779 h 1268140"/>
              <a:gd name="connsiteX5" fmla="*/ 2553017 w 2764378"/>
              <a:gd name="connsiteY5" fmla="*/ 1268140 h 1268140"/>
              <a:gd name="connsiteX6" fmla="*/ 211361 w 2764378"/>
              <a:gd name="connsiteY6" fmla="*/ 1268140 h 1268140"/>
              <a:gd name="connsiteX7" fmla="*/ 0 w 2764378"/>
              <a:gd name="connsiteY7" fmla="*/ 1056779 h 1268140"/>
              <a:gd name="connsiteX8" fmla="*/ 0 w 2764378"/>
              <a:gd name="connsiteY8" fmla="*/ 211361 h 1268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4378" h="1268140">
                <a:moveTo>
                  <a:pt x="0" y="211361"/>
                </a:moveTo>
                <a:cubicBezTo>
                  <a:pt x="0" y="94630"/>
                  <a:pt x="94630" y="0"/>
                  <a:pt x="211361" y="0"/>
                </a:cubicBezTo>
                <a:lnTo>
                  <a:pt x="2553017" y="0"/>
                </a:lnTo>
                <a:cubicBezTo>
                  <a:pt x="2669748" y="0"/>
                  <a:pt x="2764378" y="94630"/>
                  <a:pt x="2764378" y="211361"/>
                </a:cubicBezTo>
                <a:lnTo>
                  <a:pt x="2764378" y="1056779"/>
                </a:lnTo>
                <a:cubicBezTo>
                  <a:pt x="2764378" y="1173510"/>
                  <a:pt x="2669748" y="1268140"/>
                  <a:pt x="2553017" y="1268140"/>
                </a:cubicBezTo>
                <a:lnTo>
                  <a:pt x="211361" y="1268140"/>
                </a:lnTo>
                <a:cubicBezTo>
                  <a:pt x="94630" y="1268140"/>
                  <a:pt x="0" y="1173510"/>
                  <a:pt x="0" y="1056779"/>
                </a:cubicBezTo>
                <a:lnTo>
                  <a:pt x="0" y="211361"/>
                </a:lnTo>
                <a:close/>
              </a:path>
            </a:pathLst>
          </a:cu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130485" tIns="130485" rIns="130485" bIns="130485" numCol="1" spcCol="1270" anchor="ctr" anchorCtr="0">
            <a:noAutofit/>
          </a:bodyPr>
          <a:lstStyle/>
          <a:p>
            <a:pPr lvl="0" algn="ctr" defTabSz="800100">
              <a:lnSpc>
                <a:spcPct val="90000"/>
              </a:lnSpc>
              <a:spcBef>
                <a:spcPct val="0"/>
              </a:spcBef>
              <a:spcAft>
                <a:spcPct val="35000"/>
              </a:spcAft>
            </a:pPr>
            <a:r>
              <a:rPr lang="de-DE" sz="2000" kern="1200" dirty="0" smtClean="0"/>
              <a:t>Überforderte Helfer (Zeitnehmer / Sekretär / Wischer)</a:t>
            </a:r>
            <a:endParaRPr lang="de-DE" sz="2000" kern="1200" dirty="0"/>
          </a:p>
        </p:txBody>
      </p:sp>
    </p:spTree>
    <p:extLst>
      <p:ext uri="{BB962C8B-B14F-4D97-AF65-F5344CB8AC3E}">
        <p14:creationId xmlns:p14="http://schemas.microsoft.com/office/powerpoint/2010/main" xmlns="" val="284097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par>
                                <p:cTn id="35" presetID="1" presetClass="exit" presetSubtype="0" fill="hold" grpId="1" nodeType="withEffect">
                                  <p:stCondLst>
                                    <p:cond delay="0"/>
                                  </p:stCondLst>
                                  <p:childTnLst>
                                    <p:set>
                                      <p:cBhvr>
                                        <p:cTn id="36" dur="1" fill="hold">
                                          <p:stCondLst>
                                            <p:cond delay="0"/>
                                          </p:stCondLst>
                                        </p:cTn>
                                        <p:tgtEl>
                                          <p:spTgt spid="25"/>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26"/>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7"/>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28"/>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29"/>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30"/>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88399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664200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84120" y="163973"/>
            <a:ext cx="1448606" cy="72001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Textfeld 13"/>
          <p:cNvSpPr txBox="1"/>
          <p:nvPr/>
        </p:nvSpPr>
        <p:spPr>
          <a:xfrm>
            <a:off x="343694" y="19894"/>
            <a:ext cx="5328592" cy="830997"/>
          </a:xfrm>
          <a:prstGeom prst="rect">
            <a:avLst/>
          </a:prstGeom>
          <a:noFill/>
        </p:spPr>
        <p:txBody>
          <a:bodyPr wrap="square" rtlCol="0">
            <a:spAutoFit/>
          </a:bodyPr>
          <a:lstStyle/>
          <a:p>
            <a:r>
              <a:rPr lang="de-DE" sz="4800" dirty="0" smtClean="0">
                <a:solidFill>
                  <a:srgbClr val="C00000"/>
                </a:solidFill>
                <a:effectLst>
                  <a:outerShdw blurRad="38100" dist="38100" dir="2700000" algn="tl">
                    <a:srgbClr val="000000">
                      <a:alpha val="43137"/>
                    </a:srgbClr>
                  </a:outerShdw>
                </a:effectLst>
              </a:rPr>
              <a:t>Äußere Einflüsse</a:t>
            </a:r>
            <a:endParaRPr lang="de-DE" sz="4800" dirty="0">
              <a:solidFill>
                <a:srgbClr val="C00000"/>
              </a:solidFill>
              <a:effectLst>
                <a:outerShdw blurRad="38100" dist="38100" dir="2700000" algn="tl">
                  <a:srgbClr val="000000">
                    <a:alpha val="43137"/>
                  </a:srgbClr>
                </a:outerShdw>
              </a:effectLst>
            </a:endParaRPr>
          </a:p>
        </p:txBody>
      </p:sp>
      <p:sp>
        <p:nvSpPr>
          <p:cNvPr id="15" name="Textfeld 14"/>
          <p:cNvSpPr txBox="1"/>
          <p:nvPr/>
        </p:nvSpPr>
        <p:spPr>
          <a:xfrm>
            <a:off x="343694" y="1028006"/>
            <a:ext cx="9287992" cy="4031873"/>
          </a:xfrm>
          <a:prstGeom prst="rect">
            <a:avLst/>
          </a:prstGeom>
          <a:noFill/>
        </p:spPr>
        <p:txBody>
          <a:bodyPr wrap="square" rtlCol="0" anchor="t">
            <a:spAutoFit/>
          </a:bodyPr>
          <a:lstStyle/>
          <a:p>
            <a:pPr algn="ctr"/>
            <a:endParaRPr lang="de-DE" sz="3200" dirty="0" smtClean="0"/>
          </a:p>
          <a:p>
            <a:pPr algn="ctr"/>
            <a:r>
              <a:rPr lang="de-DE" sz="3200" dirty="0" smtClean="0"/>
              <a:t>Trotz all dieser Einflüsse soll der SR</a:t>
            </a:r>
          </a:p>
          <a:p>
            <a:pPr algn="ctr"/>
            <a:endParaRPr lang="de-DE" sz="3200" dirty="0" smtClean="0"/>
          </a:p>
          <a:p>
            <a:pPr marL="457200" indent="-457200">
              <a:buFont typeface="Arial" pitchFamily="34" charset="0"/>
              <a:buChar char="•"/>
            </a:pPr>
            <a:r>
              <a:rPr lang="de-DE" sz="3200" dirty="0"/>
              <a:t>d</a:t>
            </a:r>
            <a:r>
              <a:rPr lang="de-DE" sz="3200" dirty="0" smtClean="0"/>
              <a:t>eeskalierend agieren</a:t>
            </a:r>
          </a:p>
          <a:p>
            <a:pPr marL="457200" indent="-457200">
              <a:buFont typeface="Arial" pitchFamily="34" charset="0"/>
              <a:buChar char="•"/>
            </a:pPr>
            <a:r>
              <a:rPr lang="de-DE" sz="3200" dirty="0" smtClean="0"/>
              <a:t>ein faires Miteinander fördern und verkörpern</a:t>
            </a:r>
          </a:p>
          <a:p>
            <a:endParaRPr lang="de-DE" sz="3200" dirty="0"/>
          </a:p>
          <a:p>
            <a:pPr algn="ctr"/>
            <a:r>
              <a:rPr lang="de-DE" sz="3200" dirty="0" smtClean="0">
                <a:solidFill>
                  <a:srgbClr val="C00000"/>
                </a:solidFill>
              </a:rPr>
              <a:t>Nur möglich, wenn man sich über Einflüsse bewusst ist und damit umgehen kann…</a:t>
            </a:r>
          </a:p>
        </p:txBody>
      </p:sp>
    </p:spTree>
    <p:extLst>
      <p:ext uri="{BB962C8B-B14F-4D97-AF65-F5344CB8AC3E}">
        <p14:creationId xmlns:p14="http://schemas.microsoft.com/office/powerpoint/2010/main" xmlns="" val="284097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71686" y="88399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71686" y="664200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184120" y="163973"/>
            <a:ext cx="1448606" cy="72001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Textfeld 13"/>
          <p:cNvSpPr txBox="1"/>
          <p:nvPr/>
        </p:nvSpPr>
        <p:spPr>
          <a:xfrm>
            <a:off x="343694" y="19894"/>
            <a:ext cx="6624736" cy="830997"/>
          </a:xfrm>
          <a:prstGeom prst="rect">
            <a:avLst/>
          </a:prstGeom>
          <a:noFill/>
        </p:spPr>
        <p:txBody>
          <a:bodyPr wrap="square" rtlCol="0">
            <a:spAutoFit/>
          </a:bodyPr>
          <a:lstStyle/>
          <a:p>
            <a:r>
              <a:rPr lang="de-DE" sz="4800" dirty="0" smtClean="0">
                <a:solidFill>
                  <a:srgbClr val="C00000"/>
                </a:solidFill>
                <a:effectLst>
                  <a:outerShdw blurRad="38100" dist="38100" dir="2700000" algn="tl">
                    <a:srgbClr val="000000">
                      <a:alpha val="43137"/>
                    </a:srgbClr>
                  </a:outerShdw>
                </a:effectLst>
              </a:rPr>
              <a:t>Das Ergebnis: Stress</a:t>
            </a:r>
            <a:endParaRPr lang="de-DE" sz="4800" dirty="0">
              <a:solidFill>
                <a:srgbClr val="C00000"/>
              </a:solidFill>
              <a:effectLst>
                <a:outerShdw blurRad="38100" dist="38100" dir="2700000" algn="tl">
                  <a:srgbClr val="000000">
                    <a:alpha val="43137"/>
                  </a:srgbClr>
                </a:outerShdw>
              </a:effectLst>
            </a:endParaRPr>
          </a:p>
        </p:txBody>
      </p:sp>
      <p:sp>
        <p:nvSpPr>
          <p:cNvPr id="15" name="Textfeld 14"/>
          <p:cNvSpPr txBox="1"/>
          <p:nvPr/>
        </p:nvSpPr>
        <p:spPr>
          <a:xfrm>
            <a:off x="343694" y="1028006"/>
            <a:ext cx="9287992" cy="3354765"/>
          </a:xfrm>
          <a:prstGeom prst="rect">
            <a:avLst/>
          </a:prstGeom>
          <a:noFill/>
        </p:spPr>
        <p:txBody>
          <a:bodyPr wrap="square" rtlCol="0" anchor="t">
            <a:spAutoFit/>
          </a:bodyPr>
          <a:lstStyle/>
          <a:p>
            <a:pPr marL="457200" indent="-457200">
              <a:buFont typeface="Arial" pitchFamily="34" charset="0"/>
              <a:buChar char="•"/>
            </a:pPr>
            <a:endParaRPr lang="de-DE" sz="3200" dirty="0"/>
          </a:p>
          <a:p>
            <a:pPr marL="457200" indent="-457200">
              <a:buFont typeface="Arial" pitchFamily="34" charset="0"/>
              <a:buChar char="•"/>
            </a:pPr>
            <a:r>
              <a:rPr lang="de-DE" sz="3200" dirty="0" smtClean="0"/>
              <a:t>Wie entsteht Stress?</a:t>
            </a:r>
          </a:p>
          <a:p>
            <a:pPr marL="457200" indent="-457200">
              <a:buFont typeface="Arial" pitchFamily="34" charset="0"/>
              <a:buChar char="•"/>
            </a:pPr>
            <a:r>
              <a:rPr lang="de-DE" sz="3200" dirty="0" smtClean="0"/>
              <a:t>Wie wirkt sich Stress auf…</a:t>
            </a:r>
          </a:p>
          <a:p>
            <a:pPr marL="914400" lvl="1" indent="-457200">
              <a:buFont typeface="Arial" pitchFamily="34" charset="0"/>
              <a:buChar char="•"/>
            </a:pPr>
            <a:r>
              <a:rPr lang="de-DE" sz="2800" dirty="0" smtClean="0"/>
              <a:t>…Körper</a:t>
            </a:r>
          </a:p>
          <a:p>
            <a:pPr marL="914400" lvl="1" indent="-457200">
              <a:buFont typeface="Arial" pitchFamily="34" charset="0"/>
              <a:buChar char="•"/>
            </a:pPr>
            <a:r>
              <a:rPr lang="de-DE" sz="2800" dirty="0" smtClean="0"/>
              <a:t>…Geist</a:t>
            </a:r>
          </a:p>
          <a:p>
            <a:pPr marL="914400" lvl="1" indent="-457200">
              <a:buFont typeface="Arial" pitchFamily="34" charset="0"/>
              <a:buChar char="•"/>
            </a:pPr>
            <a:r>
              <a:rPr lang="de-DE" sz="2800" dirty="0" smtClean="0"/>
              <a:t>…Psyche aus?</a:t>
            </a:r>
          </a:p>
          <a:p>
            <a:pPr marL="457200" indent="-457200">
              <a:buFont typeface="Arial" pitchFamily="34" charset="0"/>
              <a:buChar char="•"/>
            </a:pPr>
            <a:r>
              <a:rPr lang="de-DE" sz="3200" dirty="0" smtClean="0"/>
              <a:t>Wie kann ich diesem Stress entgehen?</a:t>
            </a:r>
            <a:endParaRPr lang="de-DE" sz="3200" dirty="0"/>
          </a:p>
        </p:txBody>
      </p:sp>
    </p:spTree>
    <p:extLst>
      <p:ext uri="{BB962C8B-B14F-4D97-AF65-F5344CB8AC3E}">
        <p14:creationId xmlns:p14="http://schemas.microsoft.com/office/powerpoint/2010/main" xmlns="" val="284097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Abgerundetes Rechteck 41"/>
          <p:cNvSpPr/>
          <p:nvPr/>
        </p:nvSpPr>
        <p:spPr>
          <a:xfrm>
            <a:off x="271686" y="2612182"/>
            <a:ext cx="9360000" cy="72008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sz="2800" dirty="0" smtClean="0"/>
              <a:t>Person</a:t>
            </a:r>
          </a:p>
          <a:p>
            <a:pPr algn="ctr"/>
            <a:r>
              <a:rPr lang="de-DE" dirty="0"/>
              <a:t>p</a:t>
            </a:r>
            <a:r>
              <a:rPr lang="de-DE" dirty="0" smtClean="0"/>
              <a:t>ersönliche Bewertung</a:t>
            </a:r>
            <a:endParaRPr lang="de-DE" dirty="0"/>
          </a:p>
        </p:txBody>
      </p:sp>
      <p:sp>
        <p:nvSpPr>
          <p:cNvPr id="41" name="Abgerundetes Rechteck 40"/>
          <p:cNvSpPr/>
          <p:nvPr/>
        </p:nvSpPr>
        <p:spPr>
          <a:xfrm>
            <a:off x="271686" y="1892102"/>
            <a:ext cx="9360000"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persönlicher Filter</a:t>
            </a:r>
            <a:endParaRPr lang="de-DE" sz="2800"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71686" y="88399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71686" y="664200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184120" y="163973"/>
            <a:ext cx="1448606" cy="72001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Textfeld 13"/>
          <p:cNvSpPr txBox="1"/>
          <p:nvPr/>
        </p:nvSpPr>
        <p:spPr>
          <a:xfrm>
            <a:off x="343694" y="19894"/>
            <a:ext cx="6624736" cy="830997"/>
          </a:xfrm>
          <a:prstGeom prst="rect">
            <a:avLst/>
          </a:prstGeom>
          <a:noFill/>
        </p:spPr>
        <p:txBody>
          <a:bodyPr wrap="square" rtlCol="0">
            <a:spAutoFit/>
          </a:bodyPr>
          <a:lstStyle/>
          <a:p>
            <a:r>
              <a:rPr lang="de-DE" sz="4800" dirty="0" smtClean="0">
                <a:solidFill>
                  <a:srgbClr val="C00000"/>
                </a:solidFill>
                <a:effectLst>
                  <a:outerShdw blurRad="38100" dist="38100" dir="2700000" algn="tl">
                    <a:srgbClr val="000000">
                      <a:alpha val="43137"/>
                    </a:srgbClr>
                  </a:outerShdw>
                </a:effectLst>
              </a:rPr>
              <a:t>Das Ergebnis: Stress</a:t>
            </a:r>
            <a:endParaRPr lang="de-DE" sz="4800" dirty="0">
              <a:solidFill>
                <a:srgbClr val="C00000"/>
              </a:solidFill>
              <a:effectLst>
                <a:outerShdw blurRad="38100" dist="38100" dir="2700000" algn="tl">
                  <a:srgbClr val="000000">
                    <a:alpha val="43137"/>
                  </a:srgbClr>
                </a:outerShdw>
              </a:effectLst>
            </a:endParaRPr>
          </a:p>
        </p:txBody>
      </p:sp>
      <p:sp>
        <p:nvSpPr>
          <p:cNvPr id="15" name="Textfeld 14"/>
          <p:cNvSpPr txBox="1"/>
          <p:nvPr/>
        </p:nvSpPr>
        <p:spPr>
          <a:xfrm>
            <a:off x="343694" y="1028006"/>
            <a:ext cx="9287992" cy="584775"/>
          </a:xfrm>
          <a:prstGeom prst="rect">
            <a:avLst/>
          </a:prstGeom>
          <a:noFill/>
        </p:spPr>
        <p:txBody>
          <a:bodyPr wrap="square" rtlCol="0" anchor="t">
            <a:spAutoFit/>
          </a:bodyPr>
          <a:lstStyle/>
          <a:p>
            <a:pPr algn="ctr"/>
            <a:endParaRPr lang="de-DE" sz="3200" dirty="0" smtClean="0"/>
          </a:p>
        </p:txBody>
      </p:sp>
      <p:sp>
        <p:nvSpPr>
          <p:cNvPr id="2" name="Abgerundetes Rechteck 1"/>
          <p:cNvSpPr/>
          <p:nvPr/>
        </p:nvSpPr>
        <p:spPr>
          <a:xfrm>
            <a:off x="271686" y="1172022"/>
            <a:ext cx="9360000" cy="72008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sz="2800" dirty="0" smtClean="0"/>
              <a:t>Stressoren aus der Umwelt</a:t>
            </a:r>
            <a:endParaRPr lang="de-DE" sz="2800" dirty="0"/>
          </a:p>
        </p:txBody>
      </p:sp>
      <p:cxnSp>
        <p:nvCxnSpPr>
          <p:cNvPr id="9" name="Gerade Verbindung mit Pfeil 8"/>
          <p:cNvCxnSpPr/>
          <p:nvPr/>
        </p:nvCxnSpPr>
        <p:spPr>
          <a:xfrm>
            <a:off x="919758" y="1903477"/>
            <a:ext cx="0" cy="49268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Gerade Verbindung mit Pfeil 15"/>
          <p:cNvCxnSpPr/>
          <p:nvPr/>
        </p:nvCxnSpPr>
        <p:spPr>
          <a:xfrm>
            <a:off x="3079998" y="1892102"/>
            <a:ext cx="0" cy="43204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p:nvPr/>
        </p:nvCxnSpPr>
        <p:spPr>
          <a:xfrm>
            <a:off x="3584054" y="1903477"/>
            <a:ext cx="0" cy="71507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p:nvPr/>
        </p:nvCxnSpPr>
        <p:spPr>
          <a:xfrm>
            <a:off x="1927870" y="1903477"/>
            <a:ext cx="0" cy="71507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Gerade Verbindung mit Pfeil 18"/>
          <p:cNvCxnSpPr/>
          <p:nvPr/>
        </p:nvCxnSpPr>
        <p:spPr>
          <a:xfrm>
            <a:off x="8184120" y="1903477"/>
            <a:ext cx="0" cy="51783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p:nvPr/>
        </p:nvCxnSpPr>
        <p:spPr>
          <a:xfrm>
            <a:off x="8877495" y="1903477"/>
            <a:ext cx="0" cy="43204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p:nvPr/>
        </p:nvCxnSpPr>
        <p:spPr>
          <a:xfrm>
            <a:off x="6536382" y="1903477"/>
            <a:ext cx="0" cy="78071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p:nvPr/>
        </p:nvCxnSpPr>
        <p:spPr>
          <a:xfrm>
            <a:off x="6925303" y="1892102"/>
            <a:ext cx="0" cy="66765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Gerade Verbindung mit Pfeil 22"/>
          <p:cNvCxnSpPr/>
          <p:nvPr/>
        </p:nvCxnSpPr>
        <p:spPr>
          <a:xfrm>
            <a:off x="2647950" y="1903477"/>
            <a:ext cx="0" cy="49268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Gerade Verbindung mit Pfeil 23"/>
          <p:cNvCxnSpPr/>
          <p:nvPr/>
        </p:nvCxnSpPr>
        <p:spPr>
          <a:xfrm>
            <a:off x="7256462" y="1903477"/>
            <a:ext cx="0" cy="49268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Gerade Verbindung mit Pfeil 24"/>
          <p:cNvCxnSpPr/>
          <p:nvPr/>
        </p:nvCxnSpPr>
        <p:spPr>
          <a:xfrm>
            <a:off x="9344694" y="1903477"/>
            <a:ext cx="0" cy="78071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Gerade Verbindung mit Pfeil 25"/>
          <p:cNvCxnSpPr/>
          <p:nvPr/>
        </p:nvCxnSpPr>
        <p:spPr>
          <a:xfrm>
            <a:off x="1279798" y="1903477"/>
            <a:ext cx="0" cy="66765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p:nvPr/>
        </p:nvCxnSpPr>
        <p:spPr>
          <a:xfrm>
            <a:off x="7760518" y="1903477"/>
            <a:ext cx="0" cy="71507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p:nvPr/>
        </p:nvCxnSpPr>
        <p:spPr>
          <a:xfrm>
            <a:off x="2215902" y="1903477"/>
            <a:ext cx="0" cy="51783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Abgerundetes Rechteck 42"/>
          <p:cNvSpPr/>
          <p:nvPr/>
        </p:nvSpPr>
        <p:spPr>
          <a:xfrm>
            <a:off x="271686" y="3620294"/>
            <a:ext cx="2160240" cy="71370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positiv</a:t>
            </a:r>
            <a:endParaRPr lang="de-DE" sz="2800" dirty="0"/>
          </a:p>
        </p:txBody>
      </p:sp>
      <p:sp>
        <p:nvSpPr>
          <p:cNvPr id="45" name="Abgerundetes Rechteck 44"/>
          <p:cNvSpPr/>
          <p:nvPr/>
        </p:nvSpPr>
        <p:spPr>
          <a:xfrm>
            <a:off x="3871566" y="3626666"/>
            <a:ext cx="2160240" cy="71370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de-DE" sz="2800" dirty="0" smtClean="0"/>
              <a:t>gefährlich</a:t>
            </a:r>
            <a:endParaRPr lang="de-DE" sz="2800" dirty="0"/>
          </a:p>
        </p:txBody>
      </p:sp>
      <p:sp>
        <p:nvSpPr>
          <p:cNvPr id="46" name="Abgerundetes Rechteck 45"/>
          <p:cNvSpPr/>
          <p:nvPr/>
        </p:nvSpPr>
        <p:spPr>
          <a:xfrm>
            <a:off x="7472486" y="3626666"/>
            <a:ext cx="2160240" cy="713708"/>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irrelevant</a:t>
            </a:r>
            <a:endParaRPr lang="de-DE" sz="2800" dirty="0"/>
          </a:p>
        </p:txBody>
      </p:sp>
      <p:cxnSp>
        <p:nvCxnSpPr>
          <p:cNvPr id="47" name="Gerade Verbindung mit Pfeil 46"/>
          <p:cNvCxnSpPr/>
          <p:nvPr/>
        </p:nvCxnSpPr>
        <p:spPr>
          <a:xfrm>
            <a:off x="1351806" y="3332262"/>
            <a:ext cx="0" cy="2880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Gerade Verbindung mit Pfeil 48"/>
          <p:cNvCxnSpPr/>
          <p:nvPr/>
        </p:nvCxnSpPr>
        <p:spPr>
          <a:xfrm>
            <a:off x="4951686" y="3331911"/>
            <a:ext cx="0" cy="2880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Gerade Verbindung mit Pfeil 49"/>
          <p:cNvCxnSpPr/>
          <p:nvPr/>
        </p:nvCxnSpPr>
        <p:spPr>
          <a:xfrm>
            <a:off x="8552606" y="3331911"/>
            <a:ext cx="0" cy="2880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Abgerundetes Rechteck 50"/>
          <p:cNvSpPr/>
          <p:nvPr/>
        </p:nvSpPr>
        <p:spPr>
          <a:xfrm>
            <a:off x="271686" y="4634778"/>
            <a:ext cx="3384376" cy="71370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400" dirty="0"/>
              <a:t>a</a:t>
            </a:r>
            <a:r>
              <a:rPr lang="de-DE" sz="2400" dirty="0" smtClean="0"/>
              <a:t>usreichend Ressourcen</a:t>
            </a:r>
            <a:endParaRPr lang="de-DE" sz="2400" dirty="0"/>
          </a:p>
        </p:txBody>
      </p:sp>
      <p:sp>
        <p:nvSpPr>
          <p:cNvPr id="52" name="Abgerundetes Rechteck 51"/>
          <p:cNvSpPr/>
          <p:nvPr/>
        </p:nvSpPr>
        <p:spPr>
          <a:xfrm>
            <a:off x="6248350" y="4634778"/>
            <a:ext cx="3395392" cy="71370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de-DE" sz="2400" dirty="0"/>
              <a:t>m</a:t>
            </a:r>
            <a:r>
              <a:rPr lang="de-DE" sz="2400" dirty="0" smtClean="0"/>
              <a:t>angelnde Ressourcen</a:t>
            </a:r>
            <a:endParaRPr lang="de-DE" sz="2400" dirty="0"/>
          </a:p>
        </p:txBody>
      </p:sp>
      <p:cxnSp>
        <p:nvCxnSpPr>
          <p:cNvPr id="53" name="Gerade Verbindung mit Pfeil 52"/>
          <p:cNvCxnSpPr>
            <a:stCxn id="45" idx="2"/>
            <a:endCxn id="51" idx="0"/>
          </p:cNvCxnSpPr>
          <p:nvPr/>
        </p:nvCxnSpPr>
        <p:spPr>
          <a:xfrm flipH="1">
            <a:off x="1963874" y="4340374"/>
            <a:ext cx="2987812" cy="29440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Gerade Verbindung mit Pfeil 59"/>
          <p:cNvCxnSpPr>
            <a:endCxn id="52" idx="0"/>
          </p:cNvCxnSpPr>
          <p:nvPr/>
        </p:nvCxnSpPr>
        <p:spPr>
          <a:xfrm>
            <a:off x="4951686" y="4340374"/>
            <a:ext cx="2994360" cy="29440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Gerade Verbindung mit Pfeil 63"/>
          <p:cNvCxnSpPr>
            <a:stCxn id="52" idx="1"/>
            <a:endCxn id="67" idx="0"/>
          </p:cNvCxnSpPr>
          <p:nvPr/>
        </p:nvCxnSpPr>
        <p:spPr>
          <a:xfrm flipH="1">
            <a:off x="4935070" y="4991632"/>
            <a:ext cx="1313280" cy="88355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Textfeld 66"/>
          <p:cNvSpPr txBox="1"/>
          <p:nvPr/>
        </p:nvSpPr>
        <p:spPr>
          <a:xfrm>
            <a:off x="3872086" y="5875189"/>
            <a:ext cx="2125967" cy="769441"/>
          </a:xfrm>
          <a:prstGeom prst="rect">
            <a:avLst/>
          </a:prstGeom>
          <a:noFill/>
        </p:spPr>
        <p:txBody>
          <a:bodyPr wrap="none" rtlCol="0">
            <a:spAutoFit/>
          </a:bodyPr>
          <a:lstStyle/>
          <a:p>
            <a:r>
              <a:rPr lang="de-DE" sz="4400" b="1" dirty="0" smtClean="0">
                <a:solidFill>
                  <a:srgbClr val="C00000"/>
                </a:solidFill>
              </a:rPr>
              <a:t>Stress!!!</a:t>
            </a:r>
            <a:endParaRPr lang="de-DE" sz="4400" b="1" dirty="0">
              <a:solidFill>
                <a:srgbClr val="C00000"/>
              </a:solidFill>
            </a:endParaRPr>
          </a:p>
        </p:txBody>
      </p:sp>
    </p:spTree>
    <p:extLst>
      <p:ext uri="{BB962C8B-B14F-4D97-AF65-F5344CB8AC3E}">
        <p14:creationId xmlns:p14="http://schemas.microsoft.com/office/powerpoint/2010/main" xmlns="" val="2580661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7" presetClass="emph" presetSubtype="2" fill="hold" nodeType="clickEffect">
                                  <p:stCondLst>
                                    <p:cond delay="0"/>
                                  </p:stCondLst>
                                  <p:childTnLst>
                                    <p:animClr clrSpc="rgb" dir="cw">
                                      <p:cBhvr>
                                        <p:cTn id="36" dur="10" fill="hold"/>
                                        <p:tgtEl>
                                          <p:spTgt spid="18"/>
                                        </p:tgtEl>
                                        <p:attrNameLst>
                                          <p:attrName>stroke.color</p:attrName>
                                        </p:attrNameLst>
                                      </p:cBhvr>
                                      <p:to>
                                        <a:srgbClr val="C0504D"/>
                                      </p:to>
                                    </p:animClr>
                                    <p:set>
                                      <p:cBhvr>
                                        <p:cTn id="37" dur="10" fill="hold"/>
                                        <p:tgtEl>
                                          <p:spTgt spid="18"/>
                                        </p:tgtEl>
                                        <p:attrNameLst>
                                          <p:attrName>stroke.on</p:attrName>
                                        </p:attrNameLst>
                                      </p:cBhvr>
                                      <p:to>
                                        <p:strVal val="true"/>
                                      </p:to>
                                    </p:set>
                                  </p:childTnLst>
                                </p:cTn>
                              </p:par>
                              <p:par>
                                <p:cTn id="38" presetID="7" presetClass="emph" presetSubtype="2" fill="hold" nodeType="withEffect">
                                  <p:stCondLst>
                                    <p:cond delay="0"/>
                                  </p:stCondLst>
                                  <p:childTnLst>
                                    <p:animClr clrSpc="rgb" dir="cw">
                                      <p:cBhvr>
                                        <p:cTn id="39" dur="10" fill="hold"/>
                                        <p:tgtEl>
                                          <p:spTgt spid="17"/>
                                        </p:tgtEl>
                                        <p:attrNameLst>
                                          <p:attrName>stroke.color</p:attrName>
                                        </p:attrNameLst>
                                      </p:cBhvr>
                                      <p:to>
                                        <a:srgbClr val="C0504D"/>
                                      </p:to>
                                    </p:animClr>
                                    <p:set>
                                      <p:cBhvr>
                                        <p:cTn id="40" dur="10" fill="hold"/>
                                        <p:tgtEl>
                                          <p:spTgt spid="17"/>
                                        </p:tgtEl>
                                        <p:attrNameLst>
                                          <p:attrName>stroke.on</p:attrName>
                                        </p:attrNameLst>
                                      </p:cBhvr>
                                      <p:to>
                                        <p:strVal val="true"/>
                                      </p:to>
                                    </p:set>
                                  </p:childTnLst>
                                </p:cTn>
                              </p:par>
                              <p:par>
                                <p:cTn id="41" presetID="7" presetClass="emph" presetSubtype="2" fill="hold" nodeType="withEffect">
                                  <p:stCondLst>
                                    <p:cond delay="0"/>
                                  </p:stCondLst>
                                  <p:childTnLst>
                                    <p:animClr clrSpc="rgb" dir="cw">
                                      <p:cBhvr>
                                        <p:cTn id="42" dur="10" fill="hold"/>
                                        <p:tgtEl>
                                          <p:spTgt spid="21"/>
                                        </p:tgtEl>
                                        <p:attrNameLst>
                                          <p:attrName>stroke.color</p:attrName>
                                        </p:attrNameLst>
                                      </p:cBhvr>
                                      <p:to>
                                        <a:srgbClr val="C0504D"/>
                                      </p:to>
                                    </p:animClr>
                                    <p:set>
                                      <p:cBhvr>
                                        <p:cTn id="43" dur="10" fill="hold"/>
                                        <p:tgtEl>
                                          <p:spTgt spid="21"/>
                                        </p:tgtEl>
                                        <p:attrNameLst>
                                          <p:attrName>stroke.on</p:attrName>
                                        </p:attrNameLst>
                                      </p:cBhvr>
                                      <p:to>
                                        <p:strVal val="true"/>
                                      </p:to>
                                    </p:set>
                                  </p:childTnLst>
                                </p:cTn>
                              </p:par>
                              <p:par>
                                <p:cTn id="44" presetID="7" presetClass="emph" presetSubtype="2" fill="hold" nodeType="withEffect">
                                  <p:stCondLst>
                                    <p:cond delay="0"/>
                                  </p:stCondLst>
                                  <p:childTnLst>
                                    <p:animClr clrSpc="rgb" dir="cw">
                                      <p:cBhvr>
                                        <p:cTn id="45" dur="10" fill="hold"/>
                                        <p:tgtEl>
                                          <p:spTgt spid="27"/>
                                        </p:tgtEl>
                                        <p:attrNameLst>
                                          <p:attrName>stroke.color</p:attrName>
                                        </p:attrNameLst>
                                      </p:cBhvr>
                                      <p:to>
                                        <a:srgbClr val="C0504D"/>
                                      </p:to>
                                    </p:animClr>
                                    <p:set>
                                      <p:cBhvr>
                                        <p:cTn id="46" dur="10" fill="hold"/>
                                        <p:tgtEl>
                                          <p:spTgt spid="27"/>
                                        </p:tgtEl>
                                        <p:attrNameLst>
                                          <p:attrName>stroke.on</p:attrName>
                                        </p:attrNameLst>
                                      </p:cBhvr>
                                      <p:to>
                                        <p:strVal val="true"/>
                                      </p:to>
                                    </p:set>
                                  </p:childTnLst>
                                </p:cTn>
                              </p:par>
                              <p:par>
                                <p:cTn id="47" presetID="7" presetClass="emph" presetSubtype="2" fill="hold" nodeType="withEffect">
                                  <p:stCondLst>
                                    <p:cond delay="0"/>
                                  </p:stCondLst>
                                  <p:childTnLst>
                                    <p:animClr clrSpc="rgb" dir="cw">
                                      <p:cBhvr>
                                        <p:cTn id="48" dur="10" fill="hold"/>
                                        <p:tgtEl>
                                          <p:spTgt spid="25"/>
                                        </p:tgtEl>
                                        <p:attrNameLst>
                                          <p:attrName>stroke.color</p:attrName>
                                        </p:attrNameLst>
                                      </p:cBhvr>
                                      <p:to>
                                        <a:srgbClr val="C0504D"/>
                                      </p:to>
                                    </p:animClr>
                                    <p:set>
                                      <p:cBhvr>
                                        <p:cTn id="49" dur="10" fill="hold"/>
                                        <p:tgtEl>
                                          <p:spTgt spid="25"/>
                                        </p:tgtEl>
                                        <p:attrNameLst>
                                          <p:attrName>stroke.on</p:attrName>
                                        </p:attrNameLst>
                                      </p:cBhvr>
                                      <p:to>
                                        <p:strVal val="true"/>
                                      </p:to>
                                    </p:set>
                                  </p:childTnLst>
                                </p:cTn>
                              </p:par>
                              <p:par>
                                <p:cTn id="50" presetID="1" presetClass="entr" presetSubtype="0" fill="hold" grpId="0" nodeType="withEffect">
                                  <p:stCondLst>
                                    <p:cond delay="0"/>
                                  </p:stCondLst>
                                  <p:childTnLst>
                                    <p:set>
                                      <p:cBhvr>
                                        <p:cTn id="51" dur="1" fill="hold">
                                          <p:stCondLst>
                                            <p:cond delay="0"/>
                                          </p:stCondLst>
                                        </p:cTn>
                                        <p:tgtEl>
                                          <p:spTgt spid="41"/>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47"/>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43"/>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49"/>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45"/>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50"/>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46"/>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53"/>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51"/>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nodeType="clickEffect">
                                  <p:stCondLst>
                                    <p:cond delay="0"/>
                                  </p:stCondLst>
                                  <p:childTnLst>
                                    <p:set>
                                      <p:cBhvr>
                                        <p:cTn id="79" dur="1" fill="hold">
                                          <p:stCondLst>
                                            <p:cond delay="0"/>
                                          </p:stCondLst>
                                        </p:cTn>
                                        <p:tgtEl>
                                          <p:spTgt spid="60"/>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52"/>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nodeType="clickEffect">
                                  <p:stCondLst>
                                    <p:cond delay="0"/>
                                  </p:stCondLst>
                                  <p:childTnLst>
                                    <p:set>
                                      <p:cBhvr>
                                        <p:cTn id="85" dur="1" fill="hold">
                                          <p:stCondLst>
                                            <p:cond delay="0"/>
                                          </p:stCondLst>
                                        </p:cTn>
                                        <p:tgtEl>
                                          <p:spTgt spid="64"/>
                                        </p:tgtEl>
                                        <p:attrNameLst>
                                          <p:attrName>style.visibility</p:attrName>
                                        </p:attrNameLst>
                                      </p:cBhvr>
                                      <p:to>
                                        <p:strVal val="visible"/>
                                      </p:to>
                                    </p:set>
                                  </p:childTnLst>
                                </p:cTn>
                              </p:par>
                              <p:par>
                                <p:cTn id="86" presetID="1" presetClass="entr" presetSubtype="0" fill="hold" nodeType="withEffect">
                                  <p:stCondLst>
                                    <p:cond delay="0"/>
                                  </p:stCondLst>
                                  <p:childTnLst>
                                    <p:set>
                                      <p:cBhvr>
                                        <p:cTn id="87"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3" grpId="0" animBg="1"/>
      <p:bldP spid="45" grpId="0" animBg="1"/>
      <p:bldP spid="46" grpId="0" animBg="1"/>
      <p:bldP spid="51" grpId="0" animBg="1"/>
      <p:bldP spid="5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71686" y="88399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71686" y="664200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184120" y="163973"/>
            <a:ext cx="1448606" cy="72001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Textfeld 13"/>
          <p:cNvSpPr txBox="1"/>
          <p:nvPr/>
        </p:nvSpPr>
        <p:spPr>
          <a:xfrm>
            <a:off x="343694" y="19894"/>
            <a:ext cx="6624736" cy="830997"/>
          </a:xfrm>
          <a:prstGeom prst="rect">
            <a:avLst/>
          </a:prstGeom>
          <a:noFill/>
        </p:spPr>
        <p:txBody>
          <a:bodyPr wrap="square" rtlCol="0">
            <a:spAutoFit/>
          </a:bodyPr>
          <a:lstStyle/>
          <a:p>
            <a:r>
              <a:rPr lang="de-DE" sz="4800" dirty="0" smtClean="0">
                <a:solidFill>
                  <a:srgbClr val="C00000"/>
                </a:solidFill>
                <a:effectLst>
                  <a:outerShdw blurRad="38100" dist="38100" dir="2700000" algn="tl">
                    <a:srgbClr val="000000">
                      <a:alpha val="43137"/>
                    </a:srgbClr>
                  </a:outerShdw>
                </a:effectLst>
              </a:rPr>
              <a:t>Videobeispiele</a:t>
            </a:r>
            <a:endParaRPr lang="de-DE" sz="4800" dirty="0">
              <a:solidFill>
                <a:srgbClr val="C00000"/>
              </a:solidFill>
              <a:effectLst>
                <a:outerShdw blurRad="38100" dist="38100" dir="2700000" algn="tl">
                  <a:srgbClr val="000000">
                    <a:alpha val="43137"/>
                  </a:srgbClr>
                </a:outerShdw>
              </a:effectLst>
            </a:endParaRPr>
          </a:p>
        </p:txBody>
      </p:sp>
      <p:sp>
        <p:nvSpPr>
          <p:cNvPr id="15" name="Textfeld 14"/>
          <p:cNvSpPr txBox="1"/>
          <p:nvPr/>
        </p:nvSpPr>
        <p:spPr>
          <a:xfrm>
            <a:off x="343694" y="1028006"/>
            <a:ext cx="9287992" cy="584775"/>
          </a:xfrm>
          <a:prstGeom prst="rect">
            <a:avLst/>
          </a:prstGeom>
          <a:noFill/>
        </p:spPr>
        <p:txBody>
          <a:bodyPr wrap="square" rtlCol="0" anchor="t">
            <a:spAutoFit/>
          </a:bodyPr>
          <a:lstStyle/>
          <a:p>
            <a:pPr algn="ctr"/>
            <a:endParaRPr lang="de-DE" sz="3200" dirty="0" smtClean="0"/>
          </a:p>
        </p:txBody>
      </p:sp>
      <p:sp>
        <p:nvSpPr>
          <p:cNvPr id="24" name="Freihandform 23">
            <a:hlinkClick r:id="rId5" action="ppaction://hlinkfile"/>
          </p:cNvPr>
          <p:cNvSpPr/>
          <p:nvPr/>
        </p:nvSpPr>
        <p:spPr>
          <a:xfrm>
            <a:off x="274428" y="1656406"/>
            <a:ext cx="2175710" cy="1305426"/>
          </a:xfrm>
          <a:custGeom>
            <a:avLst/>
            <a:gdLst>
              <a:gd name="connsiteX0" fmla="*/ 0 w 2175710"/>
              <a:gd name="connsiteY0" fmla="*/ 0 h 1305426"/>
              <a:gd name="connsiteX1" fmla="*/ 2175710 w 2175710"/>
              <a:gd name="connsiteY1" fmla="*/ 0 h 1305426"/>
              <a:gd name="connsiteX2" fmla="*/ 2175710 w 2175710"/>
              <a:gd name="connsiteY2" fmla="*/ 1305426 h 1305426"/>
              <a:gd name="connsiteX3" fmla="*/ 0 w 2175710"/>
              <a:gd name="connsiteY3" fmla="*/ 1305426 h 1305426"/>
              <a:gd name="connsiteX4" fmla="*/ 0 w 2175710"/>
              <a:gd name="connsiteY4" fmla="*/ 0 h 1305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5710" h="1305426">
                <a:moveTo>
                  <a:pt x="0" y="0"/>
                </a:moveTo>
                <a:lnTo>
                  <a:pt x="2175710" y="0"/>
                </a:lnTo>
                <a:lnTo>
                  <a:pt x="2175710" y="1305426"/>
                </a:lnTo>
                <a:lnTo>
                  <a:pt x="0" y="1305426"/>
                </a:lnTo>
                <a:lnTo>
                  <a:pt x="0" y="0"/>
                </a:lnTo>
                <a:close/>
              </a:path>
            </a:pathLst>
          </a:custGeom>
          <a:solidFill>
            <a:schemeClr val="accent3"/>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de-DE" sz="3600" kern="1200" dirty="0" smtClean="0"/>
              <a:t>Szene 1</a:t>
            </a:r>
            <a:endParaRPr lang="de-DE" sz="3600" kern="1200" dirty="0"/>
          </a:p>
        </p:txBody>
      </p:sp>
      <p:sp>
        <p:nvSpPr>
          <p:cNvPr id="25" name="Freihandform 24">
            <a:hlinkClick r:id="rId6" action="ppaction://hlinkfile"/>
          </p:cNvPr>
          <p:cNvSpPr/>
          <p:nvPr/>
        </p:nvSpPr>
        <p:spPr>
          <a:xfrm>
            <a:off x="2667709" y="1656406"/>
            <a:ext cx="2175710" cy="1305426"/>
          </a:xfrm>
          <a:custGeom>
            <a:avLst/>
            <a:gdLst>
              <a:gd name="connsiteX0" fmla="*/ 0 w 2175710"/>
              <a:gd name="connsiteY0" fmla="*/ 0 h 1305426"/>
              <a:gd name="connsiteX1" fmla="*/ 2175710 w 2175710"/>
              <a:gd name="connsiteY1" fmla="*/ 0 h 1305426"/>
              <a:gd name="connsiteX2" fmla="*/ 2175710 w 2175710"/>
              <a:gd name="connsiteY2" fmla="*/ 1305426 h 1305426"/>
              <a:gd name="connsiteX3" fmla="*/ 0 w 2175710"/>
              <a:gd name="connsiteY3" fmla="*/ 1305426 h 1305426"/>
              <a:gd name="connsiteX4" fmla="*/ 0 w 2175710"/>
              <a:gd name="connsiteY4" fmla="*/ 0 h 1305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5710" h="1305426">
                <a:moveTo>
                  <a:pt x="0" y="0"/>
                </a:moveTo>
                <a:lnTo>
                  <a:pt x="2175710" y="0"/>
                </a:lnTo>
                <a:lnTo>
                  <a:pt x="2175710" y="1305426"/>
                </a:lnTo>
                <a:lnTo>
                  <a:pt x="0" y="1305426"/>
                </a:lnTo>
                <a:lnTo>
                  <a:pt x="0" y="0"/>
                </a:lnTo>
                <a:close/>
              </a:path>
            </a:pathLst>
          </a:custGeom>
          <a:solidFill>
            <a:schemeClr val="accent3"/>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de-DE" sz="3600" kern="1200" dirty="0" smtClean="0"/>
              <a:t>Szene 2</a:t>
            </a:r>
            <a:endParaRPr lang="de-DE" sz="3600" kern="1200" dirty="0"/>
          </a:p>
        </p:txBody>
      </p:sp>
      <p:sp>
        <p:nvSpPr>
          <p:cNvPr id="26" name="Freihandform 25">
            <a:hlinkClick r:id="rId7" action="ppaction://hlinkfile"/>
          </p:cNvPr>
          <p:cNvSpPr/>
          <p:nvPr/>
        </p:nvSpPr>
        <p:spPr>
          <a:xfrm>
            <a:off x="5060991" y="1656406"/>
            <a:ext cx="2175710" cy="1305426"/>
          </a:xfrm>
          <a:custGeom>
            <a:avLst/>
            <a:gdLst>
              <a:gd name="connsiteX0" fmla="*/ 0 w 2175710"/>
              <a:gd name="connsiteY0" fmla="*/ 0 h 1305426"/>
              <a:gd name="connsiteX1" fmla="*/ 2175710 w 2175710"/>
              <a:gd name="connsiteY1" fmla="*/ 0 h 1305426"/>
              <a:gd name="connsiteX2" fmla="*/ 2175710 w 2175710"/>
              <a:gd name="connsiteY2" fmla="*/ 1305426 h 1305426"/>
              <a:gd name="connsiteX3" fmla="*/ 0 w 2175710"/>
              <a:gd name="connsiteY3" fmla="*/ 1305426 h 1305426"/>
              <a:gd name="connsiteX4" fmla="*/ 0 w 2175710"/>
              <a:gd name="connsiteY4" fmla="*/ 0 h 1305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5710" h="1305426">
                <a:moveTo>
                  <a:pt x="0" y="0"/>
                </a:moveTo>
                <a:lnTo>
                  <a:pt x="2175710" y="0"/>
                </a:lnTo>
                <a:lnTo>
                  <a:pt x="2175710" y="1305426"/>
                </a:lnTo>
                <a:lnTo>
                  <a:pt x="0" y="1305426"/>
                </a:lnTo>
                <a:lnTo>
                  <a:pt x="0" y="0"/>
                </a:lnTo>
                <a:close/>
              </a:path>
            </a:pathLst>
          </a:custGeom>
          <a:solidFill>
            <a:schemeClr val="accent2"/>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de-DE" sz="3600" kern="1200" dirty="0" smtClean="0"/>
              <a:t>Szene 3 Teil 1</a:t>
            </a:r>
            <a:endParaRPr lang="de-DE" sz="3600" kern="1200" dirty="0"/>
          </a:p>
        </p:txBody>
      </p:sp>
      <p:sp>
        <p:nvSpPr>
          <p:cNvPr id="27" name="Freihandform 26">
            <a:hlinkClick r:id="rId8" action="ppaction://hlinkfile"/>
          </p:cNvPr>
          <p:cNvSpPr/>
          <p:nvPr/>
        </p:nvSpPr>
        <p:spPr>
          <a:xfrm>
            <a:off x="7454272" y="1656406"/>
            <a:ext cx="2175710" cy="1305426"/>
          </a:xfrm>
          <a:custGeom>
            <a:avLst/>
            <a:gdLst>
              <a:gd name="connsiteX0" fmla="*/ 0 w 2175710"/>
              <a:gd name="connsiteY0" fmla="*/ 0 h 1305426"/>
              <a:gd name="connsiteX1" fmla="*/ 2175710 w 2175710"/>
              <a:gd name="connsiteY1" fmla="*/ 0 h 1305426"/>
              <a:gd name="connsiteX2" fmla="*/ 2175710 w 2175710"/>
              <a:gd name="connsiteY2" fmla="*/ 1305426 h 1305426"/>
              <a:gd name="connsiteX3" fmla="*/ 0 w 2175710"/>
              <a:gd name="connsiteY3" fmla="*/ 1305426 h 1305426"/>
              <a:gd name="connsiteX4" fmla="*/ 0 w 2175710"/>
              <a:gd name="connsiteY4" fmla="*/ 0 h 1305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5710" h="1305426">
                <a:moveTo>
                  <a:pt x="0" y="0"/>
                </a:moveTo>
                <a:lnTo>
                  <a:pt x="2175710" y="0"/>
                </a:lnTo>
                <a:lnTo>
                  <a:pt x="2175710" y="1305426"/>
                </a:lnTo>
                <a:lnTo>
                  <a:pt x="0" y="1305426"/>
                </a:lnTo>
                <a:lnTo>
                  <a:pt x="0" y="0"/>
                </a:lnTo>
                <a:close/>
              </a:path>
            </a:pathLst>
          </a:custGeom>
          <a:solidFill>
            <a:schemeClr val="accent2"/>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de-DE" sz="3600" kern="1200" dirty="0" smtClean="0"/>
              <a:t>Szene 3 Teil 2</a:t>
            </a:r>
            <a:endParaRPr lang="de-DE" sz="3600" kern="1200" dirty="0"/>
          </a:p>
        </p:txBody>
      </p:sp>
      <p:sp>
        <p:nvSpPr>
          <p:cNvPr id="28" name="Freihandform 27">
            <a:hlinkClick r:id="rId9" action="ppaction://hlinkfile"/>
          </p:cNvPr>
          <p:cNvSpPr/>
          <p:nvPr/>
        </p:nvSpPr>
        <p:spPr>
          <a:xfrm>
            <a:off x="274428" y="3179403"/>
            <a:ext cx="2175710" cy="1305426"/>
          </a:xfrm>
          <a:custGeom>
            <a:avLst/>
            <a:gdLst>
              <a:gd name="connsiteX0" fmla="*/ 0 w 2175710"/>
              <a:gd name="connsiteY0" fmla="*/ 0 h 1305426"/>
              <a:gd name="connsiteX1" fmla="*/ 2175710 w 2175710"/>
              <a:gd name="connsiteY1" fmla="*/ 0 h 1305426"/>
              <a:gd name="connsiteX2" fmla="*/ 2175710 w 2175710"/>
              <a:gd name="connsiteY2" fmla="*/ 1305426 h 1305426"/>
              <a:gd name="connsiteX3" fmla="*/ 0 w 2175710"/>
              <a:gd name="connsiteY3" fmla="*/ 1305426 h 1305426"/>
              <a:gd name="connsiteX4" fmla="*/ 0 w 2175710"/>
              <a:gd name="connsiteY4" fmla="*/ 0 h 1305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5710" h="1305426">
                <a:moveTo>
                  <a:pt x="0" y="0"/>
                </a:moveTo>
                <a:lnTo>
                  <a:pt x="2175710" y="0"/>
                </a:lnTo>
                <a:lnTo>
                  <a:pt x="2175710" y="1305426"/>
                </a:lnTo>
                <a:lnTo>
                  <a:pt x="0" y="1305426"/>
                </a:lnTo>
                <a:lnTo>
                  <a:pt x="0" y="0"/>
                </a:lnTo>
                <a:close/>
              </a:path>
            </a:pathLst>
          </a:custGeom>
          <a:solidFill>
            <a:schemeClr val="accent3"/>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de-DE" sz="3600" kern="1200" dirty="0" smtClean="0"/>
              <a:t>Szene 4</a:t>
            </a:r>
            <a:endParaRPr lang="de-DE" sz="3600" kern="1200" dirty="0"/>
          </a:p>
        </p:txBody>
      </p:sp>
      <p:sp>
        <p:nvSpPr>
          <p:cNvPr id="29" name="Freihandform 28">
            <a:hlinkClick r:id="rId10" action="ppaction://hlinkfile"/>
          </p:cNvPr>
          <p:cNvSpPr/>
          <p:nvPr/>
        </p:nvSpPr>
        <p:spPr>
          <a:xfrm>
            <a:off x="2667709" y="3179403"/>
            <a:ext cx="2175710" cy="1305426"/>
          </a:xfrm>
          <a:custGeom>
            <a:avLst/>
            <a:gdLst>
              <a:gd name="connsiteX0" fmla="*/ 0 w 2175710"/>
              <a:gd name="connsiteY0" fmla="*/ 0 h 1305426"/>
              <a:gd name="connsiteX1" fmla="*/ 2175710 w 2175710"/>
              <a:gd name="connsiteY1" fmla="*/ 0 h 1305426"/>
              <a:gd name="connsiteX2" fmla="*/ 2175710 w 2175710"/>
              <a:gd name="connsiteY2" fmla="*/ 1305426 h 1305426"/>
              <a:gd name="connsiteX3" fmla="*/ 0 w 2175710"/>
              <a:gd name="connsiteY3" fmla="*/ 1305426 h 1305426"/>
              <a:gd name="connsiteX4" fmla="*/ 0 w 2175710"/>
              <a:gd name="connsiteY4" fmla="*/ 0 h 1305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5710" h="1305426">
                <a:moveTo>
                  <a:pt x="0" y="0"/>
                </a:moveTo>
                <a:lnTo>
                  <a:pt x="2175710" y="0"/>
                </a:lnTo>
                <a:lnTo>
                  <a:pt x="2175710" y="1305426"/>
                </a:lnTo>
                <a:lnTo>
                  <a:pt x="0" y="1305426"/>
                </a:lnTo>
                <a:lnTo>
                  <a:pt x="0" y="0"/>
                </a:lnTo>
                <a:close/>
              </a:path>
            </a:pathLst>
          </a:custGeom>
          <a:solidFill>
            <a:schemeClr val="accent3"/>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de-DE" sz="3600" kern="1200" dirty="0" smtClean="0"/>
              <a:t>Szene 5</a:t>
            </a:r>
            <a:endParaRPr lang="de-DE" sz="3600" kern="1200" dirty="0"/>
          </a:p>
        </p:txBody>
      </p:sp>
      <p:sp>
        <p:nvSpPr>
          <p:cNvPr id="30" name="Freihandform 29">
            <a:hlinkClick r:id="rId11" action="ppaction://hlinkfile"/>
          </p:cNvPr>
          <p:cNvSpPr/>
          <p:nvPr/>
        </p:nvSpPr>
        <p:spPr>
          <a:xfrm>
            <a:off x="5060991" y="3179403"/>
            <a:ext cx="2175710" cy="1305426"/>
          </a:xfrm>
          <a:custGeom>
            <a:avLst/>
            <a:gdLst>
              <a:gd name="connsiteX0" fmla="*/ 0 w 2175710"/>
              <a:gd name="connsiteY0" fmla="*/ 0 h 1305426"/>
              <a:gd name="connsiteX1" fmla="*/ 2175710 w 2175710"/>
              <a:gd name="connsiteY1" fmla="*/ 0 h 1305426"/>
              <a:gd name="connsiteX2" fmla="*/ 2175710 w 2175710"/>
              <a:gd name="connsiteY2" fmla="*/ 1305426 h 1305426"/>
              <a:gd name="connsiteX3" fmla="*/ 0 w 2175710"/>
              <a:gd name="connsiteY3" fmla="*/ 1305426 h 1305426"/>
              <a:gd name="connsiteX4" fmla="*/ 0 w 2175710"/>
              <a:gd name="connsiteY4" fmla="*/ 0 h 1305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5710" h="1305426">
                <a:moveTo>
                  <a:pt x="0" y="0"/>
                </a:moveTo>
                <a:lnTo>
                  <a:pt x="2175710" y="0"/>
                </a:lnTo>
                <a:lnTo>
                  <a:pt x="2175710" y="1305426"/>
                </a:lnTo>
                <a:lnTo>
                  <a:pt x="0" y="1305426"/>
                </a:lnTo>
                <a:lnTo>
                  <a:pt x="0" y="0"/>
                </a:lnTo>
                <a:close/>
              </a:path>
            </a:pathLst>
          </a:custGeom>
          <a:solidFill>
            <a:schemeClr val="accent3"/>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de-DE" sz="3600" kern="1200" dirty="0" smtClean="0"/>
              <a:t>Szene 6</a:t>
            </a:r>
            <a:endParaRPr lang="de-DE" sz="3600" kern="1200" dirty="0"/>
          </a:p>
        </p:txBody>
      </p:sp>
      <p:sp>
        <p:nvSpPr>
          <p:cNvPr id="31" name="Freihandform 30">
            <a:hlinkClick r:id="rId12" action="ppaction://hlinkfile"/>
          </p:cNvPr>
          <p:cNvSpPr/>
          <p:nvPr/>
        </p:nvSpPr>
        <p:spPr>
          <a:xfrm>
            <a:off x="7454272" y="3179403"/>
            <a:ext cx="2175710" cy="1305426"/>
          </a:xfrm>
          <a:custGeom>
            <a:avLst/>
            <a:gdLst>
              <a:gd name="connsiteX0" fmla="*/ 0 w 2175710"/>
              <a:gd name="connsiteY0" fmla="*/ 0 h 1305426"/>
              <a:gd name="connsiteX1" fmla="*/ 2175710 w 2175710"/>
              <a:gd name="connsiteY1" fmla="*/ 0 h 1305426"/>
              <a:gd name="connsiteX2" fmla="*/ 2175710 w 2175710"/>
              <a:gd name="connsiteY2" fmla="*/ 1305426 h 1305426"/>
              <a:gd name="connsiteX3" fmla="*/ 0 w 2175710"/>
              <a:gd name="connsiteY3" fmla="*/ 1305426 h 1305426"/>
              <a:gd name="connsiteX4" fmla="*/ 0 w 2175710"/>
              <a:gd name="connsiteY4" fmla="*/ 0 h 1305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5710" h="1305426">
                <a:moveTo>
                  <a:pt x="0" y="0"/>
                </a:moveTo>
                <a:lnTo>
                  <a:pt x="2175710" y="0"/>
                </a:lnTo>
                <a:lnTo>
                  <a:pt x="2175710" y="1305426"/>
                </a:lnTo>
                <a:lnTo>
                  <a:pt x="0" y="1305426"/>
                </a:lnTo>
                <a:lnTo>
                  <a:pt x="0" y="0"/>
                </a:lnTo>
                <a:close/>
              </a:path>
            </a:pathLst>
          </a:custGeom>
          <a:solidFill>
            <a:schemeClr val="accent3"/>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de-DE" sz="3600" kern="1200" dirty="0" smtClean="0"/>
              <a:t>Szene 7</a:t>
            </a:r>
            <a:endParaRPr lang="de-DE" sz="3600" kern="1200" dirty="0"/>
          </a:p>
        </p:txBody>
      </p:sp>
      <p:sp>
        <p:nvSpPr>
          <p:cNvPr id="32" name="Freihandform 31">
            <a:hlinkClick r:id="rId13" action="ppaction://hlinkfile"/>
          </p:cNvPr>
          <p:cNvSpPr/>
          <p:nvPr/>
        </p:nvSpPr>
        <p:spPr>
          <a:xfrm>
            <a:off x="2667709" y="4702400"/>
            <a:ext cx="2175710" cy="1305426"/>
          </a:xfrm>
          <a:custGeom>
            <a:avLst/>
            <a:gdLst>
              <a:gd name="connsiteX0" fmla="*/ 0 w 2175710"/>
              <a:gd name="connsiteY0" fmla="*/ 0 h 1305426"/>
              <a:gd name="connsiteX1" fmla="*/ 2175710 w 2175710"/>
              <a:gd name="connsiteY1" fmla="*/ 0 h 1305426"/>
              <a:gd name="connsiteX2" fmla="*/ 2175710 w 2175710"/>
              <a:gd name="connsiteY2" fmla="*/ 1305426 h 1305426"/>
              <a:gd name="connsiteX3" fmla="*/ 0 w 2175710"/>
              <a:gd name="connsiteY3" fmla="*/ 1305426 h 1305426"/>
              <a:gd name="connsiteX4" fmla="*/ 0 w 2175710"/>
              <a:gd name="connsiteY4" fmla="*/ 0 h 1305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5710" h="1305426">
                <a:moveTo>
                  <a:pt x="0" y="0"/>
                </a:moveTo>
                <a:lnTo>
                  <a:pt x="2175710" y="0"/>
                </a:lnTo>
                <a:lnTo>
                  <a:pt x="2175710" y="1305426"/>
                </a:lnTo>
                <a:lnTo>
                  <a:pt x="0" y="1305426"/>
                </a:lnTo>
                <a:lnTo>
                  <a:pt x="0" y="0"/>
                </a:lnTo>
                <a:close/>
              </a:path>
            </a:pathLst>
          </a:custGeom>
          <a:solidFill>
            <a:schemeClr val="accent2"/>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de-DE" sz="3600" kern="1200" dirty="0" smtClean="0"/>
              <a:t>Szene 8</a:t>
            </a:r>
            <a:endParaRPr lang="de-DE" sz="3600" kern="1200" dirty="0"/>
          </a:p>
        </p:txBody>
      </p:sp>
      <p:sp>
        <p:nvSpPr>
          <p:cNvPr id="33" name="Freihandform 32">
            <a:hlinkClick r:id="rId14" action="ppaction://hlinkfile"/>
          </p:cNvPr>
          <p:cNvSpPr/>
          <p:nvPr/>
        </p:nvSpPr>
        <p:spPr>
          <a:xfrm>
            <a:off x="5060991" y="4702400"/>
            <a:ext cx="2175710" cy="1305426"/>
          </a:xfrm>
          <a:custGeom>
            <a:avLst/>
            <a:gdLst>
              <a:gd name="connsiteX0" fmla="*/ 0 w 2175710"/>
              <a:gd name="connsiteY0" fmla="*/ 0 h 1305426"/>
              <a:gd name="connsiteX1" fmla="*/ 2175710 w 2175710"/>
              <a:gd name="connsiteY1" fmla="*/ 0 h 1305426"/>
              <a:gd name="connsiteX2" fmla="*/ 2175710 w 2175710"/>
              <a:gd name="connsiteY2" fmla="*/ 1305426 h 1305426"/>
              <a:gd name="connsiteX3" fmla="*/ 0 w 2175710"/>
              <a:gd name="connsiteY3" fmla="*/ 1305426 h 1305426"/>
              <a:gd name="connsiteX4" fmla="*/ 0 w 2175710"/>
              <a:gd name="connsiteY4" fmla="*/ 0 h 1305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5710" h="1305426">
                <a:moveTo>
                  <a:pt x="0" y="0"/>
                </a:moveTo>
                <a:lnTo>
                  <a:pt x="2175710" y="0"/>
                </a:lnTo>
                <a:lnTo>
                  <a:pt x="2175710" y="1305426"/>
                </a:lnTo>
                <a:lnTo>
                  <a:pt x="0" y="1305426"/>
                </a:lnTo>
                <a:lnTo>
                  <a:pt x="0" y="0"/>
                </a:lnTo>
                <a:close/>
              </a:path>
            </a:pathLst>
          </a:custGeom>
          <a:solidFill>
            <a:schemeClr val="accent3"/>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de-DE" sz="3600" kern="1200" dirty="0" smtClean="0"/>
              <a:t>Szene 9</a:t>
            </a:r>
            <a:endParaRPr lang="de-DE" sz="3600" kern="1200" dirty="0"/>
          </a:p>
        </p:txBody>
      </p:sp>
    </p:spTree>
    <p:extLst>
      <p:ext uri="{BB962C8B-B14F-4D97-AF65-F5344CB8AC3E}">
        <p14:creationId xmlns:p14="http://schemas.microsoft.com/office/powerpoint/2010/main" xmlns="" val="2580661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88399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664200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84120" y="163973"/>
            <a:ext cx="1448606" cy="72001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Textfeld 13"/>
          <p:cNvSpPr txBox="1"/>
          <p:nvPr/>
        </p:nvSpPr>
        <p:spPr>
          <a:xfrm>
            <a:off x="343694" y="19894"/>
            <a:ext cx="6624736" cy="830997"/>
          </a:xfrm>
          <a:prstGeom prst="rect">
            <a:avLst/>
          </a:prstGeom>
          <a:noFill/>
        </p:spPr>
        <p:txBody>
          <a:bodyPr wrap="square" rtlCol="0">
            <a:spAutoFit/>
          </a:bodyPr>
          <a:lstStyle/>
          <a:p>
            <a:r>
              <a:rPr lang="de-DE" sz="4800" dirty="0" smtClean="0">
                <a:solidFill>
                  <a:srgbClr val="C00000"/>
                </a:solidFill>
                <a:effectLst>
                  <a:outerShdw blurRad="38100" dist="38100" dir="2700000" algn="tl">
                    <a:srgbClr val="000000">
                      <a:alpha val="43137"/>
                    </a:srgbClr>
                  </a:outerShdw>
                </a:effectLst>
              </a:rPr>
              <a:t>Fazit</a:t>
            </a:r>
            <a:endParaRPr lang="de-DE" sz="4800" dirty="0">
              <a:solidFill>
                <a:srgbClr val="C00000"/>
              </a:solidFill>
              <a:effectLst>
                <a:outerShdw blurRad="38100" dist="38100" dir="2700000" algn="tl">
                  <a:srgbClr val="000000">
                    <a:alpha val="43137"/>
                  </a:srgbClr>
                </a:outerShdw>
              </a:effectLst>
            </a:endParaRPr>
          </a:p>
        </p:txBody>
      </p:sp>
      <p:sp>
        <p:nvSpPr>
          <p:cNvPr id="15" name="Textfeld 14"/>
          <p:cNvSpPr txBox="1"/>
          <p:nvPr/>
        </p:nvSpPr>
        <p:spPr>
          <a:xfrm>
            <a:off x="343694" y="1028006"/>
            <a:ext cx="9287992" cy="5509200"/>
          </a:xfrm>
          <a:prstGeom prst="rect">
            <a:avLst/>
          </a:prstGeom>
          <a:noFill/>
        </p:spPr>
        <p:txBody>
          <a:bodyPr wrap="square" rtlCol="0" anchor="t">
            <a:spAutoFit/>
          </a:bodyPr>
          <a:lstStyle/>
          <a:p>
            <a:pPr algn="ctr"/>
            <a:endParaRPr lang="de-DE" sz="3200" dirty="0" smtClean="0"/>
          </a:p>
          <a:p>
            <a:pPr algn="ctr"/>
            <a:r>
              <a:rPr lang="de-DE" sz="3200" dirty="0" smtClean="0"/>
              <a:t>Das Bankverhalten und andere äußere Einflüsse spielen eine große Rolle</a:t>
            </a:r>
          </a:p>
          <a:p>
            <a:pPr algn="ctr"/>
            <a:endParaRPr lang="de-DE" sz="3200" dirty="0"/>
          </a:p>
          <a:p>
            <a:pPr algn="ctr"/>
            <a:r>
              <a:rPr lang="de-DE" sz="3200" dirty="0" smtClean="0"/>
              <a:t>Sie können zu Stress führen</a:t>
            </a:r>
          </a:p>
          <a:p>
            <a:pPr algn="ctr"/>
            <a:endParaRPr lang="de-DE" sz="3200" dirty="0"/>
          </a:p>
          <a:p>
            <a:pPr algn="ctr"/>
            <a:r>
              <a:rPr lang="de-DE" sz="3200" dirty="0" smtClean="0"/>
              <a:t>Um diesen zu vermeiden, müssen wir</a:t>
            </a:r>
          </a:p>
          <a:p>
            <a:pPr marL="457200" indent="-457200" algn="ctr">
              <a:buFont typeface="Arial" pitchFamily="34" charset="0"/>
              <a:buChar char="•"/>
            </a:pPr>
            <a:r>
              <a:rPr lang="de-DE" sz="3200" dirty="0"/>
              <a:t>f</a:t>
            </a:r>
            <a:r>
              <a:rPr lang="de-DE" sz="3200" dirty="0" smtClean="0"/>
              <a:t>it sein</a:t>
            </a:r>
          </a:p>
          <a:p>
            <a:pPr marL="457200" indent="-457200" algn="ctr">
              <a:buFont typeface="Arial" pitchFamily="34" charset="0"/>
              <a:buChar char="•"/>
            </a:pPr>
            <a:r>
              <a:rPr lang="de-DE" sz="3200" dirty="0" smtClean="0"/>
              <a:t>Persönlichkeiten einschätzen können</a:t>
            </a:r>
          </a:p>
          <a:p>
            <a:pPr marL="457200" indent="-457200" algn="ctr">
              <a:buFont typeface="Arial" pitchFamily="34" charset="0"/>
              <a:buChar char="•"/>
            </a:pPr>
            <a:r>
              <a:rPr lang="de-DE" sz="3200" dirty="0"/>
              <a:t>u</a:t>
            </a:r>
            <a:r>
              <a:rPr lang="de-DE" sz="3200" dirty="0" smtClean="0"/>
              <a:t>ns mit dem Stress auseinandersetzen</a:t>
            </a:r>
          </a:p>
          <a:p>
            <a:pPr marL="457200" indent="-457200" algn="ctr">
              <a:buFont typeface="Arial" pitchFamily="34" charset="0"/>
              <a:buChar char="•"/>
            </a:pPr>
            <a:r>
              <a:rPr lang="de-DE" sz="3200" dirty="0"/>
              <a:t>z</a:t>
            </a:r>
            <a:r>
              <a:rPr lang="de-DE" sz="3200" dirty="0" smtClean="0"/>
              <a:t>ur richtigen Zeit richtige Entscheidungen treffen</a:t>
            </a:r>
          </a:p>
        </p:txBody>
      </p:sp>
    </p:spTree>
    <p:extLst>
      <p:ext uri="{BB962C8B-B14F-4D97-AF65-F5344CB8AC3E}">
        <p14:creationId xmlns:p14="http://schemas.microsoft.com/office/powerpoint/2010/main" xmlns="" val="2580661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88399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664200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84120" y="163973"/>
            <a:ext cx="1448606" cy="72001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5" name="Textfeld 14"/>
          <p:cNvSpPr txBox="1"/>
          <p:nvPr/>
        </p:nvSpPr>
        <p:spPr>
          <a:xfrm>
            <a:off x="343694" y="1028006"/>
            <a:ext cx="9287992" cy="4247317"/>
          </a:xfrm>
          <a:prstGeom prst="rect">
            <a:avLst/>
          </a:prstGeom>
          <a:noFill/>
        </p:spPr>
        <p:txBody>
          <a:bodyPr wrap="square" rtlCol="0" anchor="t">
            <a:spAutoFit/>
          </a:bodyPr>
          <a:lstStyle/>
          <a:p>
            <a:pPr algn="ctr"/>
            <a:endParaRPr lang="de-DE" sz="5400" dirty="0" smtClean="0"/>
          </a:p>
          <a:p>
            <a:pPr algn="ctr"/>
            <a:endParaRPr lang="de-DE" sz="5400" dirty="0"/>
          </a:p>
          <a:p>
            <a:pPr algn="ctr"/>
            <a:r>
              <a:rPr lang="de-DE" sz="5400" dirty="0" smtClean="0"/>
              <a:t>Das war‘s…</a:t>
            </a:r>
            <a:endParaRPr lang="de-DE" sz="5400" dirty="0"/>
          </a:p>
          <a:p>
            <a:pPr algn="ctr"/>
            <a:endParaRPr lang="de-DE" sz="5400" dirty="0" smtClean="0"/>
          </a:p>
          <a:p>
            <a:pPr algn="ctr"/>
            <a:r>
              <a:rPr lang="de-DE" sz="5400" dirty="0" smtClean="0"/>
              <a:t>Danke für die Aufmerksamkeit</a:t>
            </a:r>
          </a:p>
        </p:txBody>
      </p:sp>
    </p:spTree>
    <p:extLst>
      <p:ext uri="{BB962C8B-B14F-4D97-AF65-F5344CB8AC3E}">
        <p14:creationId xmlns:p14="http://schemas.microsoft.com/office/powerpoint/2010/main" xmlns="" val="950103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88399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664200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84120" y="163973"/>
            <a:ext cx="1448606" cy="72001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Textfeld 13"/>
          <p:cNvSpPr txBox="1"/>
          <p:nvPr/>
        </p:nvSpPr>
        <p:spPr>
          <a:xfrm>
            <a:off x="343694" y="19894"/>
            <a:ext cx="1630575" cy="830997"/>
          </a:xfrm>
          <a:prstGeom prst="rect">
            <a:avLst/>
          </a:prstGeom>
          <a:noFill/>
        </p:spPr>
        <p:txBody>
          <a:bodyPr wrap="none" rtlCol="0">
            <a:spAutoFit/>
          </a:bodyPr>
          <a:lstStyle/>
          <a:p>
            <a:r>
              <a:rPr lang="de-DE" sz="4800" dirty="0" smtClean="0">
                <a:solidFill>
                  <a:srgbClr val="C00000"/>
                </a:solidFill>
                <a:effectLst>
                  <a:outerShdw blurRad="38100" dist="38100" dir="2700000" algn="tl">
                    <a:srgbClr val="000000">
                      <a:alpha val="43137"/>
                    </a:srgbClr>
                  </a:outerShdw>
                </a:effectLst>
              </a:rPr>
              <a:t>Inhalt</a:t>
            </a:r>
            <a:endParaRPr lang="de-DE" sz="4800" dirty="0">
              <a:solidFill>
                <a:srgbClr val="C00000"/>
              </a:solidFill>
              <a:effectLst>
                <a:outerShdw blurRad="38100" dist="38100" dir="2700000" algn="tl">
                  <a:srgbClr val="000000">
                    <a:alpha val="43137"/>
                  </a:srgbClr>
                </a:outerShdw>
              </a:effectLst>
            </a:endParaRPr>
          </a:p>
        </p:txBody>
      </p:sp>
      <p:sp>
        <p:nvSpPr>
          <p:cNvPr id="15" name="Textfeld 14"/>
          <p:cNvSpPr txBox="1"/>
          <p:nvPr/>
        </p:nvSpPr>
        <p:spPr>
          <a:xfrm>
            <a:off x="343694" y="-449321"/>
            <a:ext cx="9287992" cy="6740307"/>
          </a:xfrm>
          <a:prstGeom prst="rect">
            <a:avLst/>
          </a:prstGeom>
          <a:noFill/>
        </p:spPr>
        <p:txBody>
          <a:bodyPr wrap="square" rtlCol="0" anchor="ctr">
            <a:spAutoFit/>
          </a:bodyPr>
          <a:lstStyle/>
          <a:p>
            <a:pPr algn="ctr">
              <a:lnSpc>
                <a:spcPct val="150000"/>
              </a:lnSpc>
            </a:pPr>
            <a:endParaRPr lang="de-DE" sz="3200" dirty="0" smtClean="0"/>
          </a:p>
          <a:p>
            <a:pPr algn="ctr">
              <a:lnSpc>
                <a:spcPct val="150000"/>
              </a:lnSpc>
            </a:pPr>
            <a:endParaRPr lang="de-DE" sz="3200" dirty="0"/>
          </a:p>
          <a:p>
            <a:pPr algn="ctr">
              <a:lnSpc>
                <a:spcPct val="150000"/>
              </a:lnSpc>
            </a:pPr>
            <a:r>
              <a:rPr lang="de-DE" sz="3200" dirty="0" smtClean="0"/>
              <a:t>Regelbezüge</a:t>
            </a:r>
          </a:p>
          <a:p>
            <a:pPr algn="ctr">
              <a:lnSpc>
                <a:spcPct val="150000"/>
              </a:lnSpc>
            </a:pPr>
            <a:r>
              <a:rPr lang="de-DE" sz="3200" dirty="0" smtClean="0"/>
              <a:t>Grundlegendes</a:t>
            </a:r>
          </a:p>
          <a:p>
            <a:pPr algn="ctr">
              <a:lnSpc>
                <a:spcPct val="150000"/>
              </a:lnSpc>
            </a:pPr>
            <a:r>
              <a:rPr lang="de-DE" sz="3200" dirty="0" smtClean="0"/>
              <a:t>Kommunikation</a:t>
            </a:r>
          </a:p>
          <a:p>
            <a:pPr algn="ctr">
              <a:lnSpc>
                <a:spcPct val="150000"/>
              </a:lnSpc>
            </a:pPr>
            <a:r>
              <a:rPr lang="de-DE" sz="3200" smtClean="0"/>
              <a:t>Äu</a:t>
            </a:r>
            <a:r>
              <a:rPr lang="de-DE" sz="3200" smtClean="0"/>
              <a:t>ßere </a:t>
            </a:r>
            <a:r>
              <a:rPr lang="de-DE" sz="3200" dirty="0" smtClean="0"/>
              <a:t>Einflüsse</a:t>
            </a:r>
          </a:p>
          <a:p>
            <a:pPr algn="ctr">
              <a:lnSpc>
                <a:spcPct val="150000"/>
              </a:lnSpc>
            </a:pPr>
            <a:r>
              <a:rPr lang="de-DE" sz="3200" dirty="0" smtClean="0"/>
              <a:t>Das Ergebnis: Stress</a:t>
            </a:r>
          </a:p>
          <a:p>
            <a:pPr algn="ctr">
              <a:lnSpc>
                <a:spcPct val="150000"/>
              </a:lnSpc>
            </a:pPr>
            <a:r>
              <a:rPr lang="de-DE" sz="3200" dirty="0" smtClean="0"/>
              <a:t>Videobeispiele</a:t>
            </a:r>
          </a:p>
          <a:p>
            <a:pPr algn="ctr">
              <a:lnSpc>
                <a:spcPct val="150000"/>
              </a:lnSpc>
            </a:pPr>
            <a:r>
              <a:rPr lang="de-DE" sz="3200" dirty="0" smtClean="0"/>
              <a:t>Fazit</a:t>
            </a:r>
            <a:endParaRPr lang="de-DE" sz="3200" dirty="0"/>
          </a:p>
        </p:txBody>
      </p:sp>
    </p:spTree>
    <p:extLst>
      <p:ext uri="{BB962C8B-B14F-4D97-AF65-F5344CB8AC3E}">
        <p14:creationId xmlns:p14="http://schemas.microsoft.com/office/powerpoint/2010/main" xmlns="" val="20550840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88399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664200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84120" y="163973"/>
            <a:ext cx="1448606" cy="72001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Textfeld 13"/>
          <p:cNvSpPr txBox="1"/>
          <p:nvPr/>
        </p:nvSpPr>
        <p:spPr>
          <a:xfrm>
            <a:off x="343694" y="19894"/>
            <a:ext cx="6624736" cy="830997"/>
          </a:xfrm>
          <a:prstGeom prst="rect">
            <a:avLst/>
          </a:prstGeom>
          <a:noFill/>
        </p:spPr>
        <p:txBody>
          <a:bodyPr wrap="square" rtlCol="0">
            <a:spAutoFit/>
          </a:bodyPr>
          <a:lstStyle/>
          <a:p>
            <a:r>
              <a:rPr lang="de-DE" sz="4800" dirty="0" smtClean="0">
                <a:solidFill>
                  <a:srgbClr val="C00000"/>
                </a:solidFill>
                <a:effectLst>
                  <a:outerShdw blurRad="38100" dist="38100" dir="2700000" algn="tl">
                    <a:srgbClr val="000000">
                      <a:alpha val="43137"/>
                    </a:srgbClr>
                  </a:outerShdw>
                </a:effectLst>
              </a:rPr>
              <a:t>Regelbezüge</a:t>
            </a:r>
            <a:endParaRPr lang="de-DE" sz="4800" dirty="0">
              <a:solidFill>
                <a:srgbClr val="C00000"/>
              </a:solidFill>
              <a:effectLst>
                <a:outerShdw blurRad="38100" dist="38100" dir="2700000" algn="tl">
                  <a:srgbClr val="000000">
                    <a:alpha val="43137"/>
                  </a:srgbClr>
                </a:outerShdw>
              </a:effectLst>
            </a:endParaRPr>
          </a:p>
        </p:txBody>
      </p:sp>
      <p:sp>
        <p:nvSpPr>
          <p:cNvPr id="15" name="Textfeld 14"/>
          <p:cNvSpPr txBox="1"/>
          <p:nvPr/>
        </p:nvSpPr>
        <p:spPr>
          <a:xfrm>
            <a:off x="343694" y="1028006"/>
            <a:ext cx="9287992" cy="3539430"/>
          </a:xfrm>
          <a:prstGeom prst="rect">
            <a:avLst/>
          </a:prstGeom>
          <a:noFill/>
        </p:spPr>
        <p:txBody>
          <a:bodyPr wrap="square" rtlCol="0" anchor="t">
            <a:spAutoFit/>
          </a:bodyPr>
          <a:lstStyle/>
          <a:p>
            <a:pPr algn="ctr"/>
            <a:endParaRPr lang="de-DE" sz="3200" u="sng" dirty="0" smtClean="0"/>
          </a:p>
          <a:p>
            <a:pPr algn="ctr"/>
            <a:r>
              <a:rPr lang="de-DE" sz="3200" u="sng" dirty="0" smtClean="0"/>
              <a:t>4:2</a:t>
            </a:r>
          </a:p>
          <a:p>
            <a:r>
              <a:rPr lang="de-DE" sz="3200" dirty="0" smtClean="0"/>
              <a:t>„Der Mannschaftsverantwortliche ist dafür </a:t>
            </a:r>
            <a:r>
              <a:rPr lang="de-DE" sz="3200" dirty="0" err="1" smtClean="0"/>
              <a:t>verantwort-lich</a:t>
            </a:r>
            <a:r>
              <a:rPr lang="de-DE" sz="3200" dirty="0" smtClean="0"/>
              <a:t>, dass sich ab Spielbeginn im Auswechselraum keine anderen Personen als die eingetragenen </a:t>
            </a:r>
            <a:r>
              <a:rPr lang="de-DE" sz="3200" dirty="0" err="1" smtClean="0"/>
              <a:t>Offiziel-len</a:t>
            </a:r>
            <a:r>
              <a:rPr lang="de-DE" sz="3200" dirty="0" smtClean="0"/>
              <a:t> (max. 4) und die teilnahmeberechtigten Spieler (4:3) befinden.[…]“</a:t>
            </a:r>
          </a:p>
        </p:txBody>
      </p:sp>
    </p:spTree>
    <p:extLst>
      <p:ext uri="{BB962C8B-B14F-4D97-AF65-F5344CB8AC3E}">
        <p14:creationId xmlns:p14="http://schemas.microsoft.com/office/powerpoint/2010/main" xmlns="" val="18269176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88399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664200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84120" y="163973"/>
            <a:ext cx="1448606" cy="72001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Textfeld 13"/>
          <p:cNvSpPr txBox="1"/>
          <p:nvPr/>
        </p:nvSpPr>
        <p:spPr>
          <a:xfrm>
            <a:off x="343694" y="19894"/>
            <a:ext cx="6624736" cy="830997"/>
          </a:xfrm>
          <a:prstGeom prst="rect">
            <a:avLst/>
          </a:prstGeom>
          <a:noFill/>
        </p:spPr>
        <p:txBody>
          <a:bodyPr wrap="square" rtlCol="0">
            <a:spAutoFit/>
          </a:bodyPr>
          <a:lstStyle/>
          <a:p>
            <a:r>
              <a:rPr lang="de-DE" sz="4800" dirty="0" smtClean="0">
                <a:solidFill>
                  <a:srgbClr val="C00000"/>
                </a:solidFill>
                <a:effectLst>
                  <a:outerShdw blurRad="38100" dist="38100" dir="2700000" algn="tl">
                    <a:srgbClr val="000000">
                      <a:alpha val="43137"/>
                    </a:srgbClr>
                  </a:outerShdw>
                </a:effectLst>
              </a:rPr>
              <a:t>Regelbezüge</a:t>
            </a:r>
            <a:endParaRPr lang="de-DE" sz="4800" dirty="0">
              <a:solidFill>
                <a:srgbClr val="C00000"/>
              </a:solidFill>
              <a:effectLst>
                <a:outerShdw blurRad="38100" dist="38100" dir="2700000" algn="tl">
                  <a:srgbClr val="000000">
                    <a:alpha val="43137"/>
                  </a:srgbClr>
                </a:outerShdw>
              </a:effectLst>
            </a:endParaRPr>
          </a:p>
        </p:txBody>
      </p:sp>
      <p:sp>
        <p:nvSpPr>
          <p:cNvPr id="15" name="Textfeld 14"/>
          <p:cNvSpPr txBox="1"/>
          <p:nvPr/>
        </p:nvSpPr>
        <p:spPr>
          <a:xfrm>
            <a:off x="343694" y="1028006"/>
            <a:ext cx="9287992" cy="5509200"/>
          </a:xfrm>
          <a:prstGeom prst="rect">
            <a:avLst/>
          </a:prstGeom>
          <a:noFill/>
        </p:spPr>
        <p:txBody>
          <a:bodyPr wrap="square" rtlCol="0" anchor="t">
            <a:spAutoFit/>
          </a:bodyPr>
          <a:lstStyle/>
          <a:p>
            <a:pPr algn="ctr"/>
            <a:r>
              <a:rPr lang="de-DE" sz="3200" u="sng" dirty="0" smtClean="0"/>
              <a:t>Auswechselraum-Reglement</a:t>
            </a:r>
          </a:p>
          <a:p>
            <a:pPr marL="457200" indent="-457200">
              <a:buFont typeface="Arial" pitchFamily="34" charset="0"/>
              <a:buChar char="•"/>
            </a:pPr>
            <a:r>
              <a:rPr lang="de-DE" sz="3200" dirty="0" smtClean="0"/>
              <a:t>Mannschaftsoffiziellen müssen Sport- / Zivilkleidung tragen</a:t>
            </a:r>
          </a:p>
          <a:p>
            <a:pPr marL="457200" indent="-457200">
              <a:buFont typeface="Arial" pitchFamily="34" charset="0"/>
              <a:buChar char="•"/>
            </a:pPr>
            <a:r>
              <a:rPr lang="de-DE" sz="3200" dirty="0" smtClean="0"/>
              <a:t>Farbe der gegnerischen Feldspieler ist nicht erlaubt</a:t>
            </a:r>
          </a:p>
          <a:p>
            <a:pPr marL="457200" indent="-457200">
              <a:buFont typeface="Arial" pitchFamily="34" charset="0"/>
              <a:buChar char="•"/>
            </a:pPr>
            <a:r>
              <a:rPr lang="de-DE" sz="3200" dirty="0" smtClean="0"/>
              <a:t>Offizielle sollten </a:t>
            </a:r>
            <a:r>
              <a:rPr lang="de-DE" sz="3200" b="1" dirty="0" smtClean="0"/>
              <a:t>sitzen</a:t>
            </a:r>
          </a:p>
          <a:p>
            <a:pPr marL="457200" indent="-457200">
              <a:buFont typeface="Arial" pitchFamily="34" charset="0"/>
              <a:buChar char="•"/>
            </a:pPr>
            <a:r>
              <a:rPr lang="de-DE" sz="3200" dirty="0" smtClean="0"/>
              <a:t>Nur ein Offizieller darf stehen</a:t>
            </a:r>
          </a:p>
          <a:p>
            <a:pPr marL="457200" indent="-457200">
              <a:buFont typeface="Arial" pitchFamily="34" charset="0"/>
              <a:buChar char="•"/>
            </a:pPr>
            <a:r>
              <a:rPr lang="de-DE" sz="3200" dirty="0" smtClean="0"/>
              <a:t>Abwarten des richtigen Moments am Zeitnehmertisch für TTO ist </a:t>
            </a:r>
            <a:r>
              <a:rPr lang="de-DE" sz="3200" b="1" u="sng" dirty="0" smtClean="0"/>
              <a:t>nicht</a:t>
            </a:r>
            <a:r>
              <a:rPr lang="de-DE" sz="3200" dirty="0" smtClean="0"/>
              <a:t> erlaubt</a:t>
            </a:r>
          </a:p>
          <a:p>
            <a:pPr marL="457200" indent="-457200">
              <a:buFont typeface="Arial" pitchFamily="34" charset="0"/>
              <a:buChar char="•"/>
            </a:pPr>
            <a:r>
              <a:rPr lang="de-DE" sz="3200" dirty="0" smtClean="0"/>
              <a:t>Kein unsportliches Verhalten von der Bank</a:t>
            </a:r>
          </a:p>
          <a:p>
            <a:pPr marL="457200" indent="-457200">
              <a:buFont typeface="Arial" pitchFamily="34" charset="0"/>
              <a:buChar char="•"/>
            </a:pPr>
            <a:r>
              <a:rPr lang="de-DE" sz="3200" dirty="0" smtClean="0"/>
              <a:t>Reglement gilt für Offizielle auch außerhalb des Auswechselraums!</a:t>
            </a:r>
          </a:p>
        </p:txBody>
      </p:sp>
      <p:sp>
        <p:nvSpPr>
          <p:cNvPr id="2" name="Pfeil nach rechts 1">
            <a:hlinkClick r:id="rId4" action="ppaction://hlinksldjump"/>
          </p:cNvPr>
          <p:cNvSpPr/>
          <p:nvPr/>
        </p:nvSpPr>
        <p:spPr>
          <a:xfrm>
            <a:off x="7544494" y="6068566"/>
            <a:ext cx="2232248" cy="468640"/>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dirty="0" smtClean="0"/>
              <a:t>Grundlegendes</a:t>
            </a:r>
            <a:endParaRPr lang="de-DE" dirty="0"/>
          </a:p>
        </p:txBody>
      </p:sp>
    </p:spTree>
    <p:extLst>
      <p:ext uri="{BB962C8B-B14F-4D97-AF65-F5344CB8AC3E}">
        <p14:creationId xmlns:p14="http://schemas.microsoft.com/office/powerpoint/2010/main" xmlns="" val="1060012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88399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664200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84120" y="163973"/>
            <a:ext cx="1448606" cy="72001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Textfeld 13"/>
          <p:cNvSpPr txBox="1"/>
          <p:nvPr/>
        </p:nvSpPr>
        <p:spPr>
          <a:xfrm>
            <a:off x="343694" y="19894"/>
            <a:ext cx="3329886" cy="830997"/>
          </a:xfrm>
          <a:prstGeom prst="rect">
            <a:avLst/>
          </a:prstGeom>
          <a:noFill/>
        </p:spPr>
        <p:txBody>
          <a:bodyPr wrap="none" rtlCol="0">
            <a:spAutoFit/>
          </a:bodyPr>
          <a:lstStyle/>
          <a:p>
            <a:r>
              <a:rPr lang="de-DE" sz="4800" dirty="0" smtClean="0">
                <a:solidFill>
                  <a:srgbClr val="C00000"/>
                </a:solidFill>
                <a:effectLst>
                  <a:outerShdw blurRad="38100" dist="38100" dir="2700000" algn="tl">
                    <a:srgbClr val="000000">
                      <a:alpha val="43137"/>
                    </a:srgbClr>
                  </a:outerShdw>
                </a:effectLst>
              </a:rPr>
              <a:t>Regelbezüge</a:t>
            </a:r>
            <a:endParaRPr lang="de-DE" sz="4800" dirty="0">
              <a:solidFill>
                <a:srgbClr val="C00000"/>
              </a:solidFill>
              <a:effectLst>
                <a:outerShdw blurRad="38100" dist="38100" dir="2700000" algn="tl">
                  <a:srgbClr val="000000">
                    <a:alpha val="43137"/>
                  </a:srgbClr>
                </a:outerShdw>
              </a:effectLst>
            </a:endParaRPr>
          </a:p>
        </p:txBody>
      </p:sp>
      <p:sp>
        <p:nvSpPr>
          <p:cNvPr id="15" name="Textfeld 14"/>
          <p:cNvSpPr txBox="1"/>
          <p:nvPr/>
        </p:nvSpPr>
        <p:spPr>
          <a:xfrm>
            <a:off x="343694" y="1028006"/>
            <a:ext cx="9287992" cy="4524315"/>
          </a:xfrm>
          <a:prstGeom prst="rect">
            <a:avLst/>
          </a:prstGeom>
          <a:noFill/>
        </p:spPr>
        <p:txBody>
          <a:bodyPr wrap="square" rtlCol="0" anchor="t">
            <a:spAutoFit/>
          </a:bodyPr>
          <a:lstStyle/>
          <a:p>
            <a:pPr algn="ctr"/>
            <a:r>
              <a:rPr lang="de-DE" sz="3200" dirty="0" smtClean="0"/>
              <a:t>An welchen Stellen im Regeltext, finden wir Passagen zum Thema:</a:t>
            </a:r>
          </a:p>
          <a:p>
            <a:pPr algn="ctr"/>
            <a:r>
              <a:rPr lang="de-DE" sz="3200" dirty="0" smtClean="0">
                <a:solidFill>
                  <a:srgbClr val="C00000"/>
                </a:solidFill>
              </a:rPr>
              <a:t>Bankverhalten &amp; äußere Einflüsse</a:t>
            </a:r>
          </a:p>
          <a:p>
            <a:pPr algn="ctr"/>
            <a:endParaRPr lang="de-DE" sz="3200" dirty="0">
              <a:solidFill>
                <a:srgbClr val="C00000"/>
              </a:solidFill>
            </a:endParaRPr>
          </a:p>
          <a:p>
            <a:pPr algn="ctr"/>
            <a:endParaRPr lang="de-DE" sz="3200" dirty="0" smtClean="0">
              <a:solidFill>
                <a:srgbClr val="C00000"/>
              </a:solidFill>
            </a:endParaRPr>
          </a:p>
          <a:p>
            <a:pPr algn="ctr"/>
            <a:endParaRPr lang="de-DE" sz="3200" dirty="0">
              <a:solidFill>
                <a:srgbClr val="C00000"/>
              </a:solidFill>
            </a:endParaRPr>
          </a:p>
          <a:p>
            <a:pPr algn="ctr"/>
            <a:endParaRPr lang="de-DE" sz="3200" dirty="0" smtClean="0">
              <a:solidFill>
                <a:srgbClr val="C00000"/>
              </a:solidFill>
            </a:endParaRPr>
          </a:p>
          <a:p>
            <a:r>
              <a:rPr lang="de-DE" sz="3200" dirty="0"/>
              <a:t> </a:t>
            </a:r>
            <a:r>
              <a:rPr lang="de-DE" sz="3200" dirty="0" smtClean="0"/>
              <a:t>      weiter  mit 				    weiter mit</a:t>
            </a:r>
          </a:p>
          <a:p>
            <a:r>
              <a:rPr lang="de-DE" sz="3200" dirty="0" smtClean="0"/>
              <a:t>    Gruppenarbeit			     Regeltext</a:t>
            </a:r>
          </a:p>
        </p:txBody>
      </p:sp>
      <p:sp>
        <p:nvSpPr>
          <p:cNvPr id="2" name="Nach oben gebogener Pfeil 1">
            <a:hlinkClick r:id="rId4" action="ppaction://hlinksldjump"/>
          </p:cNvPr>
          <p:cNvSpPr/>
          <p:nvPr/>
        </p:nvSpPr>
        <p:spPr>
          <a:xfrm rot="5400000">
            <a:off x="1279798" y="2900214"/>
            <a:ext cx="1584176" cy="1440160"/>
          </a:xfrm>
          <a:prstGeom prst="bentUpArrow">
            <a:avLst/>
          </a:prstGeom>
          <a:solidFill>
            <a:srgbClr val="FFC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de-DE"/>
          </a:p>
        </p:txBody>
      </p:sp>
      <p:sp>
        <p:nvSpPr>
          <p:cNvPr id="8" name="Nach oben gebogener Pfeil 7">
            <a:hlinkClick r:id="rId5" action="ppaction://hlinksldjump"/>
          </p:cNvPr>
          <p:cNvSpPr/>
          <p:nvPr/>
        </p:nvSpPr>
        <p:spPr>
          <a:xfrm rot="5400000">
            <a:off x="6320358" y="2900214"/>
            <a:ext cx="1584176" cy="1440160"/>
          </a:xfrm>
          <a:prstGeom prst="ben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xmlns="" val="2044434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hlinkClick r:id="rId3" action="ppaction://hlinksldjump"/>
          </p:cNvPr>
          <p:cNvSpPr/>
          <p:nvPr/>
        </p:nvSpPr>
        <p:spPr>
          <a:xfrm>
            <a:off x="0" y="0"/>
            <a:ext cx="9904413" cy="72405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71686" y="88399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71686" y="664200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184120" y="163973"/>
            <a:ext cx="1448606" cy="72001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Textfeld 13"/>
          <p:cNvSpPr txBox="1"/>
          <p:nvPr/>
        </p:nvSpPr>
        <p:spPr>
          <a:xfrm>
            <a:off x="343694" y="19894"/>
            <a:ext cx="3329886" cy="830997"/>
          </a:xfrm>
          <a:prstGeom prst="rect">
            <a:avLst/>
          </a:prstGeom>
          <a:noFill/>
        </p:spPr>
        <p:txBody>
          <a:bodyPr wrap="none" rtlCol="0">
            <a:spAutoFit/>
          </a:bodyPr>
          <a:lstStyle/>
          <a:p>
            <a:r>
              <a:rPr lang="de-DE" sz="4800" dirty="0" smtClean="0">
                <a:solidFill>
                  <a:srgbClr val="C00000"/>
                </a:solidFill>
                <a:effectLst>
                  <a:outerShdw blurRad="38100" dist="38100" dir="2700000" algn="tl">
                    <a:srgbClr val="000000">
                      <a:alpha val="43137"/>
                    </a:srgbClr>
                  </a:outerShdw>
                </a:effectLst>
              </a:rPr>
              <a:t>Regelbezüge</a:t>
            </a:r>
            <a:endParaRPr lang="de-DE" sz="4800" dirty="0">
              <a:solidFill>
                <a:srgbClr val="C00000"/>
              </a:solidFill>
              <a:effectLst>
                <a:outerShdw blurRad="38100" dist="38100" dir="2700000" algn="tl">
                  <a:srgbClr val="000000">
                    <a:alpha val="43137"/>
                  </a:srgbClr>
                </a:outerShdw>
              </a:effectLst>
            </a:endParaRPr>
          </a:p>
        </p:txBody>
      </p:sp>
      <p:sp>
        <p:nvSpPr>
          <p:cNvPr id="15" name="Textfeld 14"/>
          <p:cNvSpPr txBox="1"/>
          <p:nvPr/>
        </p:nvSpPr>
        <p:spPr>
          <a:xfrm>
            <a:off x="343694" y="1028006"/>
            <a:ext cx="9287992" cy="5324535"/>
          </a:xfrm>
          <a:prstGeom prst="rect">
            <a:avLst/>
          </a:prstGeom>
          <a:noFill/>
        </p:spPr>
        <p:txBody>
          <a:bodyPr wrap="square" rtlCol="0" anchor="t">
            <a:spAutoFit/>
          </a:bodyPr>
          <a:lstStyle/>
          <a:p>
            <a:pPr algn="ctr"/>
            <a:r>
              <a:rPr lang="de-DE" sz="3200" dirty="0" smtClean="0"/>
              <a:t>Ergebnisse der Gruppenarbeiten:</a:t>
            </a:r>
          </a:p>
          <a:p>
            <a:r>
              <a:rPr lang="de-DE" sz="2800" dirty="0" smtClean="0"/>
              <a:t>4:2</a:t>
            </a:r>
          </a:p>
          <a:p>
            <a:r>
              <a:rPr lang="de-DE" sz="2800" dirty="0" smtClean="0">
                <a:solidFill>
                  <a:schemeClr val="bg1">
                    <a:lumMod val="50000"/>
                  </a:schemeClr>
                </a:solidFill>
              </a:rPr>
              <a:t>8:7 a), b)</a:t>
            </a:r>
          </a:p>
          <a:p>
            <a:r>
              <a:rPr lang="de-DE" sz="2800" dirty="0" smtClean="0">
                <a:solidFill>
                  <a:schemeClr val="bg1">
                    <a:lumMod val="50000"/>
                  </a:schemeClr>
                </a:solidFill>
              </a:rPr>
              <a:t>8:8 a), c)</a:t>
            </a:r>
          </a:p>
          <a:p>
            <a:r>
              <a:rPr lang="de-DE" sz="2800" dirty="0" smtClean="0">
                <a:solidFill>
                  <a:schemeClr val="bg1">
                    <a:lumMod val="50000"/>
                  </a:schemeClr>
                </a:solidFill>
              </a:rPr>
              <a:t>8:10 a), b)</a:t>
            </a:r>
          </a:p>
          <a:p>
            <a:r>
              <a:rPr lang="de-DE" sz="2800" dirty="0" smtClean="0">
                <a:solidFill>
                  <a:schemeClr val="bg1">
                    <a:lumMod val="50000"/>
                  </a:schemeClr>
                </a:solidFill>
              </a:rPr>
              <a:t>Erläuterungen 7. B. b.</a:t>
            </a:r>
          </a:p>
          <a:p>
            <a:endParaRPr lang="de-DE" sz="2800" dirty="0" smtClean="0"/>
          </a:p>
          <a:p>
            <a:r>
              <a:rPr lang="de-DE" sz="2800" b="1" dirty="0" smtClean="0"/>
              <a:t>Auswechselraum-Reglement</a:t>
            </a:r>
          </a:p>
          <a:p>
            <a:endParaRPr lang="de-DE" sz="2800" dirty="0"/>
          </a:p>
          <a:p>
            <a:r>
              <a:rPr lang="de-DE" sz="2800" dirty="0">
                <a:solidFill>
                  <a:schemeClr val="bg1">
                    <a:lumMod val="50000"/>
                  </a:schemeClr>
                </a:solidFill>
              </a:rPr>
              <a:t>16:1 b), </a:t>
            </a:r>
            <a:r>
              <a:rPr lang="de-DE" sz="2800" dirty="0" smtClean="0">
                <a:solidFill>
                  <a:schemeClr val="bg1">
                    <a:lumMod val="50000"/>
                  </a:schemeClr>
                </a:solidFill>
              </a:rPr>
              <a:t>Kommentar, 16:2, </a:t>
            </a:r>
          </a:p>
          <a:p>
            <a:r>
              <a:rPr lang="de-DE" sz="2800" dirty="0">
                <a:solidFill>
                  <a:schemeClr val="bg1">
                    <a:lumMod val="50000"/>
                  </a:schemeClr>
                </a:solidFill>
              </a:rPr>
              <a:t>16:3 d), e), f), h), </a:t>
            </a:r>
            <a:r>
              <a:rPr lang="de-DE" sz="2800" dirty="0" smtClean="0">
                <a:solidFill>
                  <a:schemeClr val="bg1">
                    <a:lumMod val="50000"/>
                  </a:schemeClr>
                </a:solidFill>
              </a:rPr>
              <a:t>Kommentar,</a:t>
            </a:r>
            <a:endParaRPr lang="de-DE" sz="2800" dirty="0">
              <a:solidFill>
                <a:schemeClr val="bg1">
                  <a:lumMod val="50000"/>
                </a:schemeClr>
              </a:solidFill>
            </a:endParaRPr>
          </a:p>
          <a:p>
            <a:r>
              <a:rPr lang="de-DE" sz="2800" dirty="0" smtClean="0">
                <a:solidFill>
                  <a:schemeClr val="bg1">
                    <a:lumMod val="50000"/>
                  </a:schemeClr>
                </a:solidFill>
              </a:rPr>
              <a:t>16:4, </a:t>
            </a:r>
            <a:r>
              <a:rPr lang="de-DE" sz="2800" dirty="0">
                <a:solidFill>
                  <a:schemeClr val="bg1">
                    <a:lumMod val="50000"/>
                  </a:schemeClr>
                </a:solidFill>
              </a:rPr>
              <a:t>16:6 b), </a:t>
            </a:r>
            <a:r>
              <a:rPr lang="de-DE" sz="2800" dirty="0" smtClean="0">
                <a:solidFill>
                  <a:schemeClr val="bg1">
                    <a:lumMod val="50000"/>
                  </a:schemeClr>
                </a:solidFill>
              </a:rPr>
              <a:t>c), 16:7</a:t>
            </a:r>
          </a:p>
        </p:txBody>
      </p:sp>
      <p:sp>
        <p:nvSpPr>
          <p:cNvPr id="3" name="Rechteck 2"/>
          <p:cNvSpPr/>
          <p:nvPr/>
        </p:nvSpPr>
        <p:spPr>
          <a:xfrm>
            <a:off x="4951686" y="1566000"/>
            <a:ext cx="4537024" cy="5029219"/>
          </a:xfrm>
          <a:prstGeom prst="rect">
            <a:avLst/>
          </a:prstGeom>
          <a:solidFill>
            <a:schemeClr val="bg1">
              <a:lumMod val="85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xmlns="" val="1607521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71686" y="88399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71686" y="664200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184120" y="163973"/>
            <a:ext cx="1448606" cy="72001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Textfeld 13"/>
          <p:cNvSpPr txBox="1"/>
          <p:nvPr/>
        </p:nvSpPr>
        <p:spPr>
          <a:xfrm>
            <a:off x="343694" y="19894"/>
            <a:ext cx="4032448" cy="830997"/>
          </a:xfrm>
          <a:prstGeom prst="rect">
            <a:avLst/>
          </a:prstGeom>
          <a:noFill/>
        </p:spPr>
        <p:txBody>
          <a:bodyPr wrap="square" rtlCol="0">
            <a:spAutoFit/>
          </a:bodyPr>
          <a:lstStyle/>
          <a:p>
            <a:r>
              <a:rPr lang="de-DE" sz="4800" dirty="0" smtClean="0">
                <a:solidFill>
                  <a:srgbClr val="C00000"/>
                </a:solidFill>
                <a:effectLst>
                  <a:outerShdw blurRad="38100" dist="38100" dir="2700000" algn="tl">
                    <a:srgbClr val="000000">
                      <a:alpha val="43137"/>
                    </a:srgbClr>
                  </a:outerShdw>
                </a:effectLst>
              </a:rPr>
              <a:t>Grundlegendes</a:t>
            </a:r>
            <a:endParaRPr lang="de-DE" sz="4800" dirty="0">
              <a:solidFill>
                <a:srgbClr val="C00000"/>
              </a:solidFill>
              <a:effectLst>
                <a:outerShdw blurRad="38100" dist="38100" dir="2700000" algn="tl">
                  <a:srgbClr val="000000">
                    <a:alpha val="43137"/>
                  </a:srgbClr>
                </a:outerShdw>
              </a:effectLst>
            </a:endParaRPr>
          </a:p>
        </p:txBody>
      </p:sp>
      <p:sp>
        <p:nvSpPr>
          <p:cNvPr id="15" name="Textfeld 14"/>
          <p:cNvSpPr txBox="1"/>
          <p:nvPr/>
        </p:nvSpPr>
        <p:spPr>
          <a:xfrm>
            <a:off x="343694" y="1028006"/>
            <a:ext cx="9287992" cy="5016758"/>
          </a:xfrm>
          <a:prstGeom prst="rect">
            <a:avLst/>
          </a:prstGeom>
          <a:noFill/>
        </p:spPr>
        <p:txBody>
          <a:bodyPr wrap="square" rtlCol="0" anchor="t">
            <a:spAutoFit/>
          </a:bodyPr>
          <a:lstStyle/>
          <a:p>
            <a:pPr algn="ctr"/>
            <a:endParaRPr lang="de-DE" sz="3200" dirty="0" smtClean="0"/>
          </a:p>
          <a:p>
            <a:pPr algn="ctr"/>
            <a:r>
              <a:rPr lang="de-DE" sz="3200" dirty="0" smtClean="0"/>
              <a:t>Was ist das Bankverhalten?</a:t>
            </a:r>
          </a:p>
          <a:p>
            <a:pPr marL="457200" indent="-457200" algn="ctr">
              <a:buFont typeface="Wingdings"/>
              <a:buChar char="à"/>
            </a:pPr>
            <a:r>
              <a:rPr lang="de-DE" sz="3200" dirty="0" smtClean="0">
                <a:sym typeface="Wingdings" pitchFamily="2" charset="2"/>
              </a:rPr>
              <a:t>Einflussnahme</a:t>
            </a:r>
          </a:p>
          <a:p>
            <a:pPr marL="457200" indent="-457200" algn="ctr">
              <a:buFont typeface="Wingdings"/>
              <a:buChar char="à"/>
            </a:pPr>
            <a:endParaRPr lang="de-DE" sz="3200" dirty="0">
              <a:sym typeface="Wingdings" pitchFamily="2" charset="2"/>
            </a:endParaRPr>
          </a:p>
          <a:p>
            <a:pPr algn="ctr"/>
            <a:r>
              <a:rPr lang="de-DE" sz="3200" dirty="0" smtClean="0">
                <a:sym typeface="Wingdings" pitchFamily="2" charset="2"/>
              </a:rPr>
              <a:t>Ist eine Einflussnahme immer unsportlich?</a:t>
            </a:r>
          </a:p>
          <a:p>
            <a:pPr marL="457200" indent="-457200" algn="ctr">
              <a:buFont typeface="Wingdings"/>
              <a:buChar char="à"/>
            </a:pPr>
            <a:r>
              <a:rPr lang="de-DE" sz="3200" dirty="0" smtClean="0">
                <a:sym typeface="Wingdings" pitchFamily="2" charset="2"/>
              </a:rPr>
              <a:t>Der Versuch ist legitim, sofern im richtigen Maß</a:t>
            </a:r>
          </a:p>
          <a:p>
            <a:pPr algn="ctr"/>
            <a:endParaRPr lang="de-DE" sz="3200" dirty="0" smtClean="0">
              <a:sym typeface="Wingdings" pitchFamily="2" charset="2"/>
            </a:endParaRPr>
          </a:p>
          <a:p>
            <a:pPr algn="ctr"/>
            <a:r>
              <a:rPr lang="de-DE" sz="3200" dirty="0" smtClean="0">
                <a:sym typeface="Wingdings" pitchFamily="2" charset="2"/>
              </a:rPr>
              <a:t>Offizielle wollen die Schiedsrichter auf Ihre Seite bringen…</a:t>
            </a:r>
          </a:p>
          <a:p>
            <a:pPr algn="ctr"/>
            <a:r>
              <a:rPr lang="de-DE" sz="3200" dirty="0" smtClean="0">
                <a:sym typeface="Wingdings" pitchFamily="2" charset="2"/>
              </a:rPr>
              <a:t>…das müssen wir verhindern!</a:t>
            </a:r>
            <a:endParaRPr lang="de-DE" sz="3200" dirty="0" smtClean="0"/>
          </a:p>
        </p:txBody>
      </p:sp>
    </p:spTree>
    <p:extLst>
      <p:ext uri="{BB962C8B-B14F-4D97-AF65-F5344CB8AC3E}">
        <p14:creationId xmlns:p14="http://schemas.microsoft.com/office/powerpoint/2010/main" xmlns="" val="335572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88399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664200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84120" y="163973"/>
            <a:ext cx="1448606" cy="72001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Textfeld 13"/>
          <p:cNvSpPr txBox="1"/>
          <p:nvPr/>
        </p:nvSpPr>
        <p:spPr>
          <a:xfrm>
            <a:off x="343694" y="19894"/>
            <a:ext cx="4032448" cy="830997"/>
          </a:xfrm>
          <a:prstGeom prst="rect">
            <a:avLst/>
          </a:prstGeom>
          <a:noFill/>
        </p:spPr>
        <p:txBody>
          <a:bodyPr wrap="square" rtlCol="0">
            <a:spAutoFit/>
          </a:bodyPr>
          <a:lstStyle/>
          <a:p>
            <a:r>
              <a:rPr lang="de-DE" sz="4800" dirty="0" smtClean="0">
                <a:solidFill>
                  <a:srgbClr val="C00000"/>
                </a:solidFill>
                <a:effectLst>
                  <a:outerShdw blurRad="38100" dist="38100" dir="2700000" algn="tl">
                    <a:srgbClr val="000000">
                      <a:alpha val="43137"/>
                    </a:srgbClr>
                  </a:outerShdw>
                </a:effectLst>
              </a:rPr>
              <a:t>Grundlegendes</a:t>
            </a:r>
            <a:endParaRPr lang="de-DE" sz="4800" dirty="0">
              <a:solidFill>
                <a:srgbClr val="C00000"/>
              </a:solidFill>
              <a:effectLst>
                <a:outerShdw blurRad="38100" dist="38100" dir="2700000" algn="tl">
                  <a:srgbClr val="000000">
                    <a:alpha val="43137"/>
                  </a:srgbClr>
                </a:outerShdw>
              </a:effectLst>
            </a:endParaRPr>
          </a:p>
        </p:txBody>
      </p:sp>
      <p:sp>
        <p:nvSpPr>
          <p:cNvPr id="15" name="Textfeld 14"/>
          <p:cNvSpPr txBox="1"/>
          <p:nvPr/>
        </p:nvSpPr>
        <p:spPr>
          <a:xfrm>
            <a:off x="343694" y="1028006"/>
            <a:ext cx="9287992" cy="4708981"/>
          </a:xfrm>
          <a:prstGeom prst="rect">
            <a:avLst/>
          </a:prstGeom>
          <a:noFill/>
        </p:spPr>
        <p:txBody>
          <a:bodyPr wrap="square" rtlCol="0" anchor="t">
            <a:spAutoFit/>
          </a:bodyPr>
          <a:lstStyle/>
          <a:p>
            <a:pPr marL="457200" indent="-457200">
              <a:buFont typeface="Arial" pitchFamily="34" charset="0"/>
              <a:buChar char="•"/>
            </a:pPr>
            <a:endParaRPr lang="de-DE" sz="3200" dirty="0" smtClean="0"/>
          </a:p>
          <a:p>
            <a:pPr marL="457200" indent="-457200">
              <a:buFont typeface="Arial" pitchFamily="34" charset="0"/>
              <a:buChar char="•"/>
            </a:pPr>
            <a:r>
              <a:rPr lang="de-DE" sz="3200" dirty="0" smtClean="0"/>
              <a:t>Nicht zu kleinlich agieren</a:t>
            </a:r>
          </a:p>
          <a:p>
            <a:pPr marL="457200" indent="-457200">
              <a:buFont typeface="Arial" pitchFamily="34" charset="0"/>
              <a:buChar char="•"/>
            </a:pPr>
            <a:r>
              <a:rPr lang="de-DE" sz="3200" dirty="0" smtClean="0"/>
              <a:t>Eingreifen bei Big-Points</a:t>
            </a:r>
          </a:p>
          <a:p>
            <a:pPr marL="457200" indent="-457200">
              <a:buFont typeface="Arial" pitchFamily="34" charset="0"/>
              <a:buChar char="•"/>
            </a:pPr>
            <a:r>
              <a:rPr lang="de-DE" sz="3200" dirty="0" smtClean="0"/>
              <a:t>Gleiche Situationen gleich bewerten</a:t>
            </a:r>
          </a:p>
          <a:p>
            <a:pPr marL="457200" indent="-457200">
              <a:buFont typeface="Arial" pitchFamily="34" charset="0"/>
              <a:buChar char="•"/>
            </a:pPr>
            <a:r>
              <a:rPr lang="de-DE" sz="3200" dirty="0" smtClean="0"/>
              <a:t>Unterstützung durch Delegierte</a:t>
            </a:r>
          </a:p>
          <a:p>
            <a:pPr marL="457200" indent="-457200">
              <a:buFont typeface="Arial" pitchFamily="34" charset="0"/>
              <a:buChar char="•"/>
            </a:pPr>
            <a:r>
              <a:rPr lang="de-DE" sz="3200" dirty="0" smtClean="0"/>
              <a:t>Timing:</a:t>
            </a:r>
          </a:p>
          <a:p>
            <a:pPr lvl="1"/>
            <a:r>
              <a:rPr lang="de-DE" sz="3200" dirty="0" smtClean="0"/>
              <a:t>Reagieren, bevor es zu spät ist</a:t>
            </a:r>
          </a:p>
          <a:p>
            <a:pPr lvl="1"/>
            <a:endParaRPr lang="de-DE" sz="3200" dirty="0"/>
          </a:p>
          <a:p>
            <a:pPr lvl="1"/>
            <a:r>
              <a:rPr lang="de-DE" sz="4400" dirty="0" smtClean="0">
                <a:solidFill>
                  <a:srgbClr val="C00000"/>
                </a:solidFill>
              </a:rPr>
              <a:t>Aber wie? Und wann ist es zu spät?</a:t>
            </a:r>
            <a:endParaRPr lang="de-DE" sz="4800" dirty="0" smtClean="0">
              <a:solidFill>
                <a:srgbClr val="C00000"/>
              </a:solidFill>
            </a:endParaRPr>
          </a:p>
        </p:txBody>
      </p:sp>
    </p:spTree>
    <p:extLst>
      <p:ext uri="{BB962C8B-B14F-4D97-AF65-F5344CB8AC3E}">
        <p14:creationId xmlns:p14="http://schemas.microsoft.com/office/powerpoint/2010/main" xmlns="" val="284097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88399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686" y="664200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84120" y="163973"/>
            <a:ext cx="1448606" cy="72001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Textfeld 13"/>
          <p:cNvSpPr txBox="1"/>
          <p:nvPr/>
        </p:nvSpPr>
        <p:spPr>
          <a:xfrm>
            <a:off x="343694" y="19894"/>
            <a:ext cx="4032448" cy="830997"/>
          </a:xfrm>
          <a:prstGeom prst="rect">
            <a:avLst/>
          </a:prstGeom>
          <a:noFill/>
        </p:spPr>
        <p:txBody>
          <a:bodyPr wrap="square" rtlCol="0">
            <a:spAutoFit/>
          </a:bodyPr>
          <a:lstStyle/>
          <a:p>
            <a:r>
              <a:rPr lang="de-DE" sz="4800" dirty="0" smtClean="0">
                <a:solidFill>
                  <a:srgbClr val="C00000"/>
                </a:solidFill>
                <a:effectLst>
                  <a:outerShdw blurRad="38100" dist="38100" dir="2700000" algn="tl">
                    <a:srgbClr val="000000">
                      <a:alpha val="43137"/>
                    </a:srgbClr>
                  </a:outerShdw>
                </a:effectLst>
              </a:rPr>
              <a:t>Grundlegendes</a:t>
            </a:r>
            <a:endParaRPr lang="de-DE" sz="4800" dirty="0">
              <a:solidFill>
                <a:srgbClr val="C00000"/>
              </a:solidFill>
              <a:effectLst>
                <a:outerShdw blurRad="38100" dist="38100" dir="2700000" algn="tl">
                  <a:srgbClr val="000000">
                    <a:alpha val="43137"/>
                  </a:srgbClr>
                </a:outerShdw>
              </a:effectLst>
            </a:endParaRPr>
          </a:p>
        </p:txBody>
      </p:sp>
      <p:sp>
        <p:nvSpPr>
          <p:cNvPr id="15" name="Textfeld 14"/>
          <p:cNvSpPr txBox="1"/>
          <p:nvPr/>
        </p:nvSpPr>
        <p:spPr>
          <a:xfrm>
            <a:off x="343694" y="1028006"/>
            <a:ext cx="9287992" cy="5016758"/>
          </a:xfrm>
          <a:prstGeom prst="rect">
            <a:avLst/>
          </a:prstGeom>
          <a:noFill/>
        </p:spPr>
        <p:txBody>
          <a:bodyPr wrap="square" rtlCol="0" anchor="t">
            <a:spAutoFit/>
          </a:bodyPr>
          <a:lstStyle/>
          <a:p>
            <a:pPr marL="457200" indent="-457200">
              <a:buFont typeface="Arial" pitchFamily="34" charset="0"/>
              <a:buChar char="•"/>
            </a:pPr>
            <a:endParaRPr lang="de-DE" sz="3200" dirty="0" smtClean="0"/>
          </a:p>
          <a:p>
            <a:pPr marL="457200" indent="-457200">
              <a:buFont typeface="Arial" pitchFamily="34" charset="0"/>
              <a:buChar char="•"/>
            </a:pPr>
            <a:r>
              <a:rPr lang="de-DE" sz="3200" dirty="0" smtClean="0"/>
              <a:t>Bankverhalten &amp; Einflussnahme gehören zum B-Bereich</a:t>
            </a:r>
          </a:p>
          <a:p>
            <a:pPr marL="457200" indent="-457200">
              <a:buFont typeface="Arial" pitchFamily="34" charset="0"/>
              <a:buChar char="•"/>
            </a:pPr>
            <a:r>
              <a:rPr lang="de-DE" sz="3200" dirty="0" smtClean="0"/>
              <a:t>Die „Persönlichkeit“ Schiedsrichter kann darauf einwirken</a:t>
            </a:r>
          </a:p>
          <a:p>
            <a:pPr marL="457200" indent="-457200">
              <a:buFont typeface="Arial" pitchFamily="34" charset="0"/>
              <a:buChar char="•"/>
            </a:pPr>
            <a:endParaRPr lang="de-DE" sz="3200" dirty="0" smtClean="0"/>
          </a:p>
          <a:p>
            <a:pPr marL="457200" indent="-457200" algn="ctr">
              <a:buFont typeface="Wingdings"/>
              <a:buChar char="à"/>
            </a:pPr>
            <a:r>
              <a:rPr lang="de-DE" sz="3200" dirty="0" smtClean="0">
                <a:sym typeface="Wingdings" pitchFamily="2" charset="2"/>
              </a:rPr>
              <a:t>verschiedene Charaktere</a:t>
            </a:r>
          </a:p>
          <a:p>
            <a:pPr marL="457200" indent="-457200" algn="ctr">
              <a:buFont typeface="Arial" pitchFamily="34" charset="0"/>
              <a:buChar char="•"/>
            </a:pPr>
            <a:r>
              <a:rPr lang="de-DE" sz="3200" dirty="0" smtClean="0">
                <a:sym typeface="Wingdings" pitchFamily="2" charset="2"/>
              </a:rPr>
              <a:t>Trainer</a:t>
            </a:r>
          </a:p>
          <a:p>
            <a:pPr marL="457200" indent="-457200" algn="ctr">
              <a:buFont typeface="Arial" pitchFamily="34" charset="0"/>
              <a:buChar char="•"/>
            </a:pPr>
            <a:r>
              <a:rPr lang="de-DE" sz="3200" dirty="0" smtClean="0">
                <a:sym typeface="Wingdings" pitchFamily="2" charset="2"/>
              </a:rPr>
              <a:t>Schiedsrichter</a:t>
            </a:r>
          </a:p>
          <a:p>
            <a:pPr marL="457200" indent="-457200" algn="ctr">
              <a:buFont typeface="Arial" pitchFamily="34" charset="0"/>
              <a:buChar char="•"/>
            </a:pPr>
            <a:r>
              <a:rPr lang="de-DE" sz="3200" dirty="0" smtClean="0">
                <a:sym typeface="Wingdings" pitchFamily="2" charset="2"/>
              </a:rPr>
              <a:t>Delegierter</a:t>
            </a:r>
          </a:p>
        </p:txBody>
      </p:sp>
    </p:spTree>
    <p:extLst>
      <p:ext uri="{BB962C8B-B14F-4D97-AF65-F5344CB8AC3E}">
        <p14:creationId xmlns:p14="http://schemas.microsoft.com/office/powerpoint/2010/main" xmlns="" val="284097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71686" y="88399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71686" y="664200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184120" y="163973"/>
            <a:ext cx="1448606" cy="72001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Textfeld 13"/>
          <p:cNvSpPr txBox="1"/>
          <p:nvPr/>
        </p:nvSpPr>
        <p:spPr>
          <a:xfrm>
            <a:off x="343694" y="19894"/>
            <a:ext cx="4643996" cy="830997"/>
          </a:xfrm>
          <a:prstGeom prst="rect">
            <a:avLst/>
          </a:prstGeom>
          <a:noFill/>
        </p:spPr>
        <p:txBody>
          <a:bodyPr wrap="square" rtlCol="0">
            <a:spAutoFit/>
          </a:bodyPr>
          <a:lstStyle/>
          <a:p>
            <a:r>
              <a:rPr lang="de-DE" sz="4800" dirty="0" smtClean="0">
                <a:solidFill>
                  <a:srgbClr val="C00000"/>
                </a:solidFill>
                <a:effectLst>
                  <a:outerShdw blurRad="38100" dist="38100" dir="2700000" algn="tl">
                    <a:srgbClr val="000000">
                      <a:alpha val="43137"/>
                    </a:srgbClr>
                  </a:outerShdw>
                </a:effectLst>
              </a:rPr>
              <a:t>Kommunikation</a:t>
            </a:r>
            <a:endParaRPr lang="de-DE" sz="4800" dirty="0">
              <a:solidFill>
                <a:srgbClr val="C00000"/>
              </a:solidFill>
              <a:effectLst>
                <a:outerShdw blurRad="38100" dist="38100" dir="2700000" algn="tl">
                  <a:srgbClr val="000000">
                    <a:alpha val="43137"/>
                  </a:srgbClr>
                </a:outerShdw>
              </a:effectLst>
            </a:endParaRPr>
          </a:p>
        </p:txBody>
      </p:sp>
      <p:sp>
        <p:nvSpPr>
          <p:cNvPr id="15" name="Textfeld 14"/>
          <p:cNvSpPr txBox="1"/>
          <p:nvPr/>
        </p:nvSpPr>
        <p:spPr>
          <a:xfrm>
            <a:off x="343694" y="1028006"/>
            <a:ext cx="9287992" cy="2062103"/>
          </a:xfrm>
          <a:prstGeom prst="rect">
            <a:avLst/>
          </a:prstGeom>
          <a:noFill/>
        </p:spPr>
        <p:txBody>
          <a:bodyPr wrap="square" rtlCol="0" anchor="t">
            <a:spAutoFit/>
          </a:bodyPr>
          <a:lstStyle/>
          <a:p>
            <a:pPr algn="ctr"/>
            <a:r>
              <a:rPr lang="de-DE" sz="3200" dirty="0" smtClean="0"/>
              <a:t>Der Schiedsrichter muss Leute einordnen können um richtig zu handeln</a:t>
            </a:r>
          </a:p>
          <a:p>
            <a:pPr algn="ctr"/>
            <a:endParaRPr lang="de-DE" sz="3200" dirty="0"/>
          </a:p>
          <a:p>
            <a:pPr algn="ctr"/>
            <a:r>
              <a:rPr lang="de-DE" sz="3200" dirty="0" smtClean="0"/>
              <a:t>Welche Typen gibt es?</a:t>
            </a:r>
          </a:p>
        </p:txBody>
      </p:sp>
      <p:sp>
        <p:nvSpPr>
          <p:cNvPr id="2" name="Abgerundetes Rechteck 1"/>
          <p:cNvSpPr/>
          <p:nvPr/>
        </p:nvSpPr>
        <p:spPr>
          <a:xfrm>
            <a:off x="127670" y="3332262"/>
            <a:ext cx="2232248" cy="3168352"/>
          </a:xfrm>
          <a:prstGeom prst="roundRect">
            <a:avLst/>
          </a:prstGeom>
          <a:solidFill>
            <a:srgbClr val="FF0000"/>
          </a:solidFill>
        </p:spPr>
        <p:style>
          <a:lnRef idx="0">
            <a:schemeClr val="accent5"/>
          </a:lnRef>
          <a:fillRef idx="3">
            <a:schemeClr val="accent5"/>
          </a:fillRef>
          <a:effectRef idx="3">
            <a:schemeClr val="accent5"/>
          </a:effectRef>
          <a:fontRef idx="minor">
            <a:schemeClr val="lt1"/>
          </a:fontRef>
        </p:style>
        <p:txBody>
          <a:bodyPr rtlCol="0" anchor="ctr"/>
          <a:lstStyle/>
          <a:p>
            <a:pPr marL="342900" indent="-342900" algn="ctr">
              <a:lnSpc>
                <a:spcPct val="150000"/>
              </a:lnSpc>
              <a:buFont typeface="Arial" pitchFamily="34" charset="0"/>
              <a:buChar char="•"/>
            </a:pPr>
            <a:r>
              <a:rPr lang="de-DE" sz="2000" dirty="0" smtClean="0"/>
              <a:t>impulsiv</a:t>
            </a:r>
          </a:p>
          <a:p>
            <a:pPr marL="342900" indent="-342900" algn="ctr">
              <a:lnSpc>
                <a:spcPct val="150000"/>
              </a:lnSpc>
              <a:buFont typeface="Arial" pitchFamily="34" charset="0"/>
              <a:buChar char="•"/>
            </a:pPr>
            <a:r>
              <a:rPr lang="de-DE" sz="2000" dirty="0" smtClean="0"/>
              <a:t>dominant</a:t>
            </a:r>
          </a:p>
          <a:p>
            <a:pPr marL="342900" indent="-342900" algn="ctr">
              <a:lnSpc>
                <a:spcPct val="150000"/>
              </a:lnSpc>
              <a:buFont typeface="Arial" pitchFamily="34" charset="0"/>
              <a:buChar char="•"/>
            </a:pPr>
            <a:r>
              <a:rPr lang="de-DE" sz="2000" dirty="0" smtClean="0"/>
              <a:t>direkt</a:t>
            </a:r>
          </a:p>
          <a:p>
            <a:pPr marL="342900" indent="-342900" algn="ctr">
              <a:lnSpc>
                <a:spcPct val="150000"/>
              </a:lnSpc>
              <a:buFont typeface="Arial" pitchFamily="34" charset="0"/>
              <a:buChar char="•"/>
            </a:pPr>
            <a:r>
              <a:rPr lang="de-DE" sz="2000" dirty="0"/>
              <a:t>e</a:t>
            </a:r>
            <a:r>
              <a:rPr lang="de-DE" sz="2000" dirty="0" smtClean="0"/>
              <a:t>hrgeizig</a:t>
            </a:r>
          </a:p>
          <a:p>
            <a:pPr marL="342900" indent="-342900" algn="ctr">
              <a:lnSpc>
                <a:spcPct val="150000"/>
              </a:lnSpc>
              <a:buFont typeface="Arial" pitchFamily="34" charset="0"/>
              <a:buChar char="•"/>
            </a:pPr>
            <a:r>
              <a:rPr lang="de-DE" sz="2000" dirty="0" smtClean="0"/>
              <a:t>oberflächlich</a:t>
            </a:r>
          </a:p>
        </p:txBody>
      </p:sp>
      <p:sp>
        <p:nvSpPr>
          <p:cNvPr id="10" name="Abgerundetes Rechteck 9"/>
          <p:cNvSpPr/>
          <p:nvPr/>
        </p:nvSpPr>
        <p:spPr>
          <a:xfrm>
            <a:off x="2575942" y="3332262"/>
            <a:ext cx="2232248" cy="3168352"/>
          </a:xfrm>
          <a:prstGeom prst="roundRect">
            <a:avLst/>
          </a:prstGeom>
          <a:solidFill>
            <a:srgbClr val="0070C0"/>
          </a:solidFill>
        </p:spPr>
        <p:style>
          <a:lnRef idx="0">
            <a:schemeClr val="accent5"/>
          </a:lnRef>
          <a:fillRef idx="3">
            <a:schemeClr val="accent5"/>
          </a:fillRef>
          <a:effectRef idx="3">
            <a:schemeClr val="accent5"/>
          </a:effectRef>
          <a:fontRef idx="minor">
            <a:schemeClr val="lt1"/>
          </a:fontRef>
        </p:style>
        <p:txBody>
          <a:bodyPr rtlCol="0" anchor="ctr"/>
          <a:lstStyle/>
          <a:p>
            <a:pPr marL="285750" indent="-285750" algn="ctr">
              <a:lnSpc>
                <a:spcPct val="150000"/>
              </a:lnSpc>
              <a:buFont typeface="Arial" pitchFamily="34" charset="0"/>
              <a:buChar char="•"/>
            </a:pPr>
            <a:r>
              <a:rPr lang="de-DE" sz="2000" dirty="0"/>
              <a:t>a</a:t>
            </a:r>
            <a:r>
              <a:rPr lang="de-DE" sz="2000" dirty="0" smtClean="0"/>
              <a:t>nalytisch</a:t>
            </a:r>
          </a:p>
          <a:p>
            <a:pPr marL="285750" indent="-285750" algn="ctr">
              <a:lnSpc>
                <a:spcPct val="150000"/>
              </a:lnSpc>
              <a:buFont typeface="Arial" pitchFamily="34" charset="0"/>
              <a:buChar char="•"/>
            </a:pPr>
            <a:r>
              <a:rPr lang="de-DE" sz="2000" dirty="0"/>
              <a:t>b</a:t>
            </a:r>
            <a:r>
              <a:rPr lang="de-DE" sz="2000" dirty="0" smtClean="0"/>
              <a:t>eherrscht</a:t>
            </a:r>
          </a:p>
          <a:p>
            <a:pPr marL="285750" indent="-285750" algn="ctr">
              <a:lnSpc>
                <a:spcPct val="150000"/>
              </a:lnSpc>
              <a:buFont typeface="Arial" pitchFamily="34" charset="0"/>
              <a:buChar char="•"/>
            </a:pPr>
            <a:r>
              <a:rPr lang="de-DE" sz="2000" dirty="0" smtClean="0"/>
              <a:t>gewissenhaft</a:t>
            </a:r>
          </a:p>
          <a:p>
            <a:pPr marL="285750" indent="-285750" algn="ctr">
              <a:lnSpc>
                <a:spcPct val="150000"/>
              </a:lnSpc>
              <a:buFont typeface="Arial" pitchFamily="34" charset="0"/>
              <a:buChar char="•"/>
            </a:pPr>
            <a:r>
              <a:rPr lang="de-DE" sz="2000" dirty="0"/>
              <a:t>s</a:t>
            </a:r>
            <a:r>
              <a:rPr lang="de-DE" sz="2000" dirty="0" smtClean="0"/>
              <a:t>orgfältig</a:t>
            </a:r>
          </a:p>
          <a:p>
            <a:pPr marL="285750" indent="-285750" algn="ctr">
              <a:lnSpc>
                <a:spcPct val="150000"/>
              </a:lnSpc>
              <a:buFont typeface="Arial" pitchFamily="34" charset="0"/>
              <a:buChar char="•"/>
            </a:pPr>
            <a:r>
              <a:rPr lang="de-DE" sz="2000" dirty="0" smtClean="0"/>
              <a:t>höflich</a:t>
            </a:r>
            <a:endParaRPr lang="de-DE" sz="2000" dirty="0"/>
          </a:p>
        </p:txBody>
      </p:sp>
      <p:sp>
        <p:nvSpPr>
          <p:cNvPr id="11" name="Abgerundetes Rechteck 10"/>
          <p:cNvSpPr/>
          <p:nvPr/>
        </p:nvSpPr>
        <p:spPr>
          <a:xfrm>
            <a:off x="5024214" y="3332262"/>
            <a:ext cx="2232248" cy="3168352"/>
          </a:xfrm>
          <a:prstGeom prst="roundRect">
            <a:avLst/>
          </a:prstGeom>
          <a:solidFill>
            <a:srgbClr val="FFFF00"/>
          </a:solidFill>
        </p:spPr>
        <p:style>
          <a:lnRef idx="0">
            <a:schemeClr val="accent5"/>
          </a:lnRef>
          <a:fillRef idx="3">
            <a:schemeClr val="accent5"/>
          </a:fillRef>
          <a:effectRef idx="3">
            <a:schemeClr val="accent5"/>
          </a:effectRef>
          <a:fontRef idx="minor">
            <a:schemeClr val="lt1"/>
          </a:fontRef>
        </p:style>
        <p:txBody>
          <a:bodyPr rtlCol="0" anchor="ctr"/>
          <a:lstStyle/>
          <a:p>
            <a:pPr marL="342900" indent="-342900" algn="ctr">
              <a:lnSpc>
                <a:spcPct val="150000"/>
              </a:lnSpc>
              <a:buFont typeface="Arial" pitchFamily="34" charset="0"/>
              <a:buChar char="•"/>
            </a:pPr>
            <a:r>
              <a:rPr lang="de-DE" sz="2000" dirty="0" smtClean="0">
                <a:solidFill>
                  <a:schemeClr val="tx1"/>
                </a:solidFill>
              </a:rPr>
              <a:t>kommunikativ</a:t>
            </a:r>
          </a:p>
          <a:p>
            <a:pPr marL="342900" indent="-342900" algn="ctr">
              <a:lnSpc>
                <a:spcPct val="150000"/>
              </a:lnSpc>
              <a:buFont typeface="Arial" pitchFamily="34" charset="0"/>
              <a:buChar char="•"/>
            </a:pPr>
            <a:r>
              <a:rPr lang="de-DE" sz="2000" dirty="0" smtClean="0">
                <a:solidFill>
                  <a:schemeClr val="tx1"/>
                </a:solidFill>
              </a:rPr>
              <a:t>optimistisch</a:t>
            </a:r>
          </a:p>
          <a:p>
            <a:pPr marL="342900" indent="-342900" algn="ctr">
              <a:lnSpc>
                <a:spcPct val="150000"/>
              </a:lnSpc>
              <a:buFont typeface="Arial" pitchFamily="34" charset="0"/>
              <a:buChar char="•"/>
            </a:pPr>
            <a:r>
              <a:rPr lang="de-DE" sz="2000" dirty="0">
                <a:solidFill>
                  <a:schemeClr val="tx1"/>
                </a:solidFill>
              </a:rPr>
              <a:t>s</a:t>
            </a:r>
            <a:r>
              <a:rPr lang="de-DE" sz="2000" dirty="0" smtClean="0">
                <a:solidFill>
                  <a:schemeClr val="tx1"/>
                </a:solidFill>
              </a:rPr>
              <a:t>prunghaft</a:t>
            </a:r>
          </a:p>
          <a:p>
            <a:pPr marL="342900" indent="-342900" algn="ctr">
              <a:lnSpc>
                <a:spcPct val="150000"/>
              </a:lnSpc>
              <a:buFont typeface="Arial" pitchFamily="34" charset="0"/>
              <a:buChar char="•"/>
            </a:pPr>
            <a:r>
              <a:rPr lang="de-DE" sz="2000" dirty="0">
                <a:solidFill>
                  <a:schemeClr val="tx1"/>
                </a:solidFill>
              </a:rPr>
              <a:t>s</a:t>
            </a:r>
            <a:r>
              <a:rPr lang="de-DE" sz="2000" dirty="0" smtClean="0">
                <a:solidFill>
                  <a:schemeClr val="tx1"/>
                </a:solidFill>
              </a:rPr>
              <a:t>ucht Schuld bei anderen</a:t>
            </a:r>
          </a:p>
        </p:txBody>
      </p:sp>
      <p:sp>
        <p:nvSpPr>
          <p:cNvPr id="12" name="Abgerundetes Rechteck 11"/>
          <p:cNvSpPr/>
          <p:nvPr/>
        </p:nvSpPr>
        <p:spPr>
          <a:xfrm>
            <a:off x="7472486" y="3332262"/>
            <a:ext cx="2232248" cy="3168352"/>
          </a:xfrm>
          <a:prstGeom prst="roundRect">
            <a:avLst/>
          </a:prstGeom>
          <a:solidFill>
            <a:srgbClr val="00B050"/>
          </a:solidFill>
        </p:spPr>
        <p:style>
          <a:lnRef idx="0">
            <a:schemeClr val="accent5"/>
          </a:lnRef>
          <a:fillRef idx="3">
            <a:schemeClr val="accent5"/>
          </a:fillRef>
          <a:effectRef idx="3">
            <a:schemeClr val="accent5"/>
          </a:effectRef>
          <a:fontRef idx="minor">
            <a:schemeClr val="lt1"/>
          </a:fontRef>
        </p:style>
        <p:txBody>
          <a:bodyPr rtlCol="0" anchor="ctr"/>
          <a:lstStyle/>
          <a:p>
            <a:pPr marL="285750" indent="-285750" algn="ctr">
              <a:lnSpc>
                <a:spcPct val="150000"/>
              </a:lnSpc>
              <a:buFont typeface="Arial" pitchFamily="34" charset="0"/>
              <a:buChar char="•"/>
            </a:pPr>
            <a:r>
              <a:rPr lang="de-DE" sz="2000" dirty="0">
                <a:solidFill>
                  <a:schemeClr val="bg1"/>
                </a:solidFill>
              </a:rPr>
              <a:t>h</a:t>
            </a:r>
            <a:r>
              <a:rPr lang="de-DE" sz="2000" dirty="0" smtClean="0">
                <a:solidFill>
                  <a:schemeClr val="bg1"/>
                </a:solidFill>
              </a:rPr>
              <a:t>armonisch</a:t>
            </a:r>
          </a:p>
          <a:p>
            <a:pPr marL="285750" indent="-285750" algn="ctr">
              <a:lnSpc>
                <a:spcPct val="150000"/>
              </a:lnSpc>
              <a:buFont typeface="Arial" pitchFamily="34" charset="0"/>
              <a:buChar char="•"/>
            </a:pPr>
            <a:r>
              <a:rPr lang="de-DE" sz="2000" dirty="0" smtClean="0">
                <a:solidFill>
                  <a:schemeClr val="bg1"/>
                </a:solidFill>
              </a:rPr>
              <a:t>geduldig</a:t>
            </a:r>
          </a:p>
          <a:p>
            <a:pPr marL="285750" indent="-285750" algn="ctr">
              <a:lnSpc>
                <a:spcPct val="150000"/>
              </a:lnSpc>
              <a:buFont typeface="Arial" pitchFamily="34" charset="0"/>
              <a:buChar char="•"/>
            </a:pPr>
            <a:r>
              <a:rPr lang="de-DE" sz="2000" dirty="0" smtClean="0">
                <a:solidFill>
                  <a:schemeClr val="bg1"/>
                </a:solidFill>
              </a:rPr>
              <a:t>stringent</a:t>
            </a:r>
          </a:p>
          <a:p>
            <a:pPr marL="285750" indent="-285750" algn="ctr">
              <a:lnSpc>
                <a:spcPct val="150000"/>
              </a:lnSpc>
              <a:buFont typeface="Arial" pitchFamily="34" charset="0"/>
              <a:buChar char="•"/>
            </a:pPr>
            <a:r>
              <a:rPr lang="de-DE" sz="2000" dirty="0" smtClean="0">
                <a:solidFill>
                  <a:schemeClr val="bg1"/>
                </a:solidFill>
              </a:rPr>
              <a:t>sozial</a:t>
            </a:r>
          </a:p>
          <a:p>
            <a:pPr marL="285750" indent="-285750" algn="ctr">
              <a:lnSpc>
                <a:spcPct val="150000"/>
              </a:lnSpc>
              <a:buFont typeface="Arial" pitchFamily="34" charset="0"/>
              <a:buChar char="•"/>
            </a:pPr>
            <a:r>
              <a:rPr lang="de-DE" sz="2000" dirty="0" smtClean="0">
                <a:solidFill>
                  <a:schemeClr val="bg1"/>
                </a:solidFill>
              </a:rPr>
              <a:t>deeskalierend</a:t>
            </a:r>
            <a:endParaRPr lang="de-DE" sz="2000" dirty="0">
              <a:solidFill>
                <a:schemeClr val="bg1"/>
              </a:solidFill>
            </a:endParaRPr>
          </a:p>
        </p:txBody>
      </p:sp>
    </p:spTree>
    <p:extLst>
      <p:ext uri="{BB962C8B-B14F-4D97-AF65-F5344CB8AC3E}">
        <p14:creationId xmlns:p14="http://schemas.microsoft.com/office/powerpoint/2010/main" xmlns="" val="284097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
                                            <p:txEl>
                                              <p:pRg st="3" end="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
                                            <p:txEl>
                                              <p:pRg st="0" end="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
                                            <p:txEl>
                                              <p:pRg st="1" end="1"/>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
                                            <p:txEl>
                                              <p:pRg st="2" end="2"/>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2">
                                            <p:txEl>
                                              <p:pRg st="0" end="0"/>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2">
                                            <p:txEl>
                                              <p:pRg st="1" end="1"/>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2">
                                            <p:txEl>
                                              <p:pRg st="2" end="2"/>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2">
                                            <p:txEl>
                                              <p:pRg st="3" end="3"/>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71686" y="88399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71686" y="6642000"/>
            <a:ext cx="9360000" cy="138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184120" y="163973"/>
            <a:ext cx="1448606" cy="72001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Textfeld 13"/>
          <p:cNvSpPr txBox="1"/>
          <p:nvPr/>
        </p:nvSpPr>
        <p:spPr>
          <a:xfrm>
            <a:off x="343694" y="19894"/>
            <a:ext cx="4607992" cy="830997"/>
          </a:xfrm>
          <a:prstGeom prst="rect">
            <a:avLst/>
          </a:prstGeom>
          <a:noFill/>
        </p:spPr>
        <p:txBody>
          <a:bodyPr wrap="square" rtlCol="0">
            <a:spAutoFit/>
          </a:bodyPr>
          <a:lstStyle/>
          <a:p>
            <a:r>
              <a:rPr lang="de-DE" sz="4800" dirty="0" smtClean="0">
                <a:solidFill>
                  <a:srgbClr val="C00000"/>
                </a:solidFill>
                <a:effectLst>
                  <a:outerShdw blurRad="38100" dist="38100" dir="2700000" algn="tl">
                    <a:srgbClr val="000000">
                      <a:alpha val="43137"/>
                    </a:srgbClr>
                  </a:outerShdw>
                </a:effectLst>
              </a:rPr>
              <a:t>Kommunikation</a:t>
            </a:r>
            <a:endParaRPr lang="de-DE" sz="4800" dirty="0">
              <a:solidFill>
                <a:srgbClr val="C00000"/>
              </a:solidFill>
              <a:effectLst>
                <a:outerShdw blurRad="38100" dist="38100" dir="2700000" algn="tl">
                  <a:srgbClr val="000000">
                    <a:alpha val="43137"/>
                  </a:srgbClr>
                </a:outerShdw>
              </a:effectLst>
            </a:endParaRPr>
          </a:p>
        </p:txBody>
      </p:sp>
      <p:sp>
        <p:nvSpPr>
          <p:cNvPr id="15" name="Textfeld 14"/>
          <p:cNvSpPr txBox="1"/>
          <p:nvPr/>
        </p:nvSpPr>
        <p:spPr>
          <a:xfrm>
            <a:off x="343694" y="1028006"/>
            <a:ext cx="9287992" cy="3046988"/>
          </a:xfrm>
          <a:prstGeom prst="rect">
            <a:avLst/>
          </a:prstGeom>
          <a:noFill/>
        </p:spPr>
        <p:txBody>
          <a:bodyPr wrap="square" rtlCol="0" anchor="t">
            <a:spAutoFit/>
          </a:bodyPr>
          <a:lstStyle/>
          <a:p>
            <a:pPr marL="457200" indent="-457200">
              <a:buFont typeface="Arial" pitchFamily="34" charset="0"/>
              <a:buChar char="•"/>
            </a:pPr>
            <a:endParaRPr lang="de-DE" sz="3200" dirty="0" smtClean="0"/>
          </a:p>
          <a:p>
            <a:pPr marL="457200" indent="-457200">
              <a:buFont typeface="Arial" pitchFamily="34" charset="0"/>
              <a:buChar char="•"/>
            </a:pPr>
            <a:r>
              <a:rPr lang="de-DE" sz="3200" dirty="0" smtClean="0"/>
              <a:t>Vier verschiedene Grundtypen</a:t>
            </a:r>
          </a:p>
          <a:p>
            <a:pPr marL="914400" lvl="1" indent="-457200">
              <a:buFont typeface="Arial" pitchFamily="34" charset="0"/>
              <a:buChar char="•"/>
            </a:pPr>
            <a:r>
              <a:rPr lang="de-DE" sz="3200" dirty="0" smtClean="0"/>
              <a:t>Der Rote: 		dominant / egozentrisch</a:t>
            </a:r>
          </a:p>
          <a:p>
            <a:pPr marL="914400" lvl="1" indent="-457200">
              <a:buFont typeface="Arial" pitchFamily="34" charset="0"/>
              <a:buChar char="•"/>
            </a:pPr>
            <a:r>
              <a:rPr lang="de-DE" sz="3200" dirty="0" smtClean="0"/>
              <a:t>Der Blaue:		gewissenhaft / diplomatisch</a:t>
            </a:r>
          </a:p>
          <a:p>
            <a:pPr marL="914400" lvl="1" indent="-457200">
              <a:buFont typeface="Arial" pitchFamily="34" charset="0"/>
              <a:buChar char="•"/>
            </a:pPr>
            <a:r>
              <a:rPr lang="de-DE" sz="3200" dirty="0" smtClean="0"/>
              <a:t>Der Gelbe:		initiativ / kommunikativ</a:t>
            </a:r>
          </a:p>
          <a:p>
            <a:pPr marL="914400" lvl="1" indent="-457200">
              <a:buFont typeface="Arial" pitchFamily="34" charset="0"/>
              <a:buChar char="•"/>
            </a:pPr>
            <a:r>
              <a:rPr lang="de-DE" sz="3200" dirty="0" smtClean="0"/>
              <a:t>Der Grüne:		loyal / voraussagbar</a:t>
            </a:r>
          </a:p>
        </p:txBody>
      </p:sp>
      <p:sp>
        <p:nvSpPr>
          <p:cNvPr id="2" name="Rechteck 1"/>
          <p:cNvSpPr/>
          <p:nvPr/>
        </p:nvSpPr>
        <p:spPr>
          <a:xfrm>
            <a:off x="4088110" y="2036118"/>
            <a:ext cx="5108345" cy="5153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4088110" y="2540174"/>
            <a:ext cx="5108345" cy="5153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4088110" y="3032904"/>
            <a:ext cx="5108345" cy="5153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p:cNvSpPr/>
          <p:nvPr/>
        </p:nvSpPr>
        <p:spPr>
          <a:xfrm>
            <a:off x="4088110" y="3608968"/>
            <a:ext cx="5108345" cy="5153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xmlns="" val="284097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1" grpId="0" animBg="1"/>
      <p:bldP spid="12" grpId="0" animBg="1"/>
    </p:bld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960</Words>
  <Application>Microsoft Office PowerPoint</Application>
  <PresentationFormat>Benutzerdefiniert</PresentationFormat>
  <Paragraphs>241</Paragraphs>
  <Slides>21</Slides>
  <Notes>8</Notes>
  <HiddenSlides>0</HiddenSlides>
  <MMClips>0</MMClips>
  <ScaleCrop>false</ScaleCrop>
  <HeadingPairs>
    <vt:vector size="4" baseType="variant">
      <vt:variant>
        <vt:lpstr>Design</vt:lpstr>
      </vt:variant>
      <vt:variant>
        <vt:i4>1</vt:i4>
      </vt:variant>
      <vt:variant>
        <vt:lpstr>Folientitel</vt:lpstr>
      </vt:variant>
      <vt:variant>
        <vt:i4>21</vt:i4>
      </vt:variant>
    </vt:vector>
  </HeadingPairs>
  <TitlesOfParts>
    <vt:vector size="22" baseType="lpstr">
      <vt:lpstr>Larissa</vt:lpstr>
      <vt:lpstr>Folie 1</vt:lpstr>
      <vt:lpstr>Folie 2</vt:lpstr>
      <vt:lpstr>Folie 3</vt:lpstr>
      <vt:lpstr>Folie 4</vt:lpstr>
      <vt:lpstr>Folie 5</vt:lpstr>
      <vt:lpstr>Folie 6</vt:lpstr>
      <vt:lpstr>Folie 7</vt:lpstr>
      <vt:lpstr>Folie 8</vt:lpstr>
      <vt:lpstr>Folie 9</vt:lpstr>
      <vt:lpstr>Folie 10</vt:lpstr>
      <vt:lpstr>Folie 11</vt:lpstr>
      <vt:lpstr>Folie 12</vt:lpstr>
      <vt:lpstr>Folie 13</vt:lpstr>
      <vt:lpstr>Folie 14</vt:lpstr>
      <vt:lpstr>Folie 15</vt:lpstr>
      <vt:lpstr>Folie 16</vt:lpstr>
      <vt:lpstr>Folie 17</vt:lpstr>
      <vt:lpstr>Folie 18</vt:lpstr>
      <vt:lpstr>Folie 19</vt:lpstr>
      <vt:lpstr>Folie 20</vt:lpstr>
      <vt:lpstr>Folie 21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Kevin</dc:creator>
  <cp:lastModifiedBy>H</cp:lastModifiedBy>
  <cp:revision>50</cp:revision>
  <dcterms:created xsi:type="dcterms:W3CDTF">2013-06-04T05:36:46Z</dcterms:created>
  <dcterms:modified xsi:type="dcterms:W3CDTF">2014-02-13T09:03:31Z</dcterms:modified>
</cp:coreProperties>
</file>