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824" r:id="rId2"/>
    <p:sldId id="825" r:id="rId3"/>
    <p:sldId id="826" r:id="rId4"/>
    <p:sldId id="827" r:id="rId5"/>
    <p:sldId id="828" r:id="rId6"/>
    <p:sldId id="837" r:id="rId7"/>
    <p:sldId id="831" r:id="rId8"/>
    <p:sldId id="833" r:id="rId9"/>
    <p:sldId id="835" r:id="rId10"/>
    <p:sldId id="836" r:id="rId11"/>
  </p:sldIdLst>
  <p:sldSz cx="9904413" cy="7240588"/>
  <p:notesSz cx="6858000" cy="9144000"/>
  <p:defaultTextStyle>
    <a:defPPr>
      <a:defRPr lang="de-DE"/>
    </a:defPPr>
    <a:lvl1pPr algn="l" rtl="0" eaLnBrk="0" fontAlgn="base" hangingPunct="0">
      <a:spcBef>
        <a:spcPct val="0"/>
      </a:spcBef>
      <a:spcAft>
        <a:spcPct val="0"/>
      </a:spcAft>
      <a:defRPr sz="2400" b="1" kern="1200">
        <a:solidFill>
          <a:srgbClr val="063DE8"/>
        </a:solidFill>
        <a:latin typeface="Arial" charset="0"/>
        <a:ea typeface="+mn-ea"/>
        <a:cs typeface="+mn-cs"/>
      </a:defRPr>
    </a:lvl1pPr>
    <a:lvl2pPr marL="457200" algn="l" rtl="0" eaLnBrk="0" fontAlgn="base" hangingPunct="0">
      <a:spcBef>
        <a:spcPct val="0"/>
      </a:spcBef>
      <a:spcAft>
        <a:spcPct val="0"/>
      </a:spcAft>
      <a:defRPr sz="2400" b="1" kern="1200">
        <a:solidFill>
          <a:srgbClr val="063DE8"/>
        </a:solidFill>
        <a:latin typeface="Arial" charset="0"/>
        <a:ea typeface="+mn-ea"/>
        <a:cs typeface="+mn-cs"/>
      </a:defRPr>
    </a:lvl2pPr>
    <a:lvl3pPr marL="914400" algn="l" rtl="0" eaLnBrk="0" fontAlgn="base" hangingPunct="0">
      <a:spcBef>
        <a:spcPct val="0"/>
      </a:spcBef>
      <a:spcAft>
        <a:spcPct val="0"/>
      </a:spcAft>
      <a:defRPr sz="2400" b="1" kern="1200">
        <a:solidFill>
          <a:srgbClr val="063DE8"/>
        </a:solidFill>
        <a:latin typeface="Arial" charset="0"/>
        <a:ea typeface="+mn-ea"/>
        <a:cs typeface="+mn-cs"/>
      </a:defRPr>
    </a:lvl3pPr>
    <a:lvl4pPr marL="1371600" algn="l" rtl="0" eaLnBrk="0" fontAlgn="base" hangingPunct="0">
      <a:spcBef>
        <a:spcPct val="0"/>
      </a:spcBef>
      <a:spcAft>
        <a:spcPct val="0"/>
      </a:spcAft>
      <a:defRPr sz="2400" b="1" kern="1200">
        <a:solidFill>
          <a:srgbClr val="063DE8"/>
        </a:solidFill>
        <a:latin typeface="Arial" charset="0"/>
        <a:ea typeface="+mn-ea"/>
        <a:cs typeface="+mn-cs"/>
      </a:defRPr>
    </a:lvl4pPr>
    <a:lvl5pPr marL="1828800" algn="l" rtl="0" eaLnBrk="0" fontAlgn="base" hangingPunct="0">
      <a:spcBef>
        <a:spcPct val="0"/>
      </a:spcBef>
      <a:spcAft>
        <a:spcPct val="0"/>
      </a:spcAft>
      <a:defRPr sz="2400" b="1" kern="1200">
        <a:solidFill>
          <a:srgbClr val="063DE8"/>
        </a:solidFill>
        <a:latin typeface="Arial" charset="0"/>
        <a:ea typeface="+mn-ea"/>
        <a:cs typeface="+mn-cs"/>
      </a:defRPr>
    </a:lvl5pPr>
    <a:lvl6pPr marL="2286000" algn="l" defTabSz="914400" rtl="0" eaLnBrk="1" latinLnBrk="0" hangingPunct="1">
      <a:defRPr sz="2400" b="1" kern="1200">
        <a:solidFill>
          <a:srgbClr val="063DE8"/>
        </a:solidFill>
        <a:latin typeface="Arial" charset="0"/>
        <a:ea typeface="+mn-ea"/>
        <a:cs typeface="+mn-cs"/>
      </a:defRPr>
    </a:lvl6pPr>
    <a:lvl7pPr marL="2743200" algn="l" defTabSz="914400" rtl="0" eaLnBrk="1" latinLnBrk="0" hangingPunct="1">
      <a:defRPr sz="2400" b="1" kern="1200">
        <a:solidFill>
          <a:srgbClr val="063DE8"/>
        </a:solidFill>
        <a:latin typeface="Arial" charset="0"/>
        <a:ea typeface="+mn-ea"/>
        <a:cs typeface="+mn-cs"/>
      </a:defRPr>
    </a:lvl7pPr>
    <a:lvl8pPr marL="3200400" algn="l" defTabSz="914400" rtl="0" eaLnBrk="1" latinLnBrk="0" hangingPunct="1">
      <a:defRPr sz="2400" b="1" kern="1200">
        <a:solidFill>
          <a:srgbClr val="063DE8"/>
        </a:solidFill>
        <a:latin typeface="Arial" charset="0"/>
        <a:ea typeface="+mn-ea"/>
        <a:cs typeface="+mn-cs"/>
      </a:defRPr>
    </a:lvl8pPr>
    <a:lvl9pPr marL="3657600" algn="l" defTabSz="914400" rtl="0" eaLnBrk="1" latinLnBrk="0" hangingPunct="1">
      <a:defRPr sz="2400" b="1" kern="1200">
        <a:solidFill>
          <a:srgbClr val="063DE8"/>
        </a:solidFill>
        <a:latin typeface="Arial" charset="0"/>
        <a:ea typeface="+mn-ea"/>
        <a:cs typeface="+mn-cs"/>
      </a:defRPr>
    </a:lvl9pPr>
  </p:defaultTextStyle>
  <p:extLst>
    <p:ext uri="{EFAFB233-063F-42B5-8137-9DF3F51BA10A}">
      <p15:sldGuideLst xmlns="" xmlns:p15="http://schemas.microsoft.com/office/powerpoint/2012/main">
        <p15:guide id="1" orient="horz" pos="2281">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70107" autoAdjust="0"/>
  </p:normalViewPr>
  <p:slideViewPr>
    <p:cSldViewPr>
      <p:cViewPr>
        <p:scale>
          <a:sx n="100" d="100"/>
          <a:sy n="100" d="100"/>
        </p:scale>
        <p:origin x="-2034"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51F1BD-2C4E-430D-BCC5-A5E0D4BED38A}" type="datetimeFigureOut">
              <a:rPr lang="de-DE"/>
              <a:pPr>
                <a:defRPr/>
              </a:pPr>
              <a:t>07.02.2017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28CBE7-F144-4200-B7D8-139359AE85C1}" type="slidenum">
              <a:rPr lang="de-DE"/>
              <a:pPr>
                <a:defRPr/>
              </a:pPr>
              <a:t>‹Nr.›</a:t>
            </a:fld>
            <a:endParaRPr lang="de-DE"/>
          </a:p>
        </p:txBody>
      </p:sp>
    </p:spTree>
    <p:extLst>
      <p:ext uri="{BB962C8B-B14F-4D97-AF65-F5344CB8AC3E}">
        <p14:creationId xmlns:p14="http://schemas.microsoft.com/office/powerpoint/2010/main" val="259928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0138D0E6-F5B7-46BA-BD00-AB0BFC2C0CAB}" type="slidenum">
              <a:rPr lang="de-DE"/>
              <a:pPr>
                <a:defRPr/>
              </a:pPr>
              <a:t>‹Nr.›</a:t>
            </a:fld>
            <a:endParaRPr lang="de-DE"/>
          </a:p>
        </p:txBody>
      </p:sp>
    </p:spTree>
    <p:extLst>
      <p:ext uri="{BB962C8B-B14F-4D97-AF65-F5344CB8AC3E}">
        <p14:creationId xmlns:p14="http://schemas.microsoft.com/office/powerpoint/2010/main" val="376671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ln/>
        </p:spPr>
      </p:sp>
      <p:sp>
        <p:nvSpPr>
          <p:cNvPr id="7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Übersicht über den Ablauf der Fortbildung</a:t>
            </a:r>
          </a:p>
          <a:p>
            <a:endParaRPr lang="de-DE" altLang="de-DE"/>
          </a:p>
          <a:p>
            <a:r>
              <a:rPr lang="de-DE" altLang="de-DE"/>
              <a:t>Wir wollen die heutigen Themen wie folgt bearbeiten:</a:t>
            </a:r>
          </a:p>
          <a:p>
            <a:endParaRPr lang="de-DE" altLang="de-DE"/>
          </a:p>
          <a:p>
            <a:r>
              <a:rPr lang="de-DE" altLang="de-DE"/>
              <a:t>Wir sehen uns die für unsere heutigen Themen relevanten Regeltexte einmal näher an und zeigen wichtige Übersichten/Darstellungen.</a:t>
            </a:r>
          </a:p>
          <a:p>
            <a:endParaRPr lang="de-DE" altLang="de-DE"/>
          </a:p>
        </p:txBody>
      </p:sp>
      <p:sp>
        <p:nvSpPr>
          <p:cNvPr id="71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fld id="{58B65C2B-74B6-4415-8A06-40AE564B9CC6}" type="slidenum">
              <a:rPr lang="de-DE" altLang="de-DE" sz="1200" b="0">
                <a:solidFill>
                  <a:schemeClr val="tx1"/>
                </a:solidFill>
              </a:rPr>
              <a:pPr/>
              <a:t>1</a:t>
            </a:fld>
            <a:endParaRPr lang="de-DE" altLang="de-DE"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800" b="1" u="sng"/>
              <a:t>Regel 1 Die Spielfläche</a:t>
            </a:r>
          </a:p>
          <a:p>
            <a:r>
              <a:rPr lang="de-DE" altLang="de-DE" sz="800" b="1"/>
              <a:t>1:1 </a:t>
            </a:r>
            <a:r>
              <a:rPr lang="de-DE" altLang="de-DE" sz="800"/>
              <a:t>Die Spielfläche ist ein Rechteck von 40 m Länge und 20 m Breite und umfasst zwei Torräume (Regel 1:4 und Regel 6) und ein Spielfeld. Die Längsseiten heißen Seitenlinien,</a:t>
            </a:r>
          </a:p>
          <a:p>
            <a:r>
              <a:rPr lang="de-DE" altLang="de-DE" sz="800"/>
              <a:t>die Breitseiten Torauslinien, zwischen den Torpfosten jedoch Torlinien.</a:t>
            </a:r>
          </a:p>
          <a:p>
            <a:r>
              <a:rPr lang="de-DE" altLang="de-DE" sz="800"/>
              <a:t>Eine Sicherheitszone entlang der Spielfläche von mindestens 1 m neben den Seitenlinien und 2 m hinter den Torauslinien sollte gegeben sein.</a:t>
            </a:r>
          </a:p>
          <a:p>
            <a:r>
              <a:rPr lang="de-DE" altLang="de-DE" sz="800"/>
              <a:t>Die Beschaffenheit der Spielfläche darf im Spielverlauf nicht zugunsten einer Mannschaft verändert werden.</a:t>
            </a:r>
            <a:endParaRPr lang="de-DE" altLang="de-DE" sz="800" b="1" i="1"/>
          </a:p>
          <a:p>
            <a:r>
              <a:rPr lang="de-DE" altLang="de-DE" sz="800" b="1" i="1"/>
              <a:t>Nur gültig für den Bereich des DHB:</a:t>
            </a:r>
            <a:endParaRPr lang="de-DE" altLang="de-DE" sz="800" i="1"/>
          </a:p>
          <a:p>
            <a:r>
              <a:rPr lang="de-DE" altLang="de-DE" sz="800" i="1"/>
              <a:t>Der DHB und seine Verbände können in ihren Bereichen abweichende Bestimmungen</a:t>
            </a:r>
          </a:p>
          <a:p>
            <a:r>
              <a:rPr lang="de-DE" altLang="de-DE" sz="800" i="1"/>
              <a:t>für die Größe der Spielfläche treffen</a:t>
            </a:r>
            <a:endParaRPr lang="de-DE" altLang="de-DE" sz="800" b="1"/>
          </a:p>
          <a:p>
            <a:r>
              <a:rPr lang="de-DE" altLang="de-DE" sz="800" b="1"/>
              <a:t>1:2 </a:t>
            </a:r>
            <a:r>
              <a:rPr lang="de-DE" altLang="de-DE" sz="800"/>
              <a:t>In der Mitte der beiden Torauslinien steht ein Tor. Die Tore müssen fest im Boden oder an den Wänden hinter ihnen verankert sein. Sie sind im Lichten 2 m hoch</a:t>
            </a:r>
          </a:p>
          <a:p>
            <a:r>
              <a:rPr lang="de-DE" altLang="de-DE" sz="800"/>
              <a:t>und 3 m breit.</a:t>
            </a:r>
          </a:p>
          <a:p>
            <a:r>
              <a:rPr lang="de-DE" altLang="de-DE" sz="800"/>
              <a:t>Die Pfosten des Tores sind durch eine Querlatte fest verbunden. Ihre hintere Kante muss mit der hinteren Seite der Torlinie verlaufen. Torpfosten und Latte müssen quadratisch sein (8 cm). Sie müssen auf den drei vom Spielfeld einzusehenden Seiten mit zwei kontrastierenden Farben gestrichen sein, die sich ebenfalls deutlich vom Hintergrund abheben sollen.</a:t>
            </a:r>
          </a:p>
          <a:p>
            <a:r>
              <a:rPr lang="de-DE" altLang="de-DE" sz="800"/>
              <a:t>Jedes Tor muss mit einem Netz versehen sein. Dieses muss so aufgehängt werden, dass ein in das Tor geworfener Ball normalerweise im Tor verbleibt.</a:t>
            </a:r>
            <a:endParaRPr lang="de-DE" altLang="de-DE" sz="800" b="1"/>
          </a:p>
          <a:p>
            <a:r>
              <a:rPr lang="de-DE" altLang="de-DE" sz="800" b="1"/>
              <a:t>1:3 </a:t>
            </a:r>
            <a:r>
              <a:rPr lang="de-DE" altLang="de-DE" sz="800"/>
              <a:t>Alle Linien auf der Spielfläche sind integraler Bestandteil des Bereichs, den sie begrenzen. Die Torlinien zwischen den Torpfosten sind 8 cm breit, alle anderen Linien sind 5 cm breit.</a:t>
            </a:r>
          </a:p>
          <a:p>
            <a:r>
              <a:rPr lang="de-DE" altLang="de-DE" sz="800"/>
              <a:t>Zwei nebeneinander liegende Bereiche können anstatt durch Linien auch durch unterschiedliche Farben voneinander abgegrenzt werden.</a:t>
            </a:r>
            <a:endParaRPr lang="de-DE" altLang="de-DE" sz="800" b="1"/>
          </a:p>
          <a:p>
            <a:r>
              <a:rPr lang="de-DE" altLang="de-DE" sz="800" b="1"/>
              <a:t>1:4 </a:t>
            </a:r>
            <a:r>
              <a:rPr lang="de-DE" altLang="de-DE" sz="800"/>
              <a:t>Vor jedem Tor befindet sich der Torraum </a:t>
            </a:r>
          </a:p>
          <a:p>
            <a:r>
              <a:rPr lang="de-DE" altLang="de-DE" sz="800"/>
              <a:t>Der Torraum wird wie folgt von der Torraumlinie (6-m-Linie) begrenzt:</a:t>
            </a:r>
          </a:p>
          <a:p>
            <a:r>
              <a:rPr lang="de-DE" altLang="de-DE" sz="800"/>
              <a:t>a) Vor dem Tor wird in 6 m Abstand parallel zur Torlinie eine 3 m lange Linie gezogen (gemessen von der hinteren Kante der Torlinie zur vorderen Kante der Torraumlinie).</a:t>
            </a:r>
          </a:p>
          <a:p>
            <a:r>
              <a:rPr lang="de-DE" altLang="de-DE" sz="800"/>
              <a:t>b) Zwei Viertelkreise von 6 m Halbmesser (gemessen von der hinteren Innenkante der Torpfosten) verbinden die 3 m lange Linie mit der Torauslinie.</a:t>
            </a:r>
            <a:endParaRPr lang="de-DE" altLang="de-DE" sz="800" b="1"/>
          </a:p>
          <a:p>
            <a:r>
              <a:rPr lang="de-DE" altLang="de-DE" sz="800" b="1"/>
              <a:t>1:5 </a:t>
            </a:r>
            <a:r>
              <a:rPr lang="de-DE" altLang="de-DE" sz="800"/>
              <a:t>Die Freiwurflinie (9-m-Linie) wird gestrichelt und in 3 m Abstand vor der Torraumlinie gezogen. Die Markierungen der Freiwurflinie sowie die Zwischenräume messen 15 cm.</a:t>
            </a:r>
            <a:endParaRPr lang="de-DE" altLang="de-DE" sz="800" b="1"/>
          </a:p>
          <a:p>
            <a:r>
              <a:rPr lang="de-DE" altLang="de-DE" sz="800" b="1"/>
              <a:t>1:6 </a:t>
            </a:r>
            <a:r>
              <a:rPr lang="de-DE" altLang="de-DE" sz="800"/>
              <a:t>Die 7-m-Linie ist eine 1 m lange Linie vor dem Tor. Sie verläuft parallel zur Torlinie, gezogen in einem Abstand von 7 m, gemessen von der hinteren Kante der Torlinie zur vorderen Kante der 7-m-Linie. </a:t>
            </a:r>
            <a:endParaRPr lang="de-DE" altLang="de-DE" sz="800" b="1"/>
          </a:p>
          <a:p>
            <a:r>
              <a:rPr lang="de-DE" altLang="de-DE" sz="800" b="1"/>
              <a:t>1:7 </a:t>
            </a:r>
            <a:r>
              <a:rPr lang="de-DE" altLang="de-DE" sz="800"/>
              <a:t>Die Torwartgrenzlinie (4-m-Linie) ist eine 15 cm lange Linie vor dem Tor. Sie verläuft parallel zur Torlinie, gezogen in einem Abstand von 4 m, gemessen von der hinteren Kante der Torlinie zur vorderen Kante der 4-m-Linie.</a:t>
            </a:r>
            <a:endParaRPr lang="de-DE" altLang="de-DE" sz="800" b="1"/>
          </a:p>
          <a:p>
            <a:r>
              <a:rPr lang="de-DE" altLang="de-DE" sz="800" b="1"/>
              <a:t>1:8 </a:t>
            </a:r>
            <a:r>
              <a:rPr lang="de-DE" altLang="de-DE" sz="800"/>
              <a:t>Die Mittellinie verbindet die Halbierungspunkte der beiden Seitenlinien miteinander.</a:t>
            </a:r>
            <a:endParaRPr lang="de-DE" altLang="de-DE" sz="800" b="1"/>
          </a:p>
          <a:p>
            <a:r>
              <a:rPr lang="de-DE" altLang="de-DE" sz="800" b="1"/>
              <a:t>1:9 </a:t>
            </a:r>
            <a:r>
              <a:rPr lang="de-DE" altLang="de-DE" sz="800"/>
              <a:t>Die Auswechsellinie (ein Teil der Seitenlinie) reicht für jede Mannschaft von der Mittellinie bis zu einem 4,5 m von der Mittellinie entferntem Endpunkt. Von diesem Endpunkt der Auswechsellinien wird parallel zur Mittellinie und beiderseits der Seitenlinie eine 15 cm lange Linie gezogen.</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fld id="{55B2FCB9-2DD0-459A-9131-CDA7DE18823B}" type="slidenum">
              <a:rPr lang="de-DE" altLang="de-DE" sz="1200" b="0">
                <a:solidFill>
                  <a:schemeClr val="tx1"/>
                </a:solidFill>
              </a:rPr>
              <a:pPr/>
              <a:t>2</a:t>
            </a:fld>
            <a:endParaRPr lang="de-DE" altLang="de-DE"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a:ln/>
        </p:spPr>
      </p:sp>
      <p:sp>
        <p:nvSpPr>
          <p:cNvPr id="1228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1:1 </a:t>
            </a:r>
            <a:r>
              <a:rPr lang="de-DE" altLang="de-DE"/>
              <a:t>Die Spielfläche ist ein Rechteck von 40 m Länge und 20 m Breite und umfasst zwei Torräume (Regel 1:4 und Regel 6) und ein Spielfeld. Die Längsseiten heißen Seitenlinien,</a:t>
            </a:r>
          </a:p>
          <a:p>
            <a:r>
              <a:rPr lang="de-DE" altLang="de-DE"/>
              <a:t>die Breitseiten Torauslinien, zwischen den Torpfosten jedoch Torlinien.</a:t>
            </a:r>
          </a:p>
          <a:p>
            <a:r>
              <a:rPr lang="de-DE" altLang="de-DE"/>
              <a:t>Eine Sicherheitszone entlang der Spielfläche von mindestens 1 m neben den Seitenlinien und 2 m hinter den Torauslinien sollte gegeben sein.</a:t>
            </a:r>
          </a:p>
          <a:p>
            <a:r>
              <a:rPr lang="de-DE" altLang="de-DE"/>
              <a:t>Die Beschaffenheit der Spielfläche darf im Spielverlauf nicht zugunsten einer Mannschaft verändert werden.</a:t>
            </a:r>
            <a:endParaRPr lang="de-DE" altLang="de-DE" b="1" i="1"/>
          </a:p>
          <a:p>
            <a:r>
              <a:rPr lang="de-DE" altLang="de-DE" sz="900" b="1" i="1"/>
              <a:t>Nur gültig für den Bereich des DHB:</a:t>
            </a:r>
            <a:endParaRPr lang="de-DE" altLang="de-DE" sz="900" i="1"/>
          </a:p>
          <a:p>
            <a:r>
              <a:rPr lang="de-DE" altLang="de-DE" sz="900" i="1"/>
              <a:t>Der DHB und seine Verbände können in ihren Bereichen abweichende Bestimmungen</a:t>
            </a:r>
          </a:p>
          <a:p>
            <a:r>
              <a:rPr lang="de-DE" altLang="de-DE" sz="900" i="1"/>
              <a:t>für die Größe der Spielfläche treffen</a:t>
            </a:r>
            <a:r>
              <a:rPr lang="de-DE" altLang="de-DE"/>
              <a:t> </a:t>
            </a:r>
          </a:p>
        </p:txBody>
      </p:sp>
      <p:sp>
        <p:nvSpPr>
          <p:cNvPr id="12288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807DC549-3219-467F-B695-412FC96B5796}" type="slidenum">
              <a:rPr lang="de-DE" altLang="de-DE" sz="1200" b="0">
                <a:solidFill>
                  <a:schemeClr val="tx1"/>
                </a:solidFill>
              </a:rPr>
              <a:pPr algn="r" eaLnBrk="1" hangingPunct="1"/>
              <a:t>3</a:t>
            </a:fld>
            <a:endParaRPr lang="de-DE" altLang="de-DE"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a:ln/>
        </p:spPr>
      </p:sp>
      <p:sp>
        <p:nvSpPr>
          <p:cNvPr id="1310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Wichtig:</a:t>
            </a:r>
          </a:p>
          <a:p>
            <a:r>
              <a:rPr lang="de-DE" altLang="de-DE"/>
              <a:t>Überprüfung der Tore vor jedem Spiel erforderlich, insbesondere die Befestigung und der Zustand der Netze.</a:t>
            </a:r>
          </a:p>
          <a:p>
            <a:pPr>
              <a:spcBef>
                <a:spcPct val="0"/>
              </a:spcBef>
            </a:pPr>
            <a:r>
              <a:rPr lang="de-DE" altLang="de-DE" b="1"/>
              <a:t>1:2 </a:t>
            </a:r>
            <a:r>
              <a:rPr lang="de-DE" altLang="de-DE"/>
              <a:t>In der Mitte der beiden Torauslinien steht ein Tor. Die Tore müssen fest im Boden oder an den Wänden hinter ihnen verankert sein. Sie sind im Lichten 2 m hoch und 3 m breit. Die Pfosten des Tores sind durch eine Querlatte fest verbunden. Ihre hintere Kante muss mit der hinteren Seite der Torlinie verlaufen. Torpfosten und Latte müssen quadratisch sein (8 cm). Sie müssen auf den drei vom Spielfeld einzusehenden Seiten mit zwei kontrastierenden Farben gestrichen sein, die sich ebenfalls deutlich vom Hintergrund abheben sollen.</a:t>
            </a:r>
          </a:p>
          <a:p>
            <a:endParaRPr lang="de-DE" altLang="de-DE"/>
          </a:p>
        </p:txBody>
      </p:sp>
      <p:sp>
        <p:nvSpPr>
          <p:cNvPr id="131076"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A5935B7C-6BE1-4B62-8D77-385CE9455AA3}" type="slidenum">
              <a:rPr lang="de-DE" altLang="de-DE" sz="1200" b="0">
                <a:solidFill>
                  <a:schemeClr val="tx1"/>
                </a:solidFill>
              </a:rPr>
              <a:pPr algn="r" eaLnBrk="1" hangingPunct="1"/>
              <a:t>4</a:t>
            </a:fld>
            <a:endParaRPr lang="de-DE" altLang="de-DE"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Wichtig:</a:t>
            </a:r>
          </a:p>
          <a:p>
            <a:r>
              <a:rPr lang="de-DE" altLang="de-DE"/>
              <a:t>Alle Linien gehören zu dem Bereich, den sie begrenzen.</a:t>
            </a:r>
          </a:p>
          <a:p>
            <a:endParaRPr lang="de-DE" altLang="de-DE"/>
          </a:p>
          <a:p>
            <a:r>
              <a:rPr lang="de-DE" altLang="de-DE"/>
              <a:t>Grundsätzlich werden die Sporthallen durch die Vertreter der Verbände abgenommen, somit sind alle Abmessungen etc. ge-/überprüft worden.</a:t>
            </a:r>
          </a:p>
          <a:p>
            <a:r>
              <a:rPr lang="de-DE" altLang="de-DE" b="1"/>
              <a:t>1:4 </a:t>
            </a:r>
            <a:r>
              <a:rPr lang="de-DE" altLang="de-DE"/>
              <a:t>Vor jedem Tor befindet sich der Torraum </a:t>
            </a:r>
          </a:p>
          <a:p>
            <a:r>
              <a:rPr lang="de-DE" altLang="de-DE"/>
              <a:t>Der Torraum wird wie folgt von der Torraumlinie (6-m-Linie) begrenzt:</a:t>
            </a:r>
          </a:p>
          <a:p>
            <a:r>
              <a:rPr lang="de-DE" altLang="de-DE"/>
              <a:t>a) Vor dem Tor wird in 6 m Abstand parallel zur Torlinie eine 3 m lange Linie gezogen (gemessen von der hinteren Kante der Torlinie zur vorderen Kante der Torraumlinie).</a:t>
            </a:r>
          </a:p>
          <a:p>
            <a:r>
              <a:rPr lang="de-DE" altLang="de-DE"/>
              <a:t>b) Zwei Viertelkreise von 6 m Halbmesser (gemessen von der hinteren Innenkante der Torpfosten) verbinden die 3 m lange Linie mit der Torauslinie (Abb. 1 und 2a).</a:t>
            </a:r>
            <a:endParaRPr lang="de-DE" altLang="de-DE" b="1"/>
          </a:p>
          <a:p>
            <a:endParaRPr lang="de-DE" altLang="de-DE" b="1">
              <a:solidFill>
                <a:srgbClr val="063DE8"/>
              </a:solidFill>
            </a:endParaRPr>
          </a:p>
          <a:p>
            <a:endParaRPr lang="de-DE" altLang="de-DE"/>
          </a:p>
        </p:txBody>
      </p:sp>
      <p:sp>
        <p:nvSpPr>
          <p:cNvPr id="124932"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BFDC4822-3E72-4943-A2C6-DDFC61D45E80}" type="slidenum">
              <a:rPr lang="de-DE" altLang="de-DE" sz="1200" b="0">
                <a:solidFill>
                  <a:schemeClr val="tx1"/>
                </a:solidFill>
              </a:rPr>
              <a:pPr algn="r" eaLnBrk="1" hangingPunct="1"/>
              <a:t>5</a:t>
            </a:fld>
            <a:endParaRPr lang="de-DE" altLang="de-DE"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a:ln/>
        </p:spPr>
      </p:sp>
      <p:sp>
        <p:nvSpPr>
          <p:cNvPr id="1269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1:5 </a:t>
            </a:r>
            <a:r>
              <a:rPr lang="de-DE" altLang="de-DE"/>
              <a:t>Die Freiwurflinie (9-m-Linie) wird gestrichelt und in 3 m Abstand vor der Torraumlinie gezogen. Die Markierungen der Freiwurflinie sowie die Zwischenräume messen 15 cm</a:t>
            </a:r>
            <a:endParaRPr lang="de-DE" altLang="de-DE" b="1"/>
          </a:p>
          <a:p>
            <a:r>
              <a:rPr lang="de-DE" altLang="de-DE" b="1"/>
              <a:t>1:6 </a:t>
            </a:r>
            <a:r>
              <a:rPr lang="de-DE" altLang="de-DE"/>
              <a:t>Die 7-m-Linie ist eine 1 m lange Linie vor dem Tor. Sie verläuft parallel zur Torlinie, gezogen in einem Abstand von 7 m, gemessen von der hinteren Kante der Torlinie zur vorderen Kante der 7-m-Linie</a:t>
            </a:r>
            <a:endParaRPr lang="de-DE" altLang="de-DE" b="1"/>
          </a:p>
          <a:p>
            <a:r>
              <a:rPr lang="de-DE" altLang="de-DE" b="1"/>
              <a:t>1:7 </a:t>
            </a:r>
            <a:r>
              <a:rPr lang="de-DE" altLang="de-DE"/>
              <a:t>Die Torwartgrenzlinie (4-m-Linie) ist eine 15 cm lange Linie vor dem Tor. Sie verläuft parallel zur Torlinie, gezogen in einem Abstand von 4 m, gemessen von der hinteren Kante der Torlinie zur vorderen Kante der 4-m-Linie</a:t>
            </a:r>
            <a:endParaRPr lang="de-DE" altLang="de-DE" b="1"/>
          </a:p>
          <a:p>
            <a:endParaRPr lang="de-DE" altLang="de-DE"/>
          </a:p>
        </p:txBody>
      </p:sp>
      <p:sp>
        <p:nvSpPr>
          <p:cNvPr id="12698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58574685-E814-40BA-9781-B7F92BAABA3D}" type="slidenum">
              <a:rPr lang="de-DE" altLang="de-DE" sz="1200" b="0">
                <a:solidFill>
                  <a:schemeClr val="tx1"/>
                </a:solidFill>
              </a:rPr>
              <a:pPr algn="r" eaLnBrk="1" hangingPunct="1"/>
              <a:t>6</a:t>
            </a:fld>
            <a:endParaRPr lang="de-DE" altLang="de-DE"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Die Aufstellung der Tore und die Netze müssen unmittelbar vor Spielbeginn überprüft werden</a:t>
            </a:r>
          </a:p>
          <a:p>
            <a:pPr>
              <a:buFontTx/>
              <a:buChar char="-"/>
            </a:pPr>
            <a:r>
              <a:rPr lang="de-DE" altLang="de-DE" sz="1000" i="1"/>
              <a:t>Unmittelbar = nach dem Einwerfen durch die Mannschaften</a:t>
            </a:r>
          </a:p>
          <a:p>
            <a:r>
              <a:rPr lang="de-DE" altLang="de-DE" sz="1000"/>
              <a:t>Mängel am Spielflächenaufbau, die nicht abgestellt werden können, müssen im Spielbericht dokumentiert werden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4" name="Picture 23" descr="dhblogo"/>
          <p:cNvPicPr>
            <a:picLocks noChangeAspect="1" noChangeArrowheads="1"/>
          </p:cNvPicPr>
          <p:nvPr userDrawn="1"/>
        </p:nvPicPr>
        <p:blipFill>
          <a:blip r:embed="rId2">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894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1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221" y="289959"/>
            <a:ext cx="8913972" cy="1206765"/>
          </a:xfrm>
          <a:prstGeom prst="rect">
            <a:avLst/>
          </a:prstGeom>
        </p:spPr>
        <p:txBody>
          <a:bodyPr lIns="97969" tIns="48984" rIns="97969" bIns="48984"/>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liennummernplatzhalter 5"/>
          <p:cNvSpPr>
            <a:spLocks noGrp="1"/>
          </p:cNvSpPr>
          <p:nvPr>
            <p:ph type="sldNum" sz="quarter" idx="10"/>
          </p:nvPr>
        </p:nvSpPr>
        <p:spPr>
          <a:xfrm>
            <a:off x="8583613" y="6773863"/>
            <a:ext cx="825500" cy="385762"/>
          </a:xfrm>
          <a:prstGeom prst="rect">
            <a:avLst/>
          </a:prstGeom>
        </p:spPr>
        <p:txBody>
          <a:bodyPr lIns="97969" tIns="48984" rIns="97969" bIns="48984"/>
          <a:lstStyle>
            <a:lvl1pPr>
              <a:defRPr>
                <a:solidFill>
                  <a:prstClr val="white">
                    <a:shade val="50000"/>
                  </a:prstClr>
                </a:solidFill>
              </a:defRPr>
            </a:lvl1pPr>
          </a:lstStyle>
          <a:p>
            <a:pPr>
              <a:defRPr/>
            </a:pPr>
            <a:fld id="{DE97D2F7-D499-4907-BD0F-70CD9B38B7F0}" type="slidenum">
              <a:rPr lang="de-DE"/>
              <a:pPr>
                <a:defRPr/>
              </a:pPr>
              <a:t>‹Nr.›</a:t>
            </a:fld>
            <a:endParaRPr lang="de-DE"/>
          </a:p>
        </p:txBody>
      </p:sp>
    </p:spTree>
    <p:extLst>
      <p:ext uri="{BB962C8B-B14F-4D97-AF65-F5344CB8AC3E}">
        <p14:creationId xmlns:p14="http://schemas.microsoft.com/office/powerpoint/2010/main" val="63358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6154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15926" y="158750"/>
            <a:ext cx="7642225" cy="704850"/>
          </a:xfrm>
          <a:prstGeom prst="rect">
            <a:avLst/>
          </a:prstGeom>
        </p:spPr>
        <p:txBody>
          <a:bodyPr lIns="91434" tIns="45717" rIns="91434" bIns="45717"/>
          <a:lstStyle/>
          <a:p>
            <a:r>
              <a:rPr lang="de-DE"/>
              <a:t>Titelmasterformat durch Klicken bearbeiten</a:t>
            </a:r>
          </a:p>
        </p:txBody>
      </p:sp>
      <p:sp>
        <p:nvSpPr>
          <p:cNvPr id="3" name="Inhaltsplatzhalter 2"/>
          <p:cNvSpPr>
            <a:spLocks noGrp="1"/>
          </p:cNvSpPr>
          <p:nvPr>
            <p:ph sz="half" idx="1"/>
          </p:nvPr>
        </p:nvSpPr>
        <p:spPr>
          <a:xfrm>
            <a:off x="415926" y="1120776"/>
            <a:ext cx="4543425" cy="5441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1751" y="1120776"/>
            <a:ext cx="4545013" cy="26447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1751" y="3917951"/>
            <a:ext cx="4545013" cy="26447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0583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9899585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grpSp>
        <p:nvGrpSpPr>
          <p:cNvPr id="1027" name="Rectangle 22"/>
          <p:cNvGrpSpPr>
            <a:grpSpLocks/>
          </p:cNvGrpSpPr>
          <p:nvPr userDrawn="1"/>
        </p:nvGrpSpPr>
        <p:grpSpPr bwMode="auto">
          <a:xfrm>
            <a:off x="414338" y="957263"/>
            <a:ext cx="9242425" cy="66675"/>
            <a:chOff x="261" y="603"/>
            <a:chExt cx="5822" cy="42"/>
          </a:xfrm>
        </p:grpSpPr>
        <p:pic>
          <p:nvPicPr>
            <p:cNvPr id="1041" name="Rectangle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grpSp>
        <p:nvGrpSpPr>
          <p:cNvPr id="1028" name="Rectangle 22"/>
          <p:cNvGrpSpPr>
            <a:grpSpLocks/>
          </p:cNvGrpSpPr>
          <p:nvPr userDrawn="1"/>
        </p:nvGrpSpPr>
        <p:grpSpPr bwMode="auto">
          <a:xfrm>
            <a:off x="433388" y="6662738"/>
            <a:ext cx="9240837" cy="73025"/>
            <a:chOff x="273" y="4197"/>
            <a:chExt cx="5821" cy="46"/>
          </a:xfrm>
        </p:grpSpPr>
        <p:pic>
          <p:nvPicPr>
            <p:cNvPr id="1039" name="Rectangle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sp>
        <p:nvSpPr>
          <p:cNvPr id="25" name="Rechteck 24"/>
          <p:cNvSpPr/>
          <p:nvPr userDrawn="1"/>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userDrawn="1"/>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fld id="{FE0983D7-7194-4091-8EBF-1FAC7CEF6685}" type="slidenum">
              <a:rPr lang="de-DE" sz="1400" smtClean="0">
                <a:solidFill>
                  <a:schemeClr val="tx1"/>
                </a:solidFill>
                <a:latin typeface="Calibri" pitchFamily="34" charset="0"/>
              </a:rPr>
              <a:pPr algn="ctr" eaLnBrk="1" hangingPunct="1">
                <a:defRPr/>
              </a:pPr>
              <a:t>‹Nr.›</a:t>
            </a:fld>
            <a:endParaRPr lang="de-DE" sz="1400">
              <a:solidFill>
                <a:schemeClr val="tx1"/>
              </a:solidFill>
              <a:latin typeface="Calibri" pitchFamily="34" charset="0"/>
            </a:endParaRPr>
          </a:p>
        </p:txBody>
      </p:sp>
      <p:sp>
        <p:nvSpPr>
          <p:cNvPr id="27" name="Rechteck 26"/>
          <p:cNvSpPr/>
          <p:nvPr userDrawn="1"/>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Regel 1 – Die Spielfläche</a:t>
            </a:r>
          </a:p>
        </p:txBody>
      </p:sp>
      <p:pic>
        <p:nvPicPr>
          <p:cNvPr id="12" name="Picture 23" descr="dhblogo"/>
          <p:cNvPicPr>
            <a:picLocks noChangeAspect="1" noChangeArrowheads="1"/>
          </p:cNvPicPr>
          <p:nvPr userDrawn="1"/>
        </p:nvPicPr>
        <p:blipFill>
          <a:blip r:embed="rId10">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698" r:id="rId4"/>
    <p:sldLayoutId id="2147483699" r:id="rId5"/>
    <p:sldLayoutId id="2147483700"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51806" y="91902"/>
            <a:ext cx="7427913" cy="846837"/>
          </a:xfrm>
        </p:spPr>
        <p:txBody>
          <a:bodyPr vert="horz" lIns="91434" tIns="45717" rIns="91434" bIns="45717" numCol="1" anchorCtr="0" compatLnSpc="1">
            <a:prstTxWarp prst="textNoShape">
              <a:avLst/>
            </a:prstTxWarp>
          </a:bodyPr>
          <a:lstStyle/>
          <a:p>
            <a:pPr eaLnBrk="1" hangingPunct="1"/>
            <a:r>
              <a:rPr altLang="de-DE" dirty="0">
                <a:effectLst>
                  <a:outerShdw blurRad="38100" dist="38100" dir="2700000" algn="tl">
                    <a:srgbClr val="C0C0C0"/>
                  </a:outerShdw>
                </a:effectLst>
              </a:rPr>
              <a:t>Themen</a:t>
            </a:r>
          </a:p>
        </p:txBody>
      </p:sp>
      <p:sp>
        <p:nvSpPr>
          <p:cNvPr id="6" name="Textfeld 5"/>
          <p:cNvSpPr txBox="1"/>
          <p:nvPr/>
        </p:nvSpPr>
        <p:spPr>
          <a:xfrm>
            <a:off x="2964873" y="5695771"/>
            <a:ext cx="4201779" cy="769435"/>
          </a:xfrm>
          <a:prstGeom prst="rect">
            <a:avLst/>
          </a:prstGeom>
          <a:noFill/>
        </p:spPr>
        <p:txBody>
          <a:bodyPr wrap="none" lIns="91434" tIns="45717" rIns="91434" bIns="45717">
            <a:spAutoFit/>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r>
              <a:rPr lang="de-DE" altLang="de-DE" sz="4400" dirty="0">
                <a:effectLst>
                  <a:outerShdw blurRad="38100" dist="38100" dir="2700000" algn="tl">
                    <a:srgbClr val="C0C0C0"/>
                  </a:outerShdw>
                </a:effectLst>
              </a:rPr>
              <a:t>Die Spielfläche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0454" y="653852"/>
            <a:ext cx="32385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021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8511" y="1508441"/>
            <a:ext cx="7970013" cy="3376745"/>
          </a:xfrm>
          <a:prstGeom prst="rect">
            <a:avLst/>
          </a:prstGeom>
          <a:noFill/>
          <a:effectLst>
            <a:reflection blurRad="6350" stA="52000" endA="300" endPos="35000" dir="5400000" sy="-100000" algn="bl" rotWithShape="0"/>
          </a:effectLst>
        </p:spPr>
        <p:txBody>
          <a:bodyPr wrap="square" lIns="97969" tIns="48984" rIns="97969" bIns="48984" rtlCol="0">
            <a:spAutoFit/>
          </a:bodyPr>
          <a:lstStyle/>
          <a:p>
            <a:pPr algn="ctr"/>
            <a:r>
              <a:rPr lang="de-DE" sz="21300" dirty="0">
                <a:latin typeface="Arial" pitchFamily="34" charset="0"/>
                <a:cs typeface="Arial" pitchFamily="34" charset="0"/>
              </a:rPr>
              <a:t>ENDE</a:t>
            </a:r>
          </a:p>
        </p:txBody>
      </p:sp>
    </p:spTree>
    <p:extLst>
      <p:ext uri="{BB962C8B-B14F-4D97-AF65-F5344CB8AC3E}">
        <p14:creationId xmlns:p14="http://schemas.microsoft.com/office/powerpoint/2010/main" val="420042873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17514" y="1387476"/>
            <a:ext cx="9215437" cy="9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dirty="0">
                <a:latin typeface="Arial" charset="0"/>
              </a:rPr>
              <a:t>Unter</a:t>
            </a:r>
            <a:r>
              <a:rPr lang="en-GB" altLang="de-DE" dirty="0">
                <a:latin typeface="Arial" charset="0"/>
              </a:rPr>
              <a:t> </a:t>
            </a:r>
            <a:r>
              <a:rPr lang="de-DE" altLang="de-DE" dirty="0">
                <a:latin typeface="Arial" charset="0"/>
              </a:rPr>
              <a:t>welcher Regel finden wir den Bezug</a:t>
            </a:r>
            <a:r>
              <a:rPr lang="en-GB" altLang="de-DE" dirty="0">
                <a:latin typeface="Arial" charset="0"/>
              </a:rPr>
              <a:t> </a:t>
            </a:r>
            <a:r>
              <a:rPr lang="de-DE" altLang="de-DE" dirty="0">
                <a:latin typeface="Arial" charset="0"/>
              </a:rPr>
              <a:t>zum Thema “Die Spielfläche“</a:t>
            </a:r>
          </a:p>
        </p:txBody>
      </p:sp>
      <p:sp>
        <p:nvSpPr>
          <p:cNvPr id="12292" name="Textfeld 2"/>
          <p:cNvSpPr txBox="1">
            <a:spLocks noChangeArrowheads="1"/>
          </p:cNvSpPr>
          <p:nvPr/>
        </p:nvSpPr>
        <p:spPr bwMode="auto">
          <a:xfrm>
            <a:off x="1586514" y="3044230"/>
            <a:ext cx="6408737" cy="15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Regel 1 – Die Spielfläche</a:t>
            </a:r>
          </a:p>
          <a:p>
            <a:pPr algn="ctr">
              <a:lnSpc>
                <a:spcPct val="100000"/>
              </a:lnSpc>
              <a:spcBef>
                <a:spcPct val="0"/>
              </a:spcBef>
              <a:buFontTx/>
              <a:buNone/>
            </a:pPr>
            <a:endParaRPr lang="de-DE" altLang="de-DE" sz="3200" dirty="0">
              <a:solidFill>
                <a:srgbClr val="063DE8"/>
              </a:solidFill>
              <a:latin typeface="Arial" charset="0"/>
            </a:endParaRPr>
          </a:p>
          <a:p>
            <a:pPr algn="ctr">
              <a:lnSpc>
                <a:spcPct val="100000"/>
              </a:lnSpc>
              <a:spcBef>
                <a:spcPct val="0"/>
              </a:spcBef>
              <a:buFontTx/>
              <a:buNone/>
            </a:pPr>
            <a:r>
              <a:rPr lang="de-DE" altLang="de-DE" sz="3200" dirty="0">
                <a:solidFill>
                  <a:srgbClr val="063DE8"/>
                </a:solidFill>
                <a:latin typeface="Arial" charset="0"/>
              </a:rPr>
              <a:t>1:1 bis 1:9</a:t>
            </a:r>
          </a:p>
        </p:txBody>
      </p:sp>
      <p:sp>
        <p:nvSpPr>
          <p:cNvPr id="4" name="Textfeld 2"/>
          <p:cNvSpPr txBox="1">
            <a:spLocks noChangeArrowheads="1"/>
          </p:cNvSpPr>
          <p:nvPr/>
        </p:nvSpPr>
        <p:spPr bwMode="auto">
          <a:xfrm>
            <a:off x="3296022" y="227212"/>
            <a:ext cx="2989723"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dirty="0">
                <a:solidFill>
                  <a:srgbClr val="063DE8"/>
                </a:solidFill>
                <a:latin typeface="Arial" charset="0"/>
              </a:rPr>
              <a:t>Regelbezug</a:t>
            </a:r>
          </a:p>
        </p:txBody>
      </p:sp>
    </p:spTree>
    <p:extLst>
      <p:ext uri="{BB962C8B-B14F-4D97-AF65-F5344CB8AC3E}">
        <p14:creationId xmlns:p14="http://schemas.microsoft.com/office/powerpoint/2010/main" val="42023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7" name="AutoShape 11"/>
          <p:cNvSpPr>
            <a:spLocks noChangeArrowheads="1"/>
          </p:cNvSpPr>
          <p:nvPr/>
        </p:nvSpPr>
        <p:spPr bwMode="auto">
          <a:xfrm>
            <a:off x="5095876" y="2611438"/>
            <a:ext cx="3097213" cy="1873250"/>
          </a:xfrm>
          <a:prstGeom prst="wedgeRoundRectCallout">
            <a:avLst>
              <a:gd name="adj1" fmla="val -43750"/>
              <a:gd name="adj2" fmla="val 70000"/>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p>
            <a:pPr algn="ctr"/>
            <a:endParaRPr lang="de-DE" altLang="de-DE"/>
          </a:p>
        </p:txBody>
      </p:sp>
      <p:sp>
        <p:nvSpPr>
          <p:cNvPr id="121868" name="AutoShape 12"/>
          <p:cNvSpPr>
            <a:spLocks noChangeArrowheads="1"/>
          </p:cNvSpPr>
          <p:nvPr/>
        </p:nvSpPr>
        <p:spPr bwMode="auto">
          <a:xfrm>
            <a:off x="4304134" y="1674736"/>
            <a:ext cx="4978402" cy="4215361"/>
          </a:xfrm>
          <a:prstGeom prst="wedgeRoundRectCallout">
            <a:avLst>
              <a:gd name="adj1" fmla="val -46022"/>
              <a:gd name="adj2" fmla="val -2643"/>
              <a:gd name="adj3" fmla="val 16667"/>
            </a:avLst>
          </a:prstGeom>
          <a:ln/>
          <a:extLst/>
        </p:spPr>
        <p:style>
          <a:lnRef idx="2">
            <a:schemeClr val="dk1"/>
          </a:lnRef>
          <a:fillRef idx="1">
            <a:schemeClr val="lt1"/>
          </a:fillRef>
          <a:effectRef idx="0">
            <a:schemeClr val="dk1"/>
          </a:effectRef>
          <a:fontRef idx="minor">
            <a:schemeClr val="dk1"/>
          </a:fontRef>
        </p:style>
        <p:txBody>
          <a:bodyPr lIns="90482" tIns="44447" rIns="90482" bIns="44447" anchor="ctr"/>
          <a:lstStyle/>
          <a:p>
            <a:pPr algn="ctr"/>
            <a:r>
              <a:rPr lang="de-DE" altLang="de-DE" b="0" dirty="0">
                <a:solidFill>
                  <a:schemeClr val="tx1"/>
                </a:solidFill>
                <a:latin typeface="Arial" panose="020B0604020202020204" pitchFamily="34" charset="0"/>
                <a:cs typeface="Arial" panose="020B0604020202020204" pitchFamily="34" charset="0"/>
              </a:rPr>
              <a:t>Die </a:t>
            </a:r>
            <a:r>
              <a:rPr lang="de-DE" altLang="de-DE" dirty="0">
                <a:solidFill>
                  <a:srgbClr val="FF0000"/>
                </a:solidFill>
                <a:latin typeface="Arial" panose="020B0604020202020204" pitchFamily="34" charset="0"/>
                <a:cs typeface="Arial" panose="020B0604020202020204" pitchFamily="34" charset="0"/>
              </a:rPr>
              <a:t>Spielfläche</a:t>
            </a:r>
            <a:r>
              <a:rPr lang="de-DE" altLang="de-DE" b="0" dirty="0">
                <a:solidFill>
                  <a:schemeClr val="tx1"/>
                </a:solidFill>
                <a:latin typeface="Arial" panose="020B0604020202020204" pitchFamily="34" charset="0"/>
                <a:cs typeface="Arial" panose="020B0604020202020204" pitchFamily="34" charset="0"/>
              </a:rPr>
              <a:t> ist ein Rechteck von </a:t>
            </a:r>
            <a:r>
              <a:rPr lang="de-DE" altLang="de-DE" dirty="0">
                <a:solidFill>
                  <a:srgbClr val="FF0000"/>
                </a:solidFill>
                <a:latin typeface="Arial" panose="020B0604020202020204" pitchFamily="34" charset="0"/>
                <a:cs typeface="Arial" panose="020B0604020202020204" pitchFamily="34" charset="0"/>
              </a:rPr>
              <a:t>40 m Länge </a:t>
            </a:r>
            <a:r>
              <a:rPr lang="de-DE" altLang="de-DE" b="0" dirty="0">
                <a:solidFill>
                  <a:schemeClr val="tx1"/>
                </a:solidFill>
                <a:latin typeface="Arial" panose="020B0604020202020204" pitchFamily="34" charset="0"/>
                <a:cs typeface="Arial" panose="020B0604020202020204" pitchFamily="34" charset="0"/>
              </a:rPr>
              <a:t>und </a:t>
            </a:r>
            <a:r>
              <a:rPr lang="de-DE" altLang="de-DE" dirty="0">
                <a:solidFill>
                  <a:srgbClr val="FF0000"/>
                </a:solidFill>
                <a:latin typeface="Arial" panose="020B0604020202020204" pitchFamily="34" charset="0"/>
                <a:cs typeface="Arial" panose="020B0604020202020204" pitchFamily="34" charset="0"/>
              </a:rPr>
              <a:t>20 m Breite </a:t>
            </a:r>
            <a:r>
              <a:rPr lang="de-DE" altLang="de-DE" b="0" dirty="0">
                <a:solidFill>
                  <a:schemeClr val="tx1"/>
                </a:solidFill>
                <a:latin typeface="Arial" panose="020B0604020202020204" pitchFamily="34" charset="0"/>
                <a:cs typeface="Arial" panose="020B0604020202020204" pitchFamily="34" charset="0"/>
              </a:rPr>
              <a:t>und umfasst </a:t>
            </a:r>
            <a:r>
              <a:rPr lang="de-DE" altLang="de-DE" dirty="0">
                <a:solidFill>
                  <a:srgbClr val="FF0000"/>
                </a:solidFill>
                <a:latin typeface="Arial" panose="020B0604020202020204" pitchFamily="34" charset="0"/>
                <a:cs typeface="Arial" panose="020B0604020202020204" pitchFamily="34" charset="0"/>
              </a:rPr>
              <a:t>zwei Torräume</a:t>
            </a:r>
            <a:r>
              <a:rPr lang="de-DE" altLang="de-DE" b="0" dirty="0">
                <a:solidFill>
                  <a:schemeClr val="tx1"/>
                </a:solidFill>
                <a:latin typeface="Arial" panose="020B0604020202020204" pitchFamily="34" charset="0"/>
                <a:cs typeface="Arial" panose="020B0604020202020204" pitchFamily="34" charset="0"/>
              </a:rPr>
              <a:t> und </a:t>
            </a:r>
            <a:r>
              <a:rPr lang="de-DE" altLang="de-DE" dirty="0">
                <a:solidFill>
                  <a:srgbClr val="FF0000"/>
                </a:solidFill>
                <a:latin typeface="Arial" panose="020B0604020202020204" pitchFamily="34" charset="0"/>
                <a:cs typeface="Arial" panose="020B0604020202020204" pitchFamily="34" charset="0"/>
              </a:rPr>
              <a:t>ein Spielfeld</a:t>
            </a:r>
            <a:r>
              <a:rPr lang="de-DE" altLang="de-DE" b="0" dirty="0">
                <a:solidFill>
                  <a:schemeClr val="tx1"/>
                </a:solidFill>
                <a:latin typeface="Arial" panose="020B0604020202020204" pitchFamily="34" charset="0"/>
                <a:cs typeface="Arial" panose="020B0604020202020204" pitchFamily="34" charset="0"/>
              </a:rPr>
              <a:t>. </a:t>
            </a:r>
          </a:p>
          <a:p>
            <a:pPr algn="ctr"/>
            <a:endParaRPr lang="de-DE" altLang="de-DE" b="0" dirty="0">
              <a:solidFill>
                <a:schemeClr val="tx1"/>
              </a:solidFill>
              <a:latin typeface="Arial" panose="020B0604020202020204" pitchFamily="34" charset="0"/>
              <a:cs typeface="Arial" panose="020B0604020202020204" pitchFamily="34" charset="0"/>
            </a:endParaRPr>
          </a:p>
          <a:p>
            <a:pPr algn="ctr"/>
            <a:r>
              <a:rPr lang="de-DE" altLang="de-DE" b="0" dirty="0">
                <a:solidFill>
                  <a:schemeClr val="tx1"/>
                </a:solidFill>
                <a:latin typeface="Arial" panose="020B0604020202020204" pitchFamily="34" charset="0"/>
                <a:cs typeface="Arial" panose="020B0604020202020204" pitchFamily="34" charset="0"/>
              </a:rPr>
              <a:t>Die Längsseiten heißen </a:t>
            </a:r>
            <a:r>
              <a:rPr lang="de-DE" altLang="de-DE" dirty="0">
                <a:solidFill>
                  <a:srgbClr val="FF0000"/>
                </a:solidFill>
                <a:latin typeface="Arial" panose="020B0604020202020204" pitchFamily="34" charset="0"/>
                <a:cs typeface="Arial" panose="020B0604020202020204" pitchFamily="34" charset="0"/>
              </a:rPr>
              <a:t>Seitenlinien</a:t>
            </a:r>
            <a:r>
              <a:rPr lang="de-DE" altLang="de-DE" b="0" dirty="0">
                <a:solidFill>
                  <a:schemeClr val="tx1"/>
                </a:solidFill>
                <a:latin typeface="Arial" panose="020B0604020202020204" pitchFamily="34" charset="0"/>
                <a:cs typeface="Arial" panose="020B0604020202020204" pitchFamily="34" charset="0"/>
              </a:rPr>
              <a:t>, die Breitseiten </a:t>
            </a:r>
            <a:r>
              <a:rPr lang="de-DE" altLang="de-DE" dirty="0">
                <a:solidFill>
                  <a:srgbClr val="FF0000"/>
                </a:solidFill>
                <a:latin typeface="Arial" panose="020B0604020202020204" pitchFamily="34" charset="0"/>
                <a:cs typeface="Arial" panose="020B0604020202020204" pitchFamily="34" charset="0"/>
              </a:rPr>
              <a:t>Torauslinien</a:t>
            </a:r>
            <a:r>
              <a:rPr lang="de-DE" altLang="de-DE" b="0" dirty="0">
                <a:solidFill>
                  <a:schemeClr val="tx1"/>
                </a:solidFill>
                <a:latin typeface="Arial" panose="020B0604020202020204" pitchFamily="34" charset="0"/>
                <a:cs typeface="Arial" panose="020B0604020202020204" pitchFamily="34" charset="0"/>
              </a:rPr>
              <a:t>, zwischen den Torpfosten jedoch </a:t>
            </a:r>
            <a:r>
              <a:rPr lang="de-DE" altLang="de-DE" dirty="0">
                <a:solidFill>
                  <a:srgbClr val="FF0000"/>
                </a:solidFill>
                <a:latin typeface="Arial" panose="020B0604020202020204" pitchFamily="34" charset="0"/>
                <a:cs typeface="Arial" panose="020B0604020202020204" pitchFamily="34" charset="0"/>
              </a:rPr>
              <a:t>Torlinien</a:t>
            </a:r>
            <a:r>
              <a:rPr lang="de-DE" altLang="de-DE" b="0" dirty="0">
                <a:solidFill>
                  <a:schemeClr val="tx1"/>
                </a:solidFill>
                <a:latin typeface="Arial" panose="020B0604020202020204" pitchFamily="34" charset="0"/>
                <a:cs typeface="Arial" panose="020B0604020202020204" pitchFamily="34" charset="0"/>
              </a:rPr>
              <a:t>.</a:t>
            </a:r>
          </a:p>
          <a:p>
            <a:pPr algn="ctr"/>
            <a:endParaRPr lang="de-DE" altLang="de-DE" dirty="0">
              <a:latin typeface="Arial" panose="020B0604020202020204" pitchFamily="34" charset="0"/>
              <a:cs typeface="Arial" panose="020B0604020202020204" pitchFamily="34" charset="0"/>
            </a:endParaRPr>
          </a:p>
        </p:txBody>
      </p:sp>
      <p:sp>
        <p:nvSpPr>
          <p:cNvPr id="2" name="Rechteck 1"/>
          <p:cNvSpPr/>
          <p:nvPr/>
        </p:nvSpPr>
        <p:spPr>
          <a:xfrm>
            <a:off x="3778310" y="235918"/>
            <a:ext cx="2460930" cy="584775"/>
          </a:xfrm>
          <a:prstGeom prst="rect">
            <a:avLst/>
          </a:prstGeom>
        </p:spPr>
        <p:txBody>
          <a:bodyPr wrap="none">
            <a:spAutoFit/>
          </a:bodyPr>
          <a:lstStyle/>
          <a:p>
            <a:r>
              <a:rPr lang="de-DE" sz="3200" dirty="0">
                <a:solidFill>
                  <a:schemeClr val="tx1"/>
                </a:solidFill>
              </a:rPr>
              <a:t>Spielfläche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04" y="1777703"/>
            <a:ext cx="2550404" cy="45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4"/>
          <p:cNvCxnSpPr/>
          <p:nvPr/>
        </p:nvCxnSpPr>
        <p:spPr>
          <a:xfrm>
            <a:off x="660997" y="1589359"/>
            <a:ext cx="2562211" cy="0"/>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1545145" y="1172022"/>
            <a:ext cx="886781" cy="461665"/>
          </a:xfrm>
          <a:prstGeom prst="rect">
            <a:avLst/>
          </a:prstGeom>
        </p:spPr>
        <p:txBody>
          <a:bodyPr wrap="none">
            <a:spAutoFit/>
          </a:bodyPr>
          <a:lstStyle/>
          <a:p>
            <a:r>
              <a:rPr lang="de-DE" altLang="de-DE" dirty="0">
                <a:solidFill>
                  <a:srgbClr val="FF0000"/>
                </a:solidFill>
                <a:latin typeface="Arial" panose="020B0604020202020204" pitchFamily="34" charset="0"/>
                <a:cs typeface="Arial" panose="020B0604020202020204" pitchFamily="34" charset="0"/>
              </a:rPr>
              <a:t>20 </a:t>
            </a:r>
            <a:r>
              <a:rPr lang="de-DE" altLang="de-DE" dirty="0" smtClean="0">
                <a:solidFill>
                  <a:srgbClr val="FF0000"/>
                </a:solidFill>
                <a:latin typeface="Arial" panose="020B0604020202020204" pitchFamily="34" charset="0"/>
                <a:cs typeface="Arial" panose="020B0604020202020204" pitchFamily="34" charset="0"/>
              </a:rPr>
              <a:t>m</a:t>
            </a:r>
            <a:endParaRPr lang="de-DE" dirty="0"/>
          </a:p>
        </p:txBody>
      </p:sp>
      <p:cxnSp>
        <p:nvCxnSpPr>
          <p:cNvPr id="11" name="Gerade Verbindung 10"/>
          <p:cNvCxnSpPr/>
          <p:nvPr/>
        </p:nvCxnSpPr>
        <p:spPr>
          <a:xfrm>
            <a:off x="3325293" y="1777703"/>
            <a:ext cx="0" cy="4500712"/>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rot="5400000">
            <a:off x="3040984" y="3803324"/>
            <a:ext cx="971741" cy="461665"/>
          </a:xfrm>
          <a:prstGeom prst="rect">
            <a:avLst/>
          </a:prstGeom>
        </p:spPr>
        <p:txBody>
          <a:bodyPr wrap="none">
            <a:spAutoFit/>
          </a:bodyPr>
          <a:lstStyle/>
          <a:p>
            <a:r>
              <a:rPr lang="de-DE" altLang="de-DE" dirty="0">
                <a:solidFill>
                  <a:srgbClr val="FF0000"/>
                </a:solidFill>
                <a:latin typeface="Arial" panose="020B0604020202020204" pitchFamily="34" charset="0"/>
                <a:cs typeface="Arial" panose="020B0604020202020204" pitchFamily="34" charset="0"/>
              </a:rPr>
              <a:t>40 </a:t>
            </a:r>
            <a:r>
              <a:rPr lang="de-DE" altLang="de-DE" dirty="0" smtClean="0">
                <a:solidFill>
                  <a:srgbClr val="FF0000"/>
                </a:solidFill>
                <a:latin typeface="Arial" panose="020B0604020202020204" pitchFamily="34" charset="0"/>
                <a:cs typeface="Arial" panose="020B0604020202020204" pitchFamily="34" charset="0"/>
              </a:rPr>
              <a:t>m </a:t>
            </a:r>
            <a:endParaRPr lang="de-DE" dirty="0"/>
          </a:p>
        </p:txBody>
      </p:sp>
      <p:sp>
        <p:nvSpPr>
          <p:cNvPr id="9" name="Rechteck 8"/>
          <p:cNvSpPr/>
          <p:nvPr/>
        </p:nvSpPr>
        <p:spPr>
          <a:xfrm>
            <a:off x="1459833" y="1918822"/>
            <a:ext cx="1001364" cy="338554"/>
          </a:xfrm>
          <a:prstGeom prst="rect">
            <a:avLst/>
          </a:prstGeom>
        </p:spPr>
        <p:txBody>
          <a:bodyPr wrap="none">
            <a:spAutoFit/>
          </a:bodyPr>
          <a:lstStyle/>
          <a:p>
            <a:r>
              <a:rPr lang="de-DE" sz="1600" dirty="0"/>
              <a:t>Torraum</a:t>
            </a:r>
          </a:p>
        </p:txBody>
      </p:sp>
      <p:sp>
        <p:nvSpPr>
          <p:cNvPr id="15" name="Rechteck 14"/>
          <p:cNvSpPr/>
          <p:nvPr/>
        </p:nvSpPr>
        <p:spPr>
          <a:xfrm>
            <a:off x="1459833" y="5775748"/>
            <a:ext cx="1001364" cy="338554"/>
          </a:xfrm>
          <a:prstGeom prst="rect">
            <a:avLst/>
          </a:prstGeom>
        </p:spPr>
        <p:txBody>
          <a:bodyPr wrap="none">
            <a:spAutoFit/>
          </a:bodyPr>
          <a:lstStyle/>
          <a:p>
            <a:r>
              <a:rPr lang="de-DE" sz="1600" dirty="0"/>
              <a:t>Torraum</a:t>
            </a:r>
          </a:p>
        </p:txBody>
      </p:sp>
      <p:cxnSp>
        <p:nvCxnSpPr>
          <p:cNvPr id="16" name="Gerade Verbindung 15"/>
          <p:cNvCxnSpPr/>
          <p:nvPr/>
        </p:nvCxnSpPr>
        <p:spPr>
          <a:xfrm>
            <a:off x="651471" y="6268890"/>
            <a:ext cx="2562211" cy="0"/>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548868" y="6230096"/>
            <a:ext cx="1125116" cy="307777"/>
          </a:xfrm>
          <a:prstGeom prst="rect">
            <a:avLst/>
          </a:prstGeom>
        </p:spPr>
        <p:txBody>
          <a:bodyPr wrap="none">
            <a:spAutoFit/>
          </a:bodyPr>
          <a:lstStyle/>
          <a:p>
            <a:r>
              <a:rPr lang="de-DE" altLang="de-DE" sz="1400" dirty="0">
                <a:solidFill>
                  <a:srgbClr val="FF0000"/>
                </a:solidFill>
                <a:latin typeface="Arial" panose="020B0604020202020204" pitchFamily="34" charset="0"/>
                <a:cs typeface="Arial" panose="020B0604020202020204" pitchFamily="34" charset="0"/>
              </a:rPr>
              <a:t>Torauslinie</a:t>
            </a:r>
            <a:endParaRPr lang="de-DE" sz="1400" dirty="0"/>
          </a:p>
        </p:txBody>
      </p:sp>
      <p:sp>
        <p:nvSpPr>
          <p:cNvPr id="18" name="Rechteck 17"/>
          <p:cNvSpPr/>
          <p:nvPr/>
        </p:nvSpPr>
        <p:spPr>
          <a:xfrm>
            <a:off x="2159448" y="6249840"/>
            <a:ext cx="1125116" cy="307777"/>
          </a:xfrm>
          <a:prstGeom prst="rect">
            <a:avLst/>
          </a:prstGeom>
        </p:spPr>
        <p:txBody>
          <a:bodyPr wrap="none">
            <a:spAutoFit/>
          </a:bodyPr>
          <a:lstStyle/>
          <a:p>
            <a:r>
              <a:rPr lang="de-DE" altLang="de-DE" sz="1400" dirty="0">
                <a:solidFill>
                  <a:srgbClr val="FF0000"/>
                </a:solidFill>
                <a:latin typeface="Arial" panose="020B0604020202020204" pitchFamily="34" charset="0"/>
                <a:cs typeface="Arial" panose="020B0604020202020204" pitchFamily="34" charset="0"/>
              </a:rPr>
              <a:t>Torauslinie</a:t>
            </a:r>
            <a:endParaRPr lang="de-DE" sz="1400" dirty="0"/>
          </a:p>
        </p:txBody>
      </p:sp>
      <p:sp>
        <p:nvSpPr>
          <p:cNvPr id="19" name="Rechteck 18"/>
          <p:cNvSpPr/>
          <p:nvPr/>
        </p:nvSpPr>
        <p:spPr>
          <a:xfrm>
            <a:off x="1609924" y="6233173"/>
            <a:ext cx="731098" cy="276999"/>
          </a:xfrm>
          <a:prstGeom prst="rect">
            <a:avLst/>
          </a:prstGeom>
        </p:spPr>
        <p:txBody>
          <a:bodyPr wrap="none">
            <a:spAutoFit/>
          </a:bodyPr>
          <a:lstStyle/>
          <a:p>
            <a:r>
              <a:rPr lang="de-DE" altLang="de-DE" sz="1200" dirty="0">
                <a:solidFill>
                  <a:schemeClr val="accent1">
                    <a:lumMod val="50000"/>
                  </a:schemeClr>
                </a:solidFill>
                <a:latin typeface="Arial" panose="020B0604020202020204" pitchFamily="34" charset="0"/>
                <a:cs typeface="Arial" panose="020B0604020202020204" pitchFamily="34" charset="0"/>
              </a:rPr>
              <a:t>Torlinie</a:t>
            </a:r>
            <a:endParaRPr lang="de-DE" sz="1200" dirty="0">
              <a:solidFill>
                <a:schemeClr val="accent1">
                  <a:lumMod val="50000"/>
                </a:schemeClr>
              </a:solidFill>
            </a:endParaRPr>
          </a:p>
        </p:txBody>
      </p:sp>
      <p:cxnSp>
        <p:nvCxnSpPr>
          <p:cNvPr id="20" name="Gerade Verbindung 19"/>
          <p:cNvCxnSpPr/>
          <p:nvPr/>
        </p:nvCxnSpPr>
        <p:spPr>
          <a:xfrm>
            <a:off x="680047" y="1768178"/>
            <a:ext cx="0" cy="4500712"/>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rot="16200000">
            <a:off x="-41988" y="4033063"/>
            <a:ext cx="1079142" cy="307777"/>
          </a:xfrm>
          <a:prstGeom prst="rect">
            <a:avLst/>
          </a:prstGeom>
        </p:spPr>
        <p:txBody>
          <a:bodyPr wrap="none">
            <a:spAutoFit/>
          </a:bodyPr>
          <a:lstStyle/>
          <a:p>
            <a:r>
              <a:rPr lang="de-DE" altLang="de-DE" sz="1400" dirty="0">
                <a:solidFill>
                  <a:srgbClr val="FF0000"/>
                </a:solidFill>
                <a:latin typeface="Arial" panose="020B0604020202020204" pitchFamily="34" charset="0"/>
                <a:cs typeface="Arial" panose="020B0604020202020204" pitchFamily="34" charset="0"/>
              </a:rPr>
              <a:t>Seitenlinie</a:t>
            </a:r>
            <a:endParaRPr lang="de-DE" sz="1400" dirty="0"/>
          </a:p>
        </p:txBody>
      </p:sp>
    </p:spTree>
    <p:extLst>
      <p:ext uri="{BB962C8B-B14F-4D97-AF65-F5344CB8AC3E}">
        <p14:creationId xmlns:p14="http://schemas.microsoft.com/office/powerpoint/2010/main" val="38011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8"/>
                                        </p:tgtEl>
                                        <p:attrNameLst>
                                          <p:attrName>style.visibility</p:attrName>
                                        </p:attrNameLst>
                                      </p:cBhvr>
                                      <p:to>
                                        <p:strVal val="visible"/>
                                      </p:to>
                                    </p:set>
                                    <p:animEffect transition="in" filter="box(in)">
                                      <p:cBhvr>
                                        <p:cTn id="7"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AutoShape 4"/>
          <p:cNvSpPr>
            <a:spLocks noChangeArrowheads="1"/>
          </p:cNvSpPr>
          <p:nvPr/>
        </p:nvSpPr>
        <p:spPr bwMode="auto">
          <a:xfrm>
            <a:off x="3871913" y="3476625"/>
            <a:ext cx="5472112" cy="2592388"/>
          </a:xfrm>
          <a:prstGeom prst="wedgeRoundRectCallout">
            <a:avLst>
              <a:gd name="adj1" fmla="val -81884"/>
              <a:gd name="adj2" fmla="val -85394"/>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p>
            <a:pPr algn="ctr"/>
            <a:endParaRPr lang="de-DE" altLang="de-DE"/>
          </a:p>
        </p:txBody>
      </p:sp>
      <p:sp>
        <p:nvSpPr>
          <p:cNvPr id="130053" name="AutoShape 5"/>
          <p:cNvSpPr>
            <a:spLocks noChangeArrowheads="1"/>
          </p:cNvSpPr>
          <p:nvPr/>
        </p:nvSpPr>
        <p:spPr bwMode="auto">
          <a:xfrm>
            <a:off x="6032326" y="1267268"/>
            <a:ext cx="3768571" cy="4945313"/>
          </a:xfrm>
          <a:prstGeom prst="wedgeRoundRectCallout">
            <a:avLst>
              <a:gd name="adj1" fmla="val -18155"/>
              <a:gd name="adj2" fmla="val 30018"/>
              <a:gd name="adj3" fmla="val 16667"/>
            </a:avLst>
          </a:prstGeom>
          <a:ln/>
          <a:extLst/>
        </p:spPr>
        <p:style>
          <a:lnRef idx="2">
            <a:schemeClr val="dk1"/>
          </a:lnRef>
          <a:fillRef idx="1">
            <a:schemeClr val="lt1"/>
          </a:fillRef>
          <a:effectRef idx="0">
            <a:schemeClr val="dk1"/>
          </a:effectRef>
          <a:fontRef idx="minor">
            <a:schemeClr val="dk1"/>
          </a:fontRef>
        </p:style>
        <p:txBody>
          <a:bodyPr lIns="90482" tIns="44447" rIns="90482" bIns="44447" anchor="ctr"/>
          <a:lstStyle/>
          <a:p>
            <a:pPr algn="ctr"/>
            <a:r>
              <a:rPr lang="de-DE" altLang="de-DE" sz="1800" b="0" dirty="0">
                <a:solidFill>
                  <a:schemeClr val="tx1"/>
                </a:solidFill>
                <a:latin typeface="Arial" panose="020B0604020202020204" pitchFamily="34" charset="0"/>
                <a:cs typeface="Arial" panose="020B0604020202020204" pitchFamily="34" charset="0"/>
              </a:rPr>
              <a:t>In der Mitte der beiden Torauslinien steht ein Tor. Die Tore müssen fest im Boden oder an den Wänden hinter ihnen verankert sein. </a:t>
            </a:r>
          </a:p>
          <a:p>
            <a:pPr algn="ctr"/>
            <a:r>
              <a:rPr lang="de-DE" altLang="de-DE" sz="1800" b="0" dirty="0">
                <a:solidFill>
                  <a:schemeClr val="tx1"/>
                </a:solidFill>
                <a:latin typeface="Arial" panose="020B0604020202020204" pitchFamily="34" charset="0"/>
                <a:cs typeface="Arial" panose="020B0604020202020204" pitchFamily="34" charset="0"/>
              </a:rPr>
              <a:t/>
            </a:r>
            <a:br>
              <a:rPr lang="de-DE" altLang="de-DE" sz="1800" b="0" dirty="0">
                <a:solidFill>
                  <a:schemeClr val="tx1"/>
                </a:solidFill>
                <a:latin typeface="Arial" panose="020B0604020202020204" pitchFamily="34" charset="0"/>
                <a:cs typeface="Arial" panose="020B0604020202020204" pitchFamily="34" charset="0"/>
              </a:rPr>
            </a:br>
            <a:r>
              <a:rPr lang="de-DE" altLang="de-DE" sz="1800" dirty="0">
                <a:solidFill>
                  <a:srgbClr val="FF0000"/>
                </a:solidFill>
                <a:latin typeface="Arial" panose="020B0604020202020204" pitchFamily="34" charset="0"/>
                <a:cs typeface="Arial" panose="020B0604020202020204" pitchFamily="34" charset="0"/>
              </a:rPr>
              <a:t>Die Tore sind 2m hoch und </a:t>
            </a:r>
          </a:p>
          <a:p>
            <a:pPr algn="ctr"/>
            <a:r>
              <a:rPr lang="de-DE" altLang="de-DE" sz="1800" dirty="0">
                <a:solidFill>
                  <a:srgbClr val="FF0000"/>
                </a:solidFill>
                <a:latin typeface="Arial" panose="020B0604020202020204" pitchFamily="34" charset="0"/>
                <a:cs typeface="Arial" panose="020B0604020202020204" pitchFamily="34" charset="0"/>
              </a:rPr>
              <a:t>3 m breit.</a:t>
            </a:r>
          </a:p>
          <a:p>
            <a:pPr algn="ctr"/>
            <a:endParaRPr lang="de-DE" altLang="de-DE" sz="1800" b="0" dirty="0">
              <a:solidFill>
                <a:schemeClr val="tx1"/>
              </a:solidFill>
              <a:latin typeface="Arial" panose="020B0604020202020204" pitchFamily="34" charset="0"/>
              <a:cs typeface="Arial" panose="020B0604020202020204" pitchFamily="34" charset="0"/>
            </a:endParaRPr>
          </a:p>
          <a:p>
            <a:pPr algn="ctr"/>
            <a:r>
              <a:rPr lang="de-DE" altLang="de-DE" sz="1800" b="0" dirty="0">
                <a:solidFill>
                  <a:schemeClr val="tx1"/>
                </a:solidFill>
                <a:latin typeface="Arial" panose="020B0604020202020204" pitchFamily="34" charset="0"/>
                <a:cs typeface="Arial" panose="020B0604020202020204" pitchFamily="34" charset="0"/>
              </a:rPr>
              <a:t>Die </a:t>
            </a:r>
            <a:r>
              <a:rPr lang="de-DE" altLang="de-DE" sz="1800" dirty="0">
                <a:solidFill>
                  <a:srgbClr val="FF0000"/>
                </a:solidFill>
                <a:latin typeface="Arial" panose="020B0604020202020204" pitchFamily="34" charset="0"/>
                <a:cs typeface="Arial" panose="020B0604020202020204" pitchFamily="34" charset="0"/>
              </a:rPr>
              <a:t>Torlinien</a:t>
            </a:r>
            <a:r>
              <a:rPr lang="de-DE" altLang="de-DE" sz="1800" b="0" dirty="0">
                <a:solidFill>
                  <a:schemeClr val="tx1"/>
                </a:solidFill>
                <a:latin typeface="Arial" panose="020B0604020202020204" pitchFamily="34" charset="0"/>
                <a:cs typeface="Arial" panose="020B0604020202020204" pitchFamily="34" charset="0"/>
              </a:rPr>
              <a:t> zwischen den Torpfosten sind </a:t>
            </a:r>
            <a:r>
              <a:rPr lang="de-DE" altLang="de-DE" sz="1800" dirty="0">
                <a:solidFill>
                  <a:srgbClr val="FF0000"/>
                </a:solidFill>
                <a:latin typeface="Arial" panose="020B0604020202020204" pitchFamily="34" charset="0"/>
                <a:cs typeface="Arial" panose="020B0604020202020204" pitchFamily="34" charset="0"/>
              </a:rPr>
              <a:t>8 cm </a:t>
            </a:r>
            <a:r>
              <a:rPr lang="de-DE" altLang="de-DE" sz="1800" b="0" dirty="0">
                <a:solidFill>
                  <a:schemeClr val="tx1"/>
                </a:solidFill>
                <a:latin typeface="Arial" panose="020B0604020202020204" pitchFamily="34" charset="0"/>
                <a:cs typeface="Arial" panose="020B0604020202020204" pitchFamily="34" charset="0"/>
              </a:rPr>
              <a:t>breit.</a:t>
            </a:r>
          </a:p>
          <a:p>
            <a:pPr algn="ctr"/>
            <a:endParaRPr lang="de-DE" altLang="de-DE" sz="1800" b="0" dirty="0">
              <a:solidFill>
                <a:schemeClr val="tx1"/>
              </a:solidFill>
              <a:latin typeface="Arial" panose="020B0604020202020204" pitchFamily="34" charset="0"/>
              <a:cs typeface="Arial" panose="020B0604020202020204" pitchFamily="34" charset="0"/>
            </a:endParaRPr>
          </a:p>
          <a:p>
            <a:pPr algn="ctr"/>
            <a:r>
              <a:rPr lang="de-DE" altLang="de-DE" sz="1800" b="0" dirty="0">
                <a:solidFill>
                  <a:schemeClr val="tx1"/>
                </a:solidFill>
                <a:latin typeface="Arial" panose="020B0604020202020204" pitchFamily="34" charset="0"/>
                <a:cs typeface="Arial" panose="020B0604020202020204" pitchFamily="34" charset="0"/>
              </a:rPr>
              <a:t>Jedes Tor muss mit einem Netz versehen sein.</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9678" y="1219670"/>
            <a:ext cx="5688632" cy="4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353827" y="288762"/>
            <a:ext cx="1042273" cy="584775"/>
          </a:xfrm>
          <a:prstGeom prst="rect">
            <a:avLst/>
          </a:prstGeom>
        </p:spPr>
        <p:txBody>
          <a:bodyPr wrap="none">
            <a:spAutoFit/>
          </a:bodyPr>
          <a:lstStyle/>
          <a:p>
            <a:r>
              <a:rPr lang="de-DE" sz="3200" dirty="0">
                <a:solidFill>
                  <a:schemeClr val="tx1"/>
                </a:solidFill>
              </a:rPr>
              <a:t>Tore</a:t>
            </a:r>
            <a:endParaRPr lang="de-DE" sz="3200" dirty="0">
              <a:solidFill>
                <a:schemeClr val="tx1"/>
              </a:solidFill>
            </a:endParaRPr>
          </a:p>
        </p:txBody>
      </p:sp>
    </p:spTree>
    <p:extLst>
      <p:ext uri="{BB962C8B-B14F-4D97-AF65-F5344CB8AC3E}">
        <p14:creationId xmlns:p14="http://schemas.microsoft.com/office/powerpoint/2010/main" val="304743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ppt_x"/>
                                          </p:val>
                                        </p:tav>
                                        <p:tav tm="100000">
                                          <p:val>
                                            <p:strVal val="#ppt_x"/>
                                          </p:val>
                                        </p:tav>
                                      </p:tavLst>
                                    </p:anim>
                                    <p:anim calcmode="lin" valueType="num">
                                      <p:cBhvr additive="base">
                                        <p:cTn id="8" dur="500" fill="hold"/>
                                        <p:tgtEl>
                                          <p:spTgt spid="130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9" name="AutoShape 5"/>
          <p:cNvSpPr>
            <a:spLocks noChangeArrowheads="1"/>
          </p:cNvSpPr>
          <p:nvPr/>
        </p:nvSpPr>
        <p:spPr bwMode="auto">
          <a:xfrm>
            <a:off x="6425752" y="3044231"/>
            <a:ext cx="2935785" cy="1944217"/>
          </a:xfrm>
          <a:prstGeom prst="wedgeRoundRectCallout">
            <a:avLst>
              <a:gd name="adj1" fmla="val 4854"/>
              <a:gd name="adj2" fmla="val -35151"/>
              <a:gd name="adj3" fmla="val 16667"/>
            </a:avLst>
          </a:prstGeom>
          <a:ln/>
          <a:extLst/>
        </p:spPr>
        <p:style>
          <a:lnRef idx="2">
            <a:schemeClr val="dk1"/>
          </a:lnRef>
          <a:fillRef idx="1">
            <a:schemeClr val="lt1"/>
          </a:fillRef>
          <a:effectRef idx="0">
            <a:schemeClr val="dk1"/>
          </a:effectRef>
          <a:fontRef idx="minor">
            <a:schemeClr val="dk1"/>
          </a:fontRef>
        </p:style>
        <p:txBody>
          <a:bodyPr lIns="90482" tIns="44447" rIns="90482" bIns="44447" anchor="ctr"/>
          <a:lstStyle/>
          <a:p>
            <a:pPr algn="ctr"/>
            <a:r>
              <a:rPr lang="de-DE" altLang="de-DE" b="0" dirty="0">
                <a:solidFill>
                  <a:schemeClr val="tx1"/>
                </a:solidFill>
                <a:latin typeface="Arial" panose="020B0604020202020204" pitchFamily="34" charset="0"/>
                <a:cs typeface="Arial" panose="020B0604020202020204" pitchFamily="34" charset="0"/>
              </a:rPr>
              <a:t>Vor jedem Tor befindet sich der Torraum.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94" y="1105446"/>
            <a:ext cx="59070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065086" y="307926"/>
            <a:ext cx="1931940" cy="584775"/>
          </a:xfrm>
          <a:prstGeom prst="rect">
            <a:avLst/>
          </a:prstGeom>
        </p:spPr>
        <p:txBody>
          <a:bodyPr wrap="none">
            <a:spAutoFit/>
          </a:bodyPr>
          <a:lstStyle/>
          <a:p>
            <a:pPr algn="ctr"/>
            <a:r>
              <a:rPr lang="de-DE" sz="3200" dirty="0">
                <a:solidFill>
                  <a:schemeClr val="tx1"/>
                </a:solidFill>
              </a:rPr>
              <a:t>Torraum </a:t>
            </a:r>
          </a:p>
        </p:txBody>
      </p:sp>
    </p:spTree>
    <p:extLst>
      <p:ext uri="{BB962C8B-B14F-4D97-AF65-F5344CB8AC3E}">
        <p14:creationId xmlns:p14="http://schemas.microsoft.com/office/powerpoint/2010/main" val="119458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484" y="1172022"/>
            <a:ext cx="6531074" cy="360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4079167" y="288762"/>
            <a:ext cx="1503938" cy="584775"/>
          </a:xfrm>
          <a:prstGeom prst="rect">
            <a:avLst/>
          </a:prstGeom>
        </p:spPr>
        <p:txBody>
          <a:bodyPr wrap="none">
            <a:spAutoFit/>
          </a:bodyPr>
          <a:lstStyle/>
          <a:p>
            <a:pPr algn="ctr"/>
            <a:r>
              <a:rPr lang="de-DE" sz="3200" dirty="0">
                <a:solidFill>
                  <a:schemeClr val="tx1"/>
                </a:solidFill>
              </a:rPr>
              <a:t>Linien </a:t>
            </a:r>
          </a:p>
        </p:txBody>
      </p:sp>
      <p:sp>
        <p:nvSpPr>
          <p:cNvPr id="10" name="Rechteck 9"/>
          <p:cNvSpPr/>
          <p:nvPr/>
        </p:nvSpPr>
        <p:spPr>
          <a:xfrm>
            <a:off x="1597124" y="4844430"/>
            <a:ext cx="6523434" cy="1576252"/>
          </a:xfrm>
          <a:prstGeom prst="rect">
            <a:avLst/>
          </a:prstGeom>
          <a:solidFill>
            <a:schemeClr val="accent2"/>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200" dirty="0">
                <a:solidFill>
                  <a:prstClr val="white"/>
                </a:solidFill>
                <a:latin typeface="Arial" pitchFamily="34" charset="0"/>
                <a:cs typeface="Arial" pitchFamily="34" charset="0"/>
              </a:rPr>
              <a:t>Alle Linien auf der Spielfläche sind integraler Bestandteil des Bereichs, den sie begrenzen. </a:t>
            </a:r>
          </a:p>
        </p:txBody>
      </p:sp>
    </p:spTree>
    <p:extLst>
      <p:ext uri="{BB962C8B-B14F-4D97-AF65-F5344CB8AC3E}">
        <p14:creationId xmlns:p14="http://schemas.microsoft.com/office/powerpoint/2010/main" val="266953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669321" y="-41448"/>
            <a:ext cx="4599336" cy="1077218"/>
          </a:xfrm>
          <a:prstGeom prst="rect">
            <a:avLst/>
          </a:prstGeom>
        </p:spPr>
        <p:txBody>
          <a:bodyPr wrap="none">
            <a:spAutoFit/>
          </a:bodyPr>
          <a:lstStyle/>
          <a:p>
            <a:pPr algn="ctr"/>
            <a:r>
              <a:rPr lang="de-DE" sz="3200" dirty="0">
                <a:solidFill>
                  <a:schemeClr val="tx1"/>
                </a:solidFill>
              </a:rPr>
              <a:t>Auswechsellinien und </a:t>
            </a:r>
            <a:r>
              <a:rPr lang="de-DE" sz="3200" dirty="0" smtClean="0">
                <a:solidFill>
                  <a:schemeClr val="tx1"/>
                </a:solidFill>
              </a:rPr>
              <a:t/>
            </a:r>
            <a:br>
              <a:rPr lang="de-DE" sz="3200" dirty="0" smtClean="0">
                <a:solidFill>
                  <a:schemeClr val="tx1"/>
                </a:solidFill>
              </a:rPr>
            </a:br>
            <a:r>
              <a:rPr lang="de-DE" sz="3200" dirty="0" smtClean="0">
                <a:solidFill>
                  <a:schemeClr val="tx1"/>
                </a:solidFill>
              </a:rPr>
              <a:t>Auswechselraum</a:t>
            </a:r>
            <a:endParaRPr lang="de-DE" sz="3200" dirty="0">
              <a:solidFill>
                <a:schemeClr val="tx1"/>
              </a:solidFill>
            </a:endParaRPr>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611" y="2684190"/>
            <a:ext cx="9556785" cy="389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p:cNvSpPr>
            <a:spLocks noChangeArrowheads="1"/>
          </p:cNvSpPr>
          <p:nvPr/>
        </p:nvSpPr>
        <p:spPr bwMode="auto">
          <a:xfrm>
            <a:off x="241299" y="1079628"/>
            <a:ext cx="9535443" cy="1244522"/>
          </a:xfrm>
          <a:prstGeom prst="wedgeRoundRectCallout">
            <a:avLst>
              <a:gd name="adj1" fmla="val -1940"/>
              <a:gd name="adj2" fmla="val 19903"/>
              <a:gd name="adj3" fmla="val 16667"/>
            </a:avLst>
          </a:prstGeom>
          <a:ln/>
          <a:extLst/>
        </p:spPr>
        <p:style>
          <a:lnRef idx="2">
            <a:schemeClr val="dk1"/>
          </a:lnRef>
          <a:fillRef idx="1">
            <a:schemeClr val="lt1"/>
          </a:fillRef>
          <a:effectRef idx="0">
            <a:schemeClr val="dk1"/>
          </a:effectRef>
          <a:fontRef idx="minor">
            <a:schemeClr val="dk1"/>
          </a:fontRef>
        </p:style>
        <p:txBody>
          <a:bodyPr lIns="90482" tIns="44447" rIns="90482" bIns="44447" anchor="ctr"/>
          <a:lstStyle/>
          <a:p>
            <a:pPr algn="ctr"/>
            <a:r>
              <a:rPr lang="de-DE" altLang="de-DE" b="0" dirty="0">
                <a:solidFill>
                  <a:schemeClr val="tx1"/>
                </a:solidFill>
                <a:latin typeface="Arial" panose="020B0604020202020204" pitchFamily="34" charset="0"/>
                <a:cs typeface="Arial" panose="020B0604020202020204" pitchFamily="34" charset="0"/>
              </a:rPr>
              <a:t>Die Auswechsellinie (ein Teil der Seitenlinie) - für jede Mannschaft von der Mittellinie bis zu einem 4,5 m von der Mittellinie entferntem Endpunkt.</a:t>
            </a:r>
          </a:p>
        </p:txBody>
      </p:sp>
    </p:spTree>
    <p:extLst>
      <p:ext uri="{BB962C8B-B14F-4D97-AF65-F5344CB8AC3E}">
        <p14:creationId xmlns:p14="http://schemas.microsoft.com/office/powerpoint/2010/main" val="2388456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descr="Aufgaben Schiri 1"/>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352426" y="1919840"/>
            <a:ext cx="3087612" cy="4255165"/>
          </a:xfrm>
          <a:prstGeom prst="rect">
            <a:avLst/>
          </a:prstGeom>
          <a:ln>
            <a:noFill/>
          </a:ln>
          <a:effectLst>
            <a:outerShdw blurRad="292100" dist="139700" dir="2700000" algn="tl" rotWithShape="0">
              <a:srgbClr val="333333">
                <a:alpha val="65000"/>
              </a:srgbClr>
            </a:outerShdw>
          </a:effectLst>
          <a:extLst/>
        </p:spPr>
      </p:pic>
      <p:pic>
        <p:nvPicPr>
          <p:cNvPr id="153604" name="Picture 4" descr="Aufgaben Schiri 1"/>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3800078" y="1919840"/>
            <a:ext cx="2776537" cy="4276725"/>
          </a:xfrm>
          <a:prstGeom prst="rect">
            <a:avLst/>
          </a:prstGeom>
          <a:ln>
            <a:noFill/>
          </a:ln>
          <a:effectLst>
            <a:outerShdw blurRad="292100" dist="139700" dir="2700000" algn="tl" rotWithShape="0">
              <a:srgbClr val="333333">
                <a:alpha val="65000"/>
              </a:srgbClr>
            </a:outerShdw>
          </a:effectLst>
          <a:extLst/>
        </p:spPr>
      </p:pic>
      <p:pic>
        <p:nvPicPr>
          <p:cNvPr id="153605" name="Picture 5" descr="Aufgaben Schiri 1"/>
          <p:cNvPicPr>
            <a:picLocks noGrp="1" noChangeAspect="1" noChangeArrowheads="1"/>
          </p:cNvPicPr>
          <p:nvPr>
            <p:ph sz="quarter" idx="3"/>
          </p:nvPr>
        </p:nvPicPr>
        <p:blipFill>
          <a:blip r:embed="rId5" cstate="email">
            <a:extLst>
              <a:ext uri="{28A0092B-C50C-407E-A947-70E740481C1C}">
                <a14:useLocalDpi xmlns:a14="http://schemas.microsoft.com/office/drawing/2010/main" val="0"/>
              </a:ext>
            </a:extLst>
          </a:blip>
          <a:srcRect/>
          <a:stretch>
            <a:fillRect/>
          </a:stretch>
        </p:blipFill>
        <p:spPr>
          <a:xfrm>
            <a:off x="6919913" y="1919840"/>
            <a:ext cx="2736850" cy="4300537"/>
          </a:xfrm>
          <a:prstGeom prst="rect">
            <a:avLst/>
          </a:prstGeom>
          <a:ln>
            <a:noFill/>
          </a:ln>
          <a:effectLst>
            <a:outerShdw blurRad="292100" dist="139700" dir="2700000" algn="tl" rotWithShape="0">
              <a:srgbClr val="333333">
                <a:alpha val="65000"/>
              </a:srgbClr>
            </a:outerShdw>
          </a:effectLst>
          <a:extLst/>
        </p:spPr>
      </p:pic>
      <p:sp>
        <p:nvSpPr>
          <p:cNvPr id="5" name="Rechteck 4"/>
          <p:cNvSpPr/>
          <p:nvPr/>
        </p:nvSpPr>
        <p:spPr>
          <a:xfrm>
            <a:off x="1088526" y="-50973"/>
            <a:ext cx="6787436" cy="1077218"/>
          </a:xfrm>
          <a:prstGeom prst="rect">
            <a:avLst/>
          </a:prstGeom>
        </p:spPr>
        <p:txBody>
          <a:bodyPr wrap="none">
            <a:spAutoFit/>
          </a:bodyPr>
          <a:lstStyle/>
          <a:p>
            <a:pPr algn="ctr"/>
            <a:r>
              <a:rPr lang="de-DE" sz="3200" dirty="0">
                <a:solidFill>
                  <a:schemeClr val="tx1"/>
                </a:solidFill>
                <a:latin typeface="Arial" charset="0"/>
              </a:rPr>
              <a:t>Überprüfen der Spielfläche durch </a:t>
            </a:r>
            <a:endParaRPr lang="de-DE" sz="3200" dirty="0" smtClean="0">
              <a:solidFill>
                <a:schemeClr val="tx1"/>
              </a:solidFill>
              <a:latin typeface="Arial" charset="0"/>
            </a:endParaRPr>
          </a:p>
          <a:p>
            <a:pPr algn="ctr"/>
            <a:r>
              <a:rPr lang="de-DE" sz="3200" dirty="0" smtClean="0">
                <a:solidFill>
                  <a:schemeClr val="tx1"/>
                </a:solidFill>
                <a:latin typeface="Arial" charset="0"/>
              </a:rPr>
              <a:t>die </a:t>
            </a:r>
            <a:r>
              <a:rPr lang="de-DE" sz="3200" dirty="0">
                <a:solidFill>
                  <a:schemeClr val="tx1"/>
                </a:solidFill>
                <a:latin typeface="Arial" charset="0"/>
              </a:rPr>
              <a:t>Schiedsrichter vor dem Spiel</a:t>
            </a:r>
          </a:p>
        </p:txBody>
      </p:sp>
      <p:sp>
        <p:nvSpPr>
          <p:cNvPr id="6" name="Rechteck 5"/>
          <p:cNvSpPr/>
          <p:nvPr/>
        </p:nvSpPr>
        <p:spPr>
          <a:xfrm>
            <a:off x="343694" y="1388046"/>
            <a:ext cx="9289032" cy="468257"/>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wrap="square" lIns="97969" tIns="48984" rIns="97969" bIns="48984">
            <a:spAutoFit/>
          </a:bodyPr>
          <a:lstStyle/>
          <a:p>
            <a:pPr algn="ctr"/>
            <a:r>
              <a:rPr lang="de-DE" dirty="0">
                <a:latin typeface="Arial" pitchFamily="34" charset="0"/>
                <a:cs typeface="Arial" pitchFamily="34" charset="0"/>
              </a:rPr>
              <a:t>Beispiel Tor:</a:t>
            </a:r>
          </a:p>
        </p:txBody>
      </p:sp>
    </p:spTree>
    <p:extLst>
      <p:ext uri="{BB962C8B-B14F-4D97-AF65-F5344CB8AC3E}">
        <p14:creationId xmlns:p14="http://schemas.microsoft.com/office/powerpoint/2010/main" val="213219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6425" y="2596429"/>
            <a:ext cx="9047556" cy="1576252"/>
          </a:xfrm>
          <a:prstGeom prst="rect">
            <a:avLst/>
          </a:prstGeom>
          <a:noFill/>
        </p:spPr>
        <p:txBody>
          <a:bodyPr wrap="square" lIns="97969" tIns="48984" rIns="97969" bIns="48984" rtlCol="0" anchor="ctr">
            <a:spAutoFit/>
          </a:bodyPr>
          <a:lstStyle>
            <a:defPPr>
              <a:defRPr lang="de-DE"/>
            </a:defPPr>
            <a:lvl1pPr algn="ctr">
              <a:defRPr sz="9600" b="1">
                <a:effectLst>
                  <a:reflection blurRad="6350" stA="55000" endA="50" endPos="85000" dist="60007" dir="5400000" sy="-100000" algn="bl" rotWithShape="0"/>
                </a:effectLst>
              </a:defRPr>
            </a:lvl1pPr>
          </a:lstStyle>
          <a:p>
            <a:r>
              <a:rPr lang="de-DE" dirty="0"/>
              <a:t>FRAGEN?</a:t>
            </a:r>
          </a:p>
        </p:txBody>
      </p:sp>
    </p:spTree>
    <p:extLst>
      <p:ext uri="{BB962C8B-B14F-4D97-AF65-F5344CB8AC3E}">
        <p14:creationId xmlns:p14="http://schemas.microsoft.com/office/powerpoint/2010/main" val="4085649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1225</Words>
  <Application>Microsoft Office PowerPoint</Application>
  <PresentationFormat>Benutzerdefiniert</PresentationFormat>
  <Paragraphs>96</Paragraphs>
  <Slides>10</Slides>
  <Notes>7</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Benutzerdefiniertes Design</vt:lpstr>
      <vt:lpstr>Themen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528</cp:revision>
  <dcterms:created xsi:type="dcterms:W3CDTF">2007-06-19T22:37:35Z</dcterms:created>
  <dcterms:modified xsi:type="dcterms:W3CDTF">2017-02-07T16:30:07Z</dcterms:modified>
</cp:coreProperties>
</file>