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827" r:id="rId2"/>
    <p:sldId id="837" r:id="rId3"/>
    <p:sldId id="828" r:id="rId4"/>
    <p:sldId id="829" r:id="rId5"/>
    <p:sldId id="830" r:id="rId6"/>
    <p:sldId id="831" r:id="rId7"/>
    <p:sldId id="832" r:id="rId8"/>
    <p:sldId id="833" r:id="rId9"/>
    <p:sldId id="834" r:id="rId10"/>
    <p:sldId id="835" r:id="rId11"/>
    <p:sldId id="826" r:id="rId12"/>
  </p:sldIdLst>
  <p:sldSz cx="9904413" cy="7240588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63DE8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63DE8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63DE8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63DE8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63DE8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063DE8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063DE8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063DE8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063DE8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00"/>
    <a:srgbClr val="006600"/>
    <a:srgbClr val="063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70" autoAdjust="0"/>
    <p:restoredTop sz="70107" autoAdjust="0"/>
  </p:normalViewPr>
  <p:slideViewPr>
    <p:cSldViewPr>
      <p:cViewPr>
        <p:scale>
          <a:sx n="100" d="100"/>
          <a:sy n="100" d="100"/>
        </p:scale>
        <p:origin x="-258" y="1428"/>
      </p:cViewPr>
      <p:guideLst>
        <p:guide orient="horz" pos="2281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493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5551F1BD-2C4E-430D-BCC5-A5E0D4BED38A}" type="datetimeFigureOut">
              <a:rPr lang="de-DE"/>
              <a:pPr>
                <a:defRPr/>
              </a:pPr>
              <a:t>06.07.2017</a:t>
            </a:fld>
            <a:endParaRPr lang="de-DE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28CBE7-F144-4200-B7D8-139359AE85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281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4263" y="685800"/>
            <a:ext cx="46894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138D0E6-F5B7-46BA-BD00-AB0BFC2C0CA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6718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Wir gehen auf das Objekt der Begierde </a:t>
            </a:r>
          </a:p>
          <a:p>
            <a:pPr>
              <a:buFontTx/>
              <a:buChar char="•"/>
            </a:pPr>
            <a:r>
              <a:rPr lang="de-DE" altLang="de-DE" smtClean="0"/>
              <a:t>den Ball</a:t>
            </a:r>
          </a:p>
          <a:p>
            <a:r>
              <a:rPr lang="de-DE" altLang="de-DE" smtClean="0"/>
              <a:t>ein</a:t>
            </a:r>
          </a:p>
        </p:txBody>
      </p:sp>
      <p:sp>
        <p:nvSpPr>
          <p:cNvPr id="137220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rgbClr val="063DE8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rgbClr val="063DE8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rgbClr val="063DE8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rgbClr val="063DE8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rgbClr val="063DE8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charset="0"/>
              </a:defRPr>
            </a:lvl9pPr>
          </a:lstStyle>
          <a:p>
            <a:pPr algn="r" eaLnBrk="1" hangingPunct="1"/>
            <a:fld id="{38867610-275F-4A8C-A3A1-A7F5F43A632D}" type="slidenum">
              <a:rPr lang="de-DE" altLang="de-DE" sz="1200" b="0">
                <a:solidFill>
                  <a:schemeClr val="tx1"/>
                </a:solidFill>
              </a:rPr>
              <a:pPr algn="r" eaLnBrk="1" hangingPunct="1"/>
              <a:t>1</a:t>
            </a:fld>
            <a:endParaRPr lang="de-DE" altLang="de-DE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3174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269967-862F-4A7F-849C-4A162317E8EF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Wir gehen auf das Objekt der Begierde </a:t>
            </a:r>
          </a:p>
          <a:p>
            <a:pPr>
              <a:buFontTx/>
              <a:buChar char="•"/>
            </a:pPr>
            <a:r>
              <a:rPr lang="de-DE" altLang="de-DE" smtClean="0"/>
              <a:t>den Ball</a:t>
            </a:r>
          </a:p>
          <a:p>
            <a:r>
              <a:rPr lang="de-DE" altLang="de-DE" smtClean="0"/>
              <a:t>ein</a:t>
            </a:r>
          </a:p>
        </p:txBody>
      </p:sp>
      <p:sp>
        <p:nvSpPr>
          <p:cNvPr id="137220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rgbClr val="063DE8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rgbClr val="063DE8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rgbClr val="063DE8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rgbClr val="063DE8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rgbClr val="063DE8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charset="0"/>
              </a:defRPr>
            </a:lvl9pPr>
          </a:lstStyle>
          <a:p>
            <a:pPr algn="r" eaLnBrk="1" hangingPunct="1"/>
            <a:fld id="{38867610-275F-4A8C-A3A1-A7F5F43A632D}" type="slidenum">
              <a:rPr lang="de-DE" altLang="de-DE" sz="1200" b="0">
                <a:solidFill>
                  <a:schemeClr val="tx1"/>
                </a:solidFill>
              </a:rPr>
              <a:pPr algn="r" eaLnBrk="1" hangingPunct="1"/>
              <a:t>2</a:t>
            </a:fld>
            <a:endParaRPr lang="de-DE" altLang="de-DE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de-DE" altLang="de-DE" dirty="0" smtClean="0"/>
          </a:p>
        </p:txBody>
      </p:sp>
      <p:sp>
        <p:nvSpPr>
          <p:cNvPr id="179204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rgbClr val="063DE8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rgbClr val="063DE8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rgbClr val="063DE8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rgbClr val="063DE8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rgbClr val="063DE8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charset="0"/>
              </a:defRPr>
            </a:lvl9pPr>
          </a:lstStyle>
          <a:p>
            <a:pPr algn="r" eaLnBrk="1" hangingPunct="1"/>
            <a:fld id="{B3FA2E6D-159B-4007-B021-6C119DBEA777}" type="slidenum">
              <a:rPr lang="de-DE" altLang="de-DE" sz="1200" b="0">
                <a:solidFill>
                  <a:schemeClr val="tx1"/>
                </a:solidFill>
              </a:rPr>
              <a:pPr algn="r" eaLnBrk="1" hangingPunct="1"/>
              <a:t>3</a:t>
            </a:fld>
            <a:endParaRPr lang="de-DE" altLang="de-DE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1741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257996-8D56-4DDB-8B77-0724B9216705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1945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0663BD-0421-4DAB-A810-041A01F27E5F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2355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BA6C54-343B-42DE-9972-E8DC2FACC0A7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2560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492B10-BF46-445F-A844-B3AA47208C1E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276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CAE099-4629-438A-90BD-ED4A290B1B8E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276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CAE099-4629-438A-90BD-ED4A290B1B8E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 descr="dhb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0"/>
          <a:stretch>
            <a:fillRect/>
          </a:stretch>
        </p:blipFill>
        <p:spPr bwMode="auto">
          <a:xfrm>
            <a:off x="8054975" y="0"/>
            <a:ext cx="16922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312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742558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34525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58947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88101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91865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54225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79928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86521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15925" y="1120775"/>
            <a:ext cx="9240838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grpSp>
        <p:nvGrpSpPr>
          <p:cNvPr id="1027" name="Rectangle 22"/>
          <p:cNvGrpSpPr>
            <a:grpSpLocks/>
          </p:cNvGrpSpPr>
          <p:nvPr userDrawn="1"/>
        </p:nvGrpSpPr>
        <p:grpSpPr bwMode="auto">
          <a:xfrm>
            <a:off x="414338" y="957263"/>
            <a:ext cx="9242425" cy="66675"/>
            <a:chOff x="261" y="603"/>
            <a:chExt cx="5822" cy="42"/>
          </a:xfrm>
        </p:grpSpPr>
        <p:pic>
          <p:nvPicPr>
            <p:cNvPr id="1041" name="Rectangle 22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" y="603"/>
              <a:ext cx="5822" cy="42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</p:pic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262" y="601"/>
              <a:ext cx="5821" cy="43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63DE8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rgbClr val="063DE8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rgbClr val="063DE8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rgbClr val="063DE8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rgbClr val="063DE8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63DE8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63DE8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63DE8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63DE8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smtClean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028" name="Rectangle 22"/>
          <p:cNvGrpSpPr>
            <a:grpSpLocks/>
          </p:cNvGrpSpPr>
          <p:nvPr userDrawn="1"/>
        </p:nvGrpSpPr>
        <p:grpSpPr bwMode="auto">
          <a:xfrm>
            <a:off x="433388" y="6662738"/>
            <a:ext cx="9240837" cy="73025"/>
            <a:chOff x="273" y="4197"/>
            <a:chExt cx="5821" cy="46"/>
          </a:xfrm>
        </p:grpSpPr>
        <p:pic>
          <p:nvPicPr>
            <p:cNvPr id="1039" name="Rectangle 22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" y="4197"/>
              <a:ext cx="5821" cy="46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273" y="4199"/>
              <a:ext cx="5821" cy="43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63DE8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rgbClr val="063DE8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rgbClr val="063DE8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rgbClr val="063DE8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rgbClr val="063DE8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63DE8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63DE8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63DE8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63DE8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smtClean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25" name="Rechteck 24"/>
          <p:cNvSpPr/>
          <p:nvPr userDrawn="1"/>
        </p:nvSpPr>
        <p:spPr>
          <a:xfrm>
            <a:off x="449263" y="6829506"/>
            <a:ext cx="2880320" cy="27777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 b="1">
                <a:solidFill>
                  <a:srgbClr val="063DE8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rgbClr val="063DE8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rgbClr val="063DE8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rgbClr val="063DE8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rgbClr val="063DE8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1400" dirty="0" smtClean="0">
                <a:solidFill>
                  <a:schemeClr val="tx1"/>
                </a:solidFill>
                <a:latin typeface="Calibri" pitchFamily="34" charset="0"/>
              </a:rPr>
              <a:t>© DHB-SR-Lehrwesen 2017</a:t>
            </a:r>
          </a:p>
        </p:txBody>
      </p:sp>
      <p:sp>
        <p:nvSpPr>
          <p:cNvPr id="26" name="Rechteck 25"/>
          <p:cNvSpPr/>
          <p:nvPr userDrawn="1"/>
        </p:nvSpPr>
        <p:spPr>
          <a:xfrm>
            <a:off x="8624613" y="6831865"/>
            <a:ext cx="1032148" cy="27777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 b="1">
                <a:solidFill>
                  <a:srgbClr val="063DE8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rgbClr val="063DE8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rgbClr val="063DE8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rgbClr val="063DE8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rgbClr val="063DE8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FE0983D7-7194-4091-8EBF-1FAC7CEF6685}" type="slidenum">
              <a:rPr lang="de-DE" sz="1400" smtClean="0">
                <a:solidFill>
                  <a:schemeClr val="tx1"/>
                </a:solidFill>
                <a:latin typeface="Calibri" pitchFamily="34" charset="0"/>
              </a:rPr>
              <a:pPr algn="ctr" eaLnBrk="1" hangingPunct="1">
                <a:defRPr/>
              </a:pPr>
              <a:t>‹Nr.›</a:t>
            </a:fld>
            <a:endParaRPr lang="de-DE" sz="140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7" name="Rechteck 26"/>
          <p:cNvSpPr/>
          <p:nvPr userDrawn="1"/>
        </p:nvSpPr>
        <p:spPr>
          <a:xfrm>
            <a:off x="3549897" y="6835486"/>
            <a:ext cx="4854402" cy="27777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 b="1">
                <a:solidFill>
                  <a:srgbClr val="063DE8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rgbClr val="063DE8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rgbClr val="063DE8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rgbClr val="063DE8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rgbClr val="063DE8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1400" dirty="0" smtClean="0">
                <a:solidFill>
                  <a:schemeClr val="tx1"/>
                </a:solidFill>
                <a:latin typeface="Calibri" pitchFamily="34" charset="0"/>
              </a:rPr>
              <a:t>Regel 11 </a:t>
            </a:r>
            <a:r>
              <a:rPr lang="de-DE" sz="1400" baseline="0" dirty="0" smtClean="0">
                <a:solidFill>
                  <a:schemeClr val="tx1"/>
                </a:solidFill>
                <a:latin typeface="Calibri" pitchFamily="34" charset="0"/>
              </a:rPr>
              <a:t>– Der Einwurf</a:t>
            </a:r>
            <a:endParaRPr lang="de-DE" sz="14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2" name="Picture 23" descr="dhb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0"/>
          <a:stretch>
            <a:fillRect/>
          </a:stretch>
        </p:blipFill>
        <p:spPr bwMode="auto">
          <a:xfrm>
            <a:off x="8054975" y="0"/>
            <a:ext cx="16922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de-DE" sz="2400" b="1" kern="1200" dirty="0">
          <a:solidFill>
            <a:srgbClr val="063DE8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63DE8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63DE8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63DE8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63DE8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63DE8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63DE8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63DE8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63DE8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3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Bild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306" y="1187491"/>
            <a:ext cx="9472814" cy="530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llipse 1"/>
          <p:cNvSpPr/>
          <p:nvPr/>
        </p:nvSpPr>
        <p:spPr>
          <a:xfrm>
            <a:off x="584421" y="4380545"/>
            <a:ext cx="2339885" cy="1444477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69" tIns="48984" rIns="97969" bIns="48984" rtlCol="0" anchor="ctr"/>
          <a:lstStyle/>
          <a:p>
            <a:pPr algn="ctr"/>
            <a:endParaRPr lang="de-DE"/>
          </a:p>
        </p:txBody>
      </p:sp>
      <p:cxnSp>
        <p:nvCxnSpPr>
          <p:cNvPr id="4" name="Gerade Verbindung mit Pfeil 3"/>
          <p:cNvCxnSpPr/>
          <p:nvPr/>
        </p:nvCxnSpPr>
        <p:spPr>
          <a:xfrm flipV="1">
            <a:off x="4306743" y="4532595"/>
            <a:ext cx="1247939" cy="76025"/>
          </a:xfrm>
          <a:prstGeom prst="straightConnector1">
            <a:avLst/>
          </a:prstGeom>
          <a:ln w="349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/>
          <p:cNvSpPr/>
          <p:nvPr/>
        </p:nvSpPr>
        <p:spPr>
          <a:xfrm>
            <a:off x="2497962" y="397700"/>
            <a:ext cx="5046532" cy="558298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7969" tIns="48984" rIns="97969" bIns="4898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Fehler bei der Ausführung</a:t>
            </a:r>
            <a:endParaRPr lang="de-DE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6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28511" y="1508441"/>
            <a:ext cx="7970013" cy="337674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7969" tIns="48984" rIns="97969" bIns="48984" rtlCol="0">
            <a:spAutoFit/>
          </a:bodyPr>
          <a:lstStyle/>
          <a:p>
            <a:pPr algn="ctr"/>
            <a:r>
              <a:rPr lang="de-DE" sz="21300" dirty="0">
                <a:latin typeface="Arial" pitchFamily="34" charset="0"/>
                <a:cs typeface="Arial" pitchFamily="34" charset="0"/>
              </a:rPr>
              <a:t>ENDE</a:t>
            </a:r>
          </a:p>
        </p:txBody>
      </p:sp>
    </p:spTree>
    <p:extLst>
      <p:ext uri="{BB962C8B-B14F-4D97-AF65-F5344CB8AC3E}">
        <p14:creationId xmlns:p14="http://schemas.microsoft.com/office/powerpoint/2010/main" val="22069375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046706" y="451942"/>
            <a:ext cx="3811695" cy="475860"/>
          </a:xfrm>
          <a:prstGeom prst="rect">
            <a:avLst/>
          </a:prstGeom>
        </p:spPr>
        <p:txBody>
          <a:bodyPr vert="horz" lIns="91434" tIns="45717" rIns="91434" bIns="45717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altLang="de-DE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Thema</a:t>
            </a:r>
            <a:endParaRPr altLang="de-DE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281917" y="5684115"/>
            <a:ext cx="3352188" cy="769435"/>
          </a:xfrm>
          <a:prstGeom prst="rect">
            <a:avLst/>
          </a:prstGeom>
          <a:noFill/>
        </p:spPr>
        <p:txBody>
          <a:bodyPr wrap="none" lIns="91434" tIns="45717" rIns="91434" bIns="45717">
            <a:spAutoFit/>
          </a:bodyPr>
          <a:lstStyle>
            <a:lvl1pPr>
              <a:defRPr sz="2400" b="1">
                <a:solidFill>
                  <a:srgbClr val="063DE8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rgbClr val="063DE8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rgbClr val="063DE8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rgbClr val="063DE8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rgbClr val="063DE8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Der Einwurf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615" y="2044548"/>
            <a:ext cx="2495878" cy="3639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7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3"/>
          <p:cNvSpPr txBox="1">
            <a:spLocks noChangeArrowheads="1"/>
          </p:cNvSpPr>
          <p:nvPr/>
        </p:nvSpPr>
        <p:spPr bwMode="auto">
          <a:xfrm>
            <a:off x="417514" y="1387476"/>
            <a:ext cx="9215437" cy="96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2" tIns="48981" rIns="97962" bIns="48981">
            <a:spAutoFit/>
          </a:bodyPr>
          <a:lstStyle>
            <a:lvl1pPr defTabSz="97948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7948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7948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7948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79488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794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794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794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794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Arial" charset="0"/>
              </a:rPr>
              <a:t>Unter</a:t>
            </a:r>
            <a:r>
              <a:rPr lang="en-GB" altLang="de-DE" dirty="0">
                <a:latin typeface="Arial" charset="0"/>
              </a:rPr>
              <a:t> </a:t>
            </a:r>
            <a:r>
              <a:rPr lang="de-DE" altLang="de-DE" dirty="0">
                <a:latin typeface="Arial" charset="0"/>
              </a:rPr>
              <a:t>welcher Regel finden wir den Bezug</a:t>
            </a:r>
            <a:r>
              <a:rPr lang="en-GB" altLang="de-DE" dirty="0">
                <a:latin typeface="Arial" charset="0"/>
              </a:rPr>
              <a:t> </a:t>
            </a:r>
            <a:r>
              <a:rPr lang="de-DE" altLang="de-DE" dirty="0">
                <a:latin typeface="Arial" charset="0"/>
              </a:rPr>
              <a:t>zum Thema </a:t>
            </a:r>
            <a:r>
              <a:rPr lang="de-DE" altLang="de-DE" dirty="0" smtClean="0">
                <a:latin typeface="Arial" charset="0"/>
              </a:rPr>
              <a:t>“Einwurf“</a:t>
            </a:r>
            <a:endParaRPr lang="de-DE" altLang="de-DE" dirty="0">
              <a:latin typeface="Arial" charset="0"/>
            </a:endParaRPr>
          </a:p>
        </p:txBody>
      </p:sp>
      <p:sp>
        <p:nvSpPr>
          <p:cNvPr id="178180" name="Textfeld 2"/>
          <p:cNvSpPr txBox="1">
            <a:spLocks noChangeArrowheads="1"/>
          </p:cNvSpPr>
          <p:nvPr/>
        </p:nvSpPr>
        <p:spPr bwMode="auto">
          <a:xfrm>
            <a:off x="487363" y="3332164"/>
            <a:ext cx="8497887" cy="89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200" u="sng" dirty="0">
                <a:solidFill>
                  <a:srgbClr val="063DE8"/>
                </a:solidFill>
                <a:latin typeface="Arial" charset="0"/>
              </a:rPr>
              <a:t>Regel 11 – Der </a:t>
            </a:r>
            <a:r>
              <a:rPr lang="de-DE" altLang="de-DE" sz="3200" u="sng" dirty="0" smtClean="0">
                <a:solidFill>
                  <a:srgbClr val="063DE8"/>
                </a:solidFill>
                <a:latin typeface="Arial" charset="0"/>
              </a:rPr>
              <a:t>Einwurf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2000" u="sng" dirty="0" smtClean="0">
                <a:solidFill>
                  <a:srgbClr val="063DE8"/>
                </a:solidFill>
                <a:latin typeface="Arial" charset="0"/>
              </a:rPr>
              <a:t>(Regel 11:1 - 11:5)</a:t>
            </a:r>
            <a:endParaRPr lang="de-DE" altLang="de-DE" sz="2000" dirty="0">
              <a:solidFill>
                <a:srgbClr val="063DE8"/>
              </a:solidFill>
              <a:latin typeface="Arial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007990" y="408130"/>
            <a:ext cx="3811695" cy="475860"/>
          </a:xfrm>
          <a:prstGeom prst="rect">
            <a:avLst/>
          </a:prstGeom>
        </p:spPr>
        <p:txBody>
          <a:bodyPr vert="horz" lIns="91434" tIns="45717" rIns="91434" bIns="45717" numCol="1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2400" b="1" kern="1200" dirty="0">
                <a:solidFill>
                  <a:srgbClr val="063D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Regelbezug</a:t>
            </a:r>
            <a:endParaRPr lang="de-DE" altLang="de-DE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730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833004" y="451942"/>
            <a:ext cx="6161026" cy="499034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7969" tIns="48984" rIns="97969" bIns="4898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Wann wird auf Einwurf entschieden</a:t>
            </a:r>
          </a:p>
        </p:txBody>
      </p:sp>
      <p:sp>
        <p:nvSpPr>
          <p:cNvPr id="10" name="Rechteck 9"/>
          <p:cNvSpPr/>
          <p:nvPr/>
        </p:nvSpPr>
        <p:spPr>
          <a:xfrm>
            <a:off x="428428" y="3960556"/>
            <a:ext cx="6551679" cy="139727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7969" tIns="48984" rIns="97969" bIns="48984">
            <a:spAutoFit/>
          </a:bodyPr>
          <a:lstStyle/>
          <a:p>
            <a:pPr marL="367383" indent="-36738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Wenn der Ball die Decke oder über der Spielfläche befestigte Vorrichtungen berührt, ist ebenfalls auf Einwurf zu entscheiden. gelten.</a:t>
            </a:r>
          </a:p>
        </p:txBody>
      </p:sp>
      <p:sp>
        <p:nvSpPr>
          <p:cNvPr id="16" name="Rechteck 15"/>
          <p:cNvSpPr/>
          <p:nvPr/>
        </p:nvSpPr>
        <p:spPr>
          <a:xfrm>
            <a:off x="428428" y="1460054"/>
            <a:ext cx="6551679" cy="7473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7969" tIns="48984" rIns="97969" bIns="48984">
            <a:spAutoFit/>
          </a:bodyPr>
          <a:lstStyle/>
          <a:p>
            <a:pPr marL="367383" indent="-36738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Wenn der Ball die Seitenlinie vollständig überquert </a:t>
            </a:r>
            <a:r>
              <a:rPr lang="de-DE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hat.</a:t>
            </a:r>
            <a:endParaRPr lang="de-DE" sz="2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428428" y="2385359"/>
            <a:ext cx="6551679" cy="139727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7969" tIns="48984" rIns="97969" bIns="48984">
            <a:spAutoFit/>
          </a:bodyPr>
          <a:lstStyle/>
          <a:p>
            <a:pPr marL="367383" indent="-36738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Wenn ein Feldspieler der abwehrenden Mannschaft den Ball zuletzt berührt hat, bevor dieser die Torauslinie seiner Mannschaft überquert hat.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446" y="1469578"/>
            <a:ext cx="2666414" cy="3888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7112445" y="5435309"/>
            <a:ext cx="2685853" cy="10838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7969" tIns="48984" rIns="97969" bIns="4898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Grundsätzlich zeigt nur der Schiedsrichter, auf dessen Seite der Ball die Seitenlinie überquert hat!</a:t>
            </a:r>
          </a:p>
        </p:txBody>
      </p:sp>
    </p:spTree>
    <p:extLst>
      <p:ext uri="{BB962C8B-B14F-4D97-AF65-F5344CB8AC3E}">
        <p14:creationId xmlns:p14="http://schemas.microsoft.com/office/powerpoint/2010/main" val="251621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012340" y="379934"/>
            <a:ext cx="3791534" cy="499034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7969" tIns="48984" rIns="97969" bIns="4898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Ausführungsort</a:t>
            </a:r>
          </a:p>
        </p:txBody>
      </p:sp>
      <p:sp>
        <p:nvSpPr>
          <p:cNvPr id="6" name="Rechteck 5"/>
          <p:cNvSpPr/>
          <p:nvPr/>
        </p:nvSpPr>
        <p:spPr>
          <a:xfrm>
            <a:off x="116443" y="4311800"/>
            <a:ext cx="9593529" cy="148391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7969" tIns="48984" rIns="97969" bIns="4898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 der Stelle, an welcher der Ball die Seitenlinie überquerte </a:t>
            </a:r>
            <a:r>
              <a:rPr lang="de-DE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hat </a:t>
            </a:r>
            <a:r>
              <a:rPr lang="de-DE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oder</a:t>
            </a:r>
            <a:r>
              <a:rPr lang="de-DE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bei Deckenberührung an der nächstgelegenen Stelle. </a:t>
            </a:r>
            <a:endParaRPr lang="de-DE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740415" y="1674946"/>
            <a:ext cx="8335386" cy="4076847"/>
          </a:xfrm>
          <a:prstGeom prst="rect">
            <a:avLst/>
          </a:prstGeom>
          <a:noFill/>
          <a:ln>
            <a:noFill/>
          </a:ln>
          <a:scene3d>
            <a:camera prst="perspectiveRelaxed">
              <a:rot lat="17073600" lon="0" rev="0"/>
            </a:camera>
            <a:lightRig rig="threePt" dir="t"/>
          </a:scene3d>
          <a:extLst/>
        </p:spPr>
      </p:pic>
      <p:cxnSp>
        <p:nvCxnSpPr>
          <p:cNvPr id="3" name="Gerade Verbindung 2"/>
          <p:cNvCxnSpPr/>
          <p:nvPr/>
        </p:nvCxnSpPr>
        <p:spPr>
          <a:xfrm>
            <a:off x="1208390" y="3251527"/>
            <a:ext cx="740963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116444" y="4304520"/>
            <a:ext cx="9593529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2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611742" y="1342623"/>
            <a:ext cx="8898497" cy="49903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7969" tIns="48984" rIns="97969" bIns="48984">
            <a:spAutoFit/>
          </a:bodyPr>
          <a:lstStyle/>
          <a:p>
            <a:pPr algn="ctr"/>
            <a:r>
              <a:rPr lang="de-DE" sz="2600" dirty="0">
                <a:solidFill>
                  <a:schemeClr val="tx1"/>
                </a:solidFill>
                <a:latin typeface="Arial" charset="0"/>
                <a:cs typeface="Arial" charset="0"/>
              </a:rPr>
              <a:t>Hat er die Torauslinie überquert:</a:t>
            </a:r>
          </a:p>
        </p:txBody>
      </p:sp>
      <p:sp>
        <p:nvSpPr>
          <p:cNvPr id="2" name="Rechteck 14"/>
          <p:cNvSpPr/>
          <p:nvPr/>
        </p:nvSpPr>
        <p:spPr>
          <a:xfrm>
            <a:off x="611742" y="2396158"/>
            <a:ext cx="4720218" cy="286891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7969" tIns="48984" rIns="97969" bIns="4898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Ausführungsort ist der Schnittpunkt </a:t>
            </a:r>
            <a:r>
              <a:rPr lang="de-DE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von Seiten- und Torauslinie auf der Seite des Tores, auf der </a:t>
            </a:r>
            <a:r>
              <a:rPr lang="de-DE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 die </a:t>
            </a:r>
            <a:r>
              <a:rPr lang="de-DE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Torauslinie überquerte.</a:t>
            </a:r>
          </a:p>
        </p:txBody>
      </p:sp>
      <p:sp>
        <p:nvSpPr>
          <p:cNvPr id="8" name="Rechteck 7"/>
          <p:cNvSpPr/>
          <p:nvPr/>
        </p:nvSpPr>
        <p:spPr>
          <a:xfrm>
            <a:off x="3012340" y="379934"/>
            <a:ext cx="3791534" cy="499034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7969" tIns="48984" rIns="97969" bIns="4898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Ausführungsort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961" y="2252142"/>
            <a:ext cx="396234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8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87708" y="3044230"/>
            <a:ext cx="6893405" cy="102225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7969" tIns="48984" rIns="97969" bIns="48984">
            <a:spAutoFit/>
          </a:bodyPr>
          <a:lstStyle/>
          <a:p>
            <a:pPr marL="489844" indent="-489844" fontAlgn="auto">
              <a:spcBef>
                <a:spcPts val="1286"/>
              </a:spcBef>
              <a:spcAft>
                <a:spcPts val="1286"/>
              </a:spcAft>
              <a:buFont typeface="Wingdings" panose="05000000000000000000" pitchFamily="2" charset="2"/>
              <a:buChar char="Ø"/>
            </a:pPr>
            <a:r>
              <a:rPr lang="de-DE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Bis </a:t>
            </a:r>
            <a:r>
              <a:rPr lang="de-DE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der Ball seine Hand verlassen hat. </a:t>
            </a:r>
          </a:p>
        </p:txBody>
      </p:sp>
      <p:pic>
        <p:nvPicPr>
          <p:cNvPr id="24579" name="Bild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712" y="1418612"/>
            <a:ext cx="2163013" cy="426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hteck 3"/>
          <p:cNvSpPr/>
          <p:nvPr/>
        </p:nvSpPr>
        <p:spPr>
          <a:xfrm>
            <a:off x="3012340" y="379934"/>
            <a:ext cx="3791534" cy="499034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7969" tIns="48984" rIns="97969" bIns="4898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Ausführung</a:t>
            </a:r>
            <a:endParaRPr lang="de-DE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87708" y="1388046"/>
            <a:ext cx="6893405" cy="102225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7969" tIns="48984" rIns="97969" bIns="48984">
            <a:spAutoFit/>
          </a:bodyPr>
          <a:lstStyle/>
          <a:p>
            <a:pPr marL="489844" indent="-489844" fontAlgn="auto">
              <a:spcBef>
                <a:spcPts val="1286"/>
              </a:spcBef>
              <a:spcAft>
                <a:spcPts val="1286"/>
              </a:spcAft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Der Werfer mit einem Fuß auf der </a:t>
            </a:r>
            <a:r>
              <a:rPr lang="de-DE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Seitenlinie.</a:t>
            </a:r>
            <a:endParaRPr lang="de-DE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87708" y="4700414"/>
            <a:ext cx="6893405" cy="102225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7969" tIns="48984" rIns="97969" bIns="48984">
            <a:spAutoFit/>
          </a:bodyPr>
          <a:lstStyle/>
          <a:p>
            <a:pPr marL="489844" indent="-489844" fontAlgn="auto">
              <a:spcBef>
                <a:spcPts val="1286"/>
              </a:spcBef>
              <a:spcAft>
                <a:spcPts val="1286"/>
              </a:spcAft>
              <a:buFont typeface="Wingdings" panose="05000000000000000000" pitchFamily="2" charset="2"/>
              <a:buChar char="Ø"/>
            </a:pPr>
            <a:r>
              <a:rPr lang="de-DE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Die Stellung </a:t>
            </a:r>
            <a:r>
              <a:rPr lang="de-DE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 anderen Fußes ist beliebig.</a:t>
            </a:r>
          </a:p>
        </p:txBody>
      </p:sp>
    </p:spTree>
    <p:extLst>
      <p:ext uri="{BB962C8B-B14F-4D97-AF65-F5344CB8AC3E}">
        <p14:creationId xmlns:p14="http://schemas.microsoft.com/office/powerpoint/2010/main" val="216315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789615" y="1964110"/>
            <a:ext cx="4931438" cy="148391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7969" tIns="48984" rIns="97969" bIns="4898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Dies </a:t>
            </a:r>
            <a:r>
              <a:rPr lang="de-DE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gilt nicht, sofern </a:t>
            </a:r>
            <a:r>
              <a:rPr lang="de-DE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die Abwehr unmittelbar </a:t>
            </a:r>
            <a:r>
              <a:rPr lang="de-DE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 ihrer Torraumlinie </a:t>
            </a:r>
            <a:r>
              <a:rPr lang="de-DE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steht. </a:t>
            </a:r>
            <a:endParaRPr lang="de-DE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Bild 2"/>
          <p:cNvPicPr>
            <a:picLocks noChangeAspect="1" noChangeArrowheads="1"/>
          </p:cNvPicPr>
          <p:nvPr/>
        </p:nvPicPr>
        <p:blipFill rotWithShape="1">
          <a:blip r:embed="rId3"/>
          <a:srcRect l="14839" r="16740"/>
          <a:stretch/>
        </p:blipFill>
        <p:spPr bwMode="auto">
          <a:xfrm>
            <a:off x="116444" y="1301187"/>
            <a:ext cx="4486116" cy="473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hteck 5"/>
          <p:cNvSpPr/>
          <p:nvPr/>
        </p:nvSpPr>
        <p:spPr>
          <a:xfrm>
            <a:off x="3012340" y="379934"/>
            <a:ext cx="3791534" cy="499034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7969" tIns="48984" rIns="97969" bIns="4898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Ausführung</a:t>
            </a:r>
            <a:endParaRPr lang="de-DE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789615" y="1301187"/>
            <a:ext cx="4922335" cy="55399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Abstand 3 m!</a:t>
            </a:r>
          </a:p>
        </p:txBody>
      </p:sp>
    </p:spTree>
    <p:extLst>
      <p:ext uri="{BB962C8B-B14F-4D97-AF65-F5344CB8AC3E}">
        <p14:creationId xmlns:p14="http://schemas.microsoft.com/office/powerpoint/2010/main" val="347871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21496" y="1321060"/>
            <a:ext cx="8898496" cy="49903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7969" tIns="48984" rIns="97969" bIns="4898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Grundsätzlich </a:t>
            </a:r>
            <a:r>
              <a:rPr lang="de-DE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ohne Pfiff der Schiedsrichter!</a:t>
            </a:r>
          </a:p>
        </p:txBody>
      </p:sp>
      <p:sp>
        <p:nvSpPr>
          <p:cNvPr id="3" name="Rechteck 2"/>
          <p:cNvSpPr/>
          <p:nvPr/>
        </p:nvSpPr>
        <p:spPr>
          <a:xfrm>
            <a:off x="499492" y="4747482"/>
            <a:ext cx="8898496" cy="56059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7969" tIns="48984" rIns="97969" bIns="48984">
            <a:spAutoFit/>
          </a:bodyPr>
          <a:lstStyle/>
          <a:p>
            <a:pPr marL="489844" indent="-489844" fontAlgn="auto">
              <a:spcBef>
                <a:spcPts val="1286"/>
              </a:spcBef>
              <a:spcAft>
                <a:spcPts val="1286"/>
              </a:spcAft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nach einer Korrektur der </a:t>
            </a:r>
            <a:r>
              <a:rPr lang="de-DE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Spielerpositionen.</a:t>
            </a:r>
            <a:endParaRPr lang="de-DE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974977" y="2252142"/>
            <a:ext cx="3791534" cy="42243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7969" tIns="48984" rIns="97969" bIns="4898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1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Ausnahmen: </a:t>
            </a:r>
          </a:p>
        </p:txBody>
      </p:sp>
      <p:sp>
        <p:nvSpPr>
          <p:cNvPr id="7" name="Rechteck 6"/>
          <p:cNvSpPr/>
          <p:nvPr/>
        </p:nvSpPr>
        <p:spPr>
          <a:xfrm>
            <a:off x="499492" y="2936368"/>
            <a:ext cx="8898496" cy="56059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7969" tIns="48984" rIns="97969" bIns="48984">
            <a:spAutoFit/>
          </a:bodyPr>
          <a:lstStyle/>
          <a:p>
            <a:pPr marL="489844" indent="-489844" fontAlgn="auto">
              <a:spcBef>
                <a:spcPts val="1286"/>
              </a:spcBef>
              <a:spcAft>
                <a:spcPts val="1286"/>
              </a:spcAft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bei Wiederaufnahme nach einem </a:t>
            </a:r>
            <a:r>
              <a:rPr lang="de-DE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Time-out. </a:t>
            </a:r>
            <a:endParaRPr lang="de-DE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99492" y="3841925"/>
            <a:ext cx="8898496" cy="56059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7969" tIns="48984" rIns="97969" bIns="48984">
            <a:spAutoFit/>
          </a:bodyPr>
          <a:lstStyle/>
          <a:p>
            <a:pPr marL="489844" indent="-489844" fontAlgn="auto">
              <a:spcBef>
                <a:spcPts val="1286"/>
              </a:spcBef>
              <a:spcAft>
                <a:spcPts val="1286"/>
              </a:spcAft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bei Verzögerung der </a:t>
            </a:r>
            <a:r>
              <a:rPr lang="de-DE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Wurfausführung. </a:t>
            </a:r>
            <a:endParaRPr lang="de-DE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99492" y="5653039"/>
            <a:ext cx="8898496" cy="56059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7969" tIns="48984" rIns="97969" bIns="48984">
            <a:spAutoFit/>
          </a:bodyPr>
          <a:lstStyle/>
          <a:p>
            <a:pPr marL="489844" indent="-489844" fontAlgn="auto">
              <a:spcBef>
                <a:spcPts val="1286"/>
              </a:spcBef>
              <a:spcAft>
                <a:spcPts val="1286"/>
              </a:spcAft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nach einer Ermahnung oder Verwarnung. </a:t>
            </a:r>
          </a:p>
        </p:txBody>
      </p:sp>
      <p:sp>
        <p:nvSpPr>
          <p:cNvPr id="9" name="Rechteck 8"/>
          <p:cNvSpPr/>
          <p:nvPr/>
        </p:nvSpPr>
        <p:spPr>
          <a:xfrm>
            <a:off x="3012340" y="379934"/>
            <a:ext cx="3791534" cy="499034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7969" tIns="48984" rIns="97969" bIns="4898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Ausführung</a:t>
            </a:r>
            <a:endParaRPr lang="de-DE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260</Words>
  <Application>Microsoft Office PowerPoint</Application>
  <PresentationFormat>Benutzerdefiniert</PresentationFormat>
  <Paragraphs>48</Paragraphs>
  <Slides>11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Benutzerdefiniertes Design</vt:lpstr>
      <vt:lpstr>PowerPoint-Präsentation</vt:lpstr>
      <vt:lpstr>Thema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mr</dc:creator>
  <cp:lastModifiedBy>user01</cp:lastModifiedBy>
  <cp:revision>513</cp:revision>
  <dcterms:created xsi:type="dcterms:W3CDTF">2007-06-19T22:37:35Z</dcterms:created>
  <dcterms:modified xsi:type="dcterms:W3CDTF">2017-07-06T16:59:01Z</dcterms:modified>
</cp:coreProperties>
</file>