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handoutMasterIdLst>
    <p:handoutMasterId r:id="rId29"/>
  </p:handoutMasterIdLst>
  <p:sldIdLst>
    <p:sldId id="827" r:id="rId2"/>
    <p:sldId id="828" r:id="rId3"/>
    <p:sldId id="829" r:id="rId4"/>
    <p:sldId id="830" r:id="rId5"/>
    <p:sldId id="831" r:id="rId6"/>
    <p:sldId id="832" r:id="rId7"/>
    <p:sldId id="833" r:id="rId8"/>
    <p:sldId id="834" r:id="rId9"/>
    <p:sldId id="835" r:id="rId10"/>
    <p:sldId id="836" r:id="rId11"/>
    <p:sldId id="837" r:id="rId12"/>
    <p:sldId id="838" r:id="rId13"/>
    <p:sldId id="839" r:id="rId14"/>
    <p:sldId id="840" r:id="rId15"/>
    <p:sldId id="841" r:id="rId16"/>
    <p:sldId id="842" r:id="rId17"/>
    <p:sldId id="843" r:id="rId18"/>
    <p:sldId id="844" r:id="rId19"/>
    <p:sldId id="845" r:id="rId20"/>
    <p:sldId id="846" r:id="rId21"/>
    <p:sldId id="847" r:id="rId22"/>
    <p:sldId id="848" r:id="rId23"/>
    <p:sldId id="849" r:id="rId24"/>
    <p:sldId id="850" r:id="rId25"/>
    <p:sldId id="851" r:id="rId26"/>
    <p:sldId id="826" r:id="rId27"/>
  </p:sldIdLst>
  <p:sldSz cx="9904413" cy="7240588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63DE8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63DE8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63DE8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63DE8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63DE8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63DE8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63DE8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63DE8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63DE8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  <a:srgbClr val="006600"/>
    <a:srgbClr val="063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70" autoAdjust="0"/>
    <p:restoredTop sz="70107" autoAdjust="0"/>
  </p:normalViewPr>
  <p:slideViewPr>
    <p:cSldViewPr>
      <p:cViewPr>
        <p:scale>
          <a:sx n="100" d="100"/>
          <a:sy n="100" d="100"/>
        </p:scale>
        <p:origin x="-1566" y="-258"/>
      </p:cViewPr>
      <p:guideLst>
        <p:guide orient="horz" pos="2281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49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5551F1BD-2C4E-430D-BCC5-A5E0D4BED38A}" type="datetimeFigureOut">
              <a:rPr lang="de-DE"/>
              <a:pPr>
                <a:defRPr/>
              </a:pPr>
              <a:t>05.02.2017</a:t>
            </a:fld>
            <a:endParaRPr lang="de-DE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28CBE7-F144-4200-B7D8-139359AE85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281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4263" y="685800"/>
            <a:ext cx="46894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138D0E6-F5B7-46BA-BD00-AB0BFC2C0C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7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Wir gehen auf das Objekt der Begierde </a:t>
            </a:r>
          </a:p>
          <a:p>
            <a:pPr>
              <a:buFontTx/>
              <a:buChar char="•"/>
            </a:pPr>
            <a:r>
              <a:rPr lang="de-DE" altLang="de-DE" smtClean="0"/>
              <a:t>den Ball</a:t>
            </a:r>
          </a:p>
          <a:p>
            <a:r>
              <a:rPr lang="de-DE" altLang="de-DE" smtClean="0"/>
              <a:t>ein</a:t>
            </a:r>
          </a:p>
        </p:txBody>
      </p:sp>
      <p:sp>
        <p:nvSpPr>
          <p:cNvPr id="137220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pPr algn="r" eaLnBrk="1" hangingPunct="1"/>
            <a:fld id="{38867610-275F-4A8C-A3A1-A7F5F43A632D}" type="slidenum">
              <a:rPr lang="de-DE" altLang="de-DE" sz="1200" b="0">
                <a:solidFill>
                  <a:schemeClr val="tx1"/>
                </a:solidFill>
              </a:rPr>
              <a:pPr algn="r" eaLnBrk="1" hangingPunct="1"/>
              <a:t>1</a:t>
            </a:fld>
            <a:endParaRPr lang="de-DE" altLang="de-DE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2A19607-A937-44BB-AAC8-E7054ECF7412}" type="slidenum">
              <a:rPr lang="de-DE" sz="1200">
                <a:latin typeface="+mn-lt"/>
              </a:rPr>
              <a:pPr algn="r">
                <a:defRPr/>
              </a:pPr>
              <a:t>11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2A19607-A937-44BB-AAC8-E7054ECF7412}" type="slidenum">
              <a:rPr lang="de-DE" sz="1200">
                <a:latin typeface="+mn-lt"/>
              </a:rPr>
              <a:pPr algn="r">
                <a:defRPr/>
              </a:pPr>
              <a:t>12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AF3B509-FFA0-4E5C-AEFE-DF02F0B8AF64}" type="slidenum">
              <a:rPr lang="de-DE" sz="1200">
                <a:latin typeface="+mn-lt"/>
              </a:rPr>
              <a:pPr algn="r">
                <a:defRPr/>
              </a:pPr>
              <a:t>13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382F08B-9BE9-44B8-A7DD-A30A06D2024D}" type="slidenum">
              <a:rPr lang="de-DE" sz="1200">
                <a:latin typeface="+mn-lt"/>
              </a:rPr>
              <a:pPr algn="r">
                <a:defRPr/>
              </a:pPr>
              <a:t>14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FD852B7-DDC5-48E5-97BE-45721E68B4DB}" type="slidenum">
              <a:rPr lang="de-DE" sz="1200">
                <a:latin typeface="+mn-lt"/>
              </a:rPr>
              <a:pPr algn="r">
                <a:defRPr/>
              </a:pPr>
              <a:t>15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0C79F35-E4B7-44A3-A3A6-9428D1A10A82}" type="slidenum">
              <a:rPr lang="de-DE" sz="1200">
                <a:latin typeface="+mn-lt"/>
              </a:rPr>
              <a:pPr algn="r">
                <a:defRPr/>
              </a:pPr>
              <a:t>16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0C79F35-E4B7-44A3-A3A6-9428D1A10A82}" type="slidenum">
              <a:rPr lang="de-DE" sz="1200">
                <a:latin typeface="+mn-lt"/>
              </a:rPr>
              <a:pPr algn="r">
                <a:defRPr/>
              </a:pPr>
              <a:t>17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741EE7-E057-4788-AA31-351558908E0D}" type="slidenum">
              <a:rPr lang="de-DE" sz="1200">
                <a:latin typeface="+mn-lt"/>
              </a:rPr>
              <a:pPr algn="r">
                <a:defRPr/>
              </a:pPr>
              <a:t>18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24B179-755C-4D88-97A4-318D0C975774}" type="slidenum">
              <a:rPr lang="de-DE" sz="1200">
                <a:latin typeface="+mn-lt"/>
              </a:rPr>
              <a:pPr algn="r">
                <a:defRPr/>
              </a:pPr>
              <a:t>19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28B553C-62CF-4ADE-BF9C-21F93ACC9262}" type="slidenum">
              <a:rPr lang="de-DE" sz="1200">
                <a:latin typeface="+mn-lt"/>
              </a:rPr>
              <a:pPr algn="r">
                <a:defRPr/>
              </a:pPr>
              <a:t>20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de-DE" altLang="de-DE" dirty="0" smtClean="0"/>
          </a:p>
        </p:txBody>
      </p:sp>
      <p:sp>
        <p:nvSpPr>
          <p:cNvPr id="179204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pPr algn="r" eaLnBrk="1" hangingPunct="1"/>
            <a:fld id="{B3FA2E6D-159B-4007-B021-6C119DBEA777}" type="slidenum">
              <a:rPr lang="de-DE" altLang="de-DE" sz="1200" b="0">
                <a:solidFill>
                  <a:schemeClr val="tx1"/>
                </a:solidFill>
              </a:rPr>
              <a:pPr algn="r" eaLnBrk="1" hangingPunct="1"/>
              <a:t>2</a:t>
            </a:fld>
            <a:endParaRPr lang="de-DE" altLang="de-DE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215368E-8BA0-4A61-86E0-F6B6D8B88C29}" type="slidenum">
              <a:rPr lang="de-DE" sz="1200">
                <a:latin typeface="+mn-lt"/>
              </a:rPr>
              <a:pPr algn="r">
                <a:defRPr/>
              </a:pPr>
              <a:t>21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ECAE0C4-5900-421F-A577-4E151269B51D}" type="slidenum">
              <a:rPr lang="de-DE" sz="1200">
                <a:latin typeface="+mn-lt"/>
              </a:rPr>
              <a:pPr algn="r">
                <a:defRPr/>
              </a:pPr>
              <a:t>22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CE1755D-5412-4AE9-90C5-D29BDCFBDF67}" type="slidenum">
              <a:rPr lang="de-DE" sz="1200">
                <a:latin typeface="+mn-lt"/>
              </a:rPr>
              <a:pPr algn="r">
                <a:defRPr/>
              </a:pPr>
              <a:t>23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CD1AE97-628A-4E81-878A-0AE95232706B}" type="slidenum">
              <a:rPr lang="de-DE" sz="1200">
                <a:latin typeface="+mn-lt"/>
              </a:rPr>
              <a:pPr algn="r">
                <a:defRPr/>
              </a:pPr>
              <a:t>24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4263" y="685800"/>
            <a:ext cx="4689475" cy="3429000"/>
          </a:xfrm>
          <a:ln/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fld id="{BBA37821-DA3B-40FB-B68B-EBAEA0BBA00C}" type="slidenum">
              <a:rPr lang="de-DE" sz="1200" b="0">
                <a:solidFill>
                  <a:prstClr val="black"/>
                </a:solidFill>
              </a:rPr>
              <a:pPr/>
              <a:t>25</a:t>
            </a:fld>
            <a:endParaRPr lang="de-DE" sz="12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09809-C5B2-4F76-85DD-005A07283EC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09809-C5B2-4F76-85DD-005A07283ECB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6548B-5312-4671-890B-16A12E9CD86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459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36C8BB9-26DE-409C-B6A7-90D79189B72D}" type="slidenum">
              <a:rPr lang="de-DE" sz="1200">
                <a:latin typeface="+mn-lt"/>
              </a:rPr>
              <a:pPr algn="r">
                <a:defRPr/>
              </a:pPr>
              <a:t>7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459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36C8BB9-26DE-409C-B6A7-90D79189B72D}" type="slidenum">
              <a:rPr lang="de-DE" sz="1200">
                <a:latin typeface="+mn-lt"/>
              </a:rPr>
              <a:pPr algn="r">
                <a:defRPr/>
              </a:pPr>
              <a:t>8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627BE-7145-4724-8562-B4F9DF51726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ADC3E5-3BF2-43E7-B9AC-F6AEB8AFDA7D}" type="slidenum">
              <a:rPr lang="de-DE" sz="1200">
                <a:latin typeface="+mn-lt"/>
              </a:rPr>
              <a:pPr algn="r">
                <a:defRPr/>
              </a:pPr>
              <a:t>10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84275"/>
            <a:ext cx="7427913" cy="2520950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803650"/>
            <a:ext cx="7427913" cy="1747838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089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7072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76674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5276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05666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3645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90067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65816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22997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17144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500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312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66837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65356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45041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5828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54146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51061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74255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1508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19740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6354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6473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8304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15925" y="1120775"/>
            <a:ext cx="9240838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grpSp>
        <p:nvGrpSpPr>
          <p:cNvPr id="1027" name="Rectangle 22"/>
          <p:cNvGrpSpPr>
            <a:grpSpLocks/>
          </p:cNvGrpSpPr>
          <p:nvPr userDrawn="1"/>
        </p:nvGrpSpPr>
        <p:grpSpPr bwMode="auto">
          <a:xfrm>
            <a:off x="414338" y="957263"/>
            <a:ext cx="9242425" cy="66675"/>
            <a:chOff x="261" y="603"/>
            <a:chExt cx="5822" cy="42"/>
          </a:xfrm>
        </p:grpSpPr>
        <p:pic>
          <p:nvPicPr>
            <p:cNvPr id="1041" name="Rectangle 22"/>
            <p:cNvPicPr>
              <a:picLocks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603"/>
              <a:ext cx="5822" cy="42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262" y="601"/>
              <a:ext cx="5821" cy="43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63DE8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rgbClr val="063DE8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rgbClr val="063DE8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rgbClr val="063DE8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rgbClr val="063DE8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028" name="Rectangle 22"/>
          <p:cNvGrpSpPr>
            <a:grpSpLocks/>
          </p:cNvGrpSpPr>
          <p:nvPr userDrawn="1"/>
        </p:nvGrpSpPr>
        <p:grpSpPr bwMode="auto">
          <a:xfrm>
            <a:off x="433388" y="6662738"/>
            <a:ext cx="9240837" cy="73025"/>
            <a:chOff x="273" y="4197"/>
            <a:chExt cx="5821" cy="46"/>
          </a:xfrm>
        </p:grpSpPr>
        <p:pic>
          <p:nvPicPr>
            <p:cNvPr id="1039" name="Rectangle 22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4197"/>
              <a:ext cx="5821" cy="4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273" y="4199"/>
              <a:ext cx="5821" cy="43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63DE8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rgbClr val="063DE8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rgbClr val="063DE8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rgbClr val="063DE8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rgbClr val="063DE8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63DE8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5" name="Rechteck 24"/>
          <p:cNvSpPr/>
          <p:nvPr userDrawn="1"/>
        </p:nvSpPr>
        <p:spPr>
          <a:xfrm>
            <a:off x="449263" y="6829506"/>
            <a:ext cx="2880320" cy="2777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1400" dirty="0" smtClean="0">
                <a:solidFill>
                  <a:schemeClr val="tx1"/>
                </a:solidFill>
                <a:latin typeface="Calibri" pitchFamily="34" charset="0"/>
              </a:rPr>
              <a:t>© </a:t>
            </a:r>
            <a:r>
              <a:rPr lang="de-DE" sz="1400" dirty="0" smtClean="0">
                <a:solidFill>
                  <a:schemeClr val="tx1"/>
                </a:solidFill>
                <a:latin typeface="Calibri" pitchFamily="34" charset="0"/>
              </a:rPr>
              <a:t>DHB-SR-Lehrwesen </a:t>
            </a:r>
            <a:r>
              <a:rPr lang="de-DE" sz="1400" dirty="0" smtClean="0">
                <a:solidFill>
                  <a:schemeClr val="tx1"/>
                </a:solidFill>
                <a:latin typeface="Calibri" pitchFamily="34" charset="0"/>
              </a:rPr>
              <a:t>2017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8624613" y="6831865"/>
            <a:ext cx="1032148" cy="27777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FE0983D7-7194-4091-8EBF-1FAC7CEF6685}" type="slidenum">
              <a:rPr lang="de-DE" sz="1400" smtClean="0">
                <a:solidFill>
                  <a:schemeClr val="tx1"/>
                </a:solidFill>
                <a:latin typeface="Calibri" pitchFamily="34" charset="0"/>
              </a:rPr>
              <a:pPr algn="ctr" eaLnBrk="1" hangingPunct="1">
                <a:defRPr/>
              </a:pPr>
              <a:t>‹Nr.›</a:t>
            </a:fld>
            <a:endParaRPr lang="de-DE" sz="140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Rechteck 26"/>
          <p:cNvSpPr/>
          <p:nvPr userDrawn="1"/>
        </p:nvSpPr>
        <p:spPr>
          <a:xfrm>
            <a:off x="3549897" y="6835486"/>
            <a:ext cx="4854402" cy="27777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1400" dirty="0" smtClean="0">
                <a:solidFill>
                  <a:schemeClr val="tx1"/>
                </a:solidFill>
                <a:latin typeface="Calibri" pitchFamily="34" charset="0"/>
              </a:rPr>
              <a:t>Regel 13 – Der Freiwurf</a:t>
            </a:r>
          </a:p>
        </p:txBody>
      </p:sp>
      <p:pic>
        <p:nvPicPr>
          <p:cNvPr id="12" name="Picture 23" descr="dhblogo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>
            <a:fillRect/>
          </a:stretch>
        </p:blipFill>
        <p:spPr bwMode="auto">
          <a:xfrm>
            <a:off x="8054975" y="0"/>
            <a:ext cx="16922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7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400" b="1" kern="1200" dirty="0">
          <a:solidFill>
            <a:srgbClr val="063DE8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63DE8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2647950" y="408130"/>
            <a:ext cx="4192864" cy="475860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alt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Thema</a:t>
            </a:r>
            <a:endParaRPr alt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03372" y="5184376"/>
            <a:ext cx="3509282" cy="769435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Der Freiwurf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6" y="1676078"/>
            <a:ext cx="2339885" cy="341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8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75858" y="1728725"/>
            <a:ext cx="9657818" cy="4990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/>
            <a:r>
              <a:rPr lang="de-DE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nicht spielbar!</a:t>
            </a:r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58" y="2251842"/>
            <a:ext cx="4695916" cy="289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2207" y="2251842"/>
            <a:ext cx="4781469" cy="289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2475481" y="163910"/>
            <a:ext cx="5285037" cy="712547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dirty="0">
                <a:solidFill>
                  <a:schemeClr val="tx1"/>
                </a:solidFill>
              </a:rPr>
              <a:t>Freiwurf-Entscheidung gegen </a:t>
            </a:r>
          </a:p>
          <a:p>
            <a:pPr algn="ctr" eaLnBrk="1" hangingPunct="1">
              <a:lnSpc>
                <a:spcPct val="90000"/>
              </a:lnSpc>
            </a:pPr>
            <a:r>
              <a:rPr lang="de-DE" dirty="0">
                <a:solidFill>
                  <a:schemeClr val="tx1"/>
                </a:solidFill>
              </a:rPr>
              <a:t>die ballbesitzende Mannschaft</a:t>
            </a:r>
          </a:p>
        </p:txBody>
      </p:sp>
    </p:spTree>
    <p:extLst>
      <p:ext uri="{BB962C8B-B14F-4D97-AF65-F5344CB8AC3E}">
        <p14:creationId xmlns:p14="http://schemas.microsoft.com/office/powerpoint/2010/main" val="19425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>
            <a:spLocks noChangeArrowheads="1"/>
          </p:cNvSpPr>
          <p:nvPr/>
        </p:nvSpPr>
        <p:spPr bwMode="auto">
          <a:xfrm>
            <a:off x="269211" y="2014570"/>
            <a:ext cx="9362766" cy="6173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7969" tIns="48984" rIns="97969" bIns="48984">
            <a:spAutoFit/>
          </a:bodyPr>
          <a:lstStyle/>
          <a:p>
            <a:pPr algn="ctr"/>
            <a:r>
              <a:rPr lang="de-DE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Normalerweise </a:t>
            </a:r>
            <a:r>
              <a:rPr lang="de-DE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</a:t>
            </a:r>
            <a:r>
              <a:rPr lang="de-DE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Anpfiff!</a:t>
            </a:r>
            <a:endParaRPr lang="de-DE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347207" y="3709193"/>
            <a:ext cx="9362766" cy="11453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7969" tIns="48984" rIns="97969" bIns="48984">
            <a:spAutoFit/>
          </a:bodyPr>
          <a:lstStyle/>
          <a:p>
            <a:pPr algn="ctr"/>
            <a:r>
              <a:rPr lang="de-DE" sz="3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Grundsätzlich </a:t>
            </a:r>
            <a:r>
              <a:rPr lang="de-DE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der Stelle, </a:t>
            </a:r>
          </a:p>
          <a:p>
            <a:pPr algn="ctr"/>
            <a:r>
              <a:rPr lang="de-DE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der die Regelwidrigkeit begangen </a:t>
            </a:r>
            <a:r>
              <a:rPr lang="de-DE" sz="3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wurde!</a:t>
            </a:r>
            <a:endParaRPr lang="de-DE" sz="3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3536291" y="441555"/>
            <a:ext cx="2712059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229398" y="1187490"/>
            <a:ext cx="9362766" cy="12069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7969" tIns="48984" rIns="97969" bIns="48984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das Spiel wegen einer Regelwidrigkeit durch einen Spieler oder Mannschaftsoffiziellen der abwehrenden Mannschaft unterbrochen ...</a:t>
            </a: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229398" y="4644795"/>
            <a:ext cx="9362766" cy="7144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sofern dies für die ausführende Mannschaft eine günstigere Stelle ist als die, an der die Regelwidrigkeit begangen wurde. 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229398" y="2417840"/>
            <a:ext cx="9362766" cy="8375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7969" tIns="48984" rIns="97969" bIns="48984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Ermahnung oder eine persönliche Strafe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229399" y="3425858"/>
            <a:ext cx="9362766" cy="4990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/>
            <a:r>
              <a:rPr lang="de-DE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Ausführung: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229399" y="4077689"/>
            <a:ext cx="9362766" cy="40670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welcher Stelle der Ball sich bei der Spielunterbrechung befand</a:t>
            </a:r>
          </a:p>
        </p:txBody>
      </p:sp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229398" y="5596947"/>
            <a:ext cx="9362766" cy="7144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Gilt auch, wenn der Zeitnehmer das Spiel wegen Regelwidrigkeiten unterbricht. 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3536291" y="441555"/>
            <a:ext cx="2712059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3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422787" y="1316038"/>
            <a:ext cx="9065923" cy="8375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Freiwürfe wegen passiven Spiels = an der Stelle …, an der sich der Ball bei Spielunterbrechung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befand.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422787" y="3164143"/>
            <a:ext cx="5234610" cy="194558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Ausführung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 Freiwurfs niemals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eigenen Torraum oder zwischen Freiwurf- und Torraumlinie der gegnerischen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Mannschaft!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/>
          <a:srcRect r="16120" b="27673"/>
          <a:stretch/>
        </p:blipFill>
        <p:spPr bwMode="auto">
          <a:xfrm>
            <a:off x="5822487" y="3164143"/>
            <a:ext cx="3450199" cy="32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3536291" y="441555"/>
            <a:ext cx="2712059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415702" y="5221686"/>
            <a:ext cx="9217024" cy="12069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Erfolgte der Regelverstoß am Torraum der ausführenden Mannschaft, sollte ein bis zu 3 Meter entfernter Ausführungsort des Freiwurfs toleriert werden.</a:t>
            </a:r>
          </a:p>
        </p:txBody>
      </p:sp>
      <p:sp>
        <p:nvSpPr>
          <p:cNvPr id="3" name="Rechteck 1"/>
          <p:cNvSpPr>
            <a:spLocks noChangeArrowheads="1"/>
          </p:cNvSpPr>
          <p:nvPr/>
        </p:nvSpPr>
        <p:spPr bwMode="auto">
          <a:xfrm>
            <a:off x="415702" y="1316038"/>
            <a:ext cx="9217024" cy="8375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hängt von der Entfernung zum Tor der nicht ausführenden Mannschaft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416454" y="2494810"/>
            <a:ext cx="9217024" cy="8375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deren Freiwurflinie 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genau an der Stelle des geahndeten Regelverstoßes  </a:t>
            </a:r>
          </a:p>
        </p:txBody>
      </p:sp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415702" y="3673582"/>
            <a:ext cx="9217024" cy="12069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weiter aber der Ort des Regelverstoßes von der Freiwurflinie der abwehrenden Mannschaft entfernt ist, desto toleranter, was den Ausführungsort angeht. </a:t>
            </a:r>
          </a:p>
        </p:txBody>
      </p:sp>
      <p:sp>
        <p:nvSpPr>
          <p:cNvPr id="7" name="Rechteck 1"/>
          <p:cNvSpPr>
            <a:spLocks noChangeArrowheads="1"/>
          </p:cNvSpPr>
          <p:nvPr/>
        </p:nvSpPr>
        <p:spPr bwMode="auto">
          <a:xfrm>
            <a:off x="2307867" y="379934"/>
            <a:ext cx="4804579" cy="4313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  <a:latin typeface="Arial" charset="0"/>
              </a:rPr>
              <a:t>Toleranzbereich ja, aber</a:t>
            </a:r>
          </a:p>
        </p:txBody>
      </p:sp>
    </p:spTree>
    <p:extLst>
      <p:ext uri="{BB962C8B-B14F-4D97-AF65-F5344CB8AC3E}">
        <p14:creationId xmlns:p14="http://schemas.microsoft.com/office/powerpoint/2010/main" val="28749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830" y="1261494"/>
            <a:ext cx="8799167" cy="501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272436" y="1187491"/>
            <a:ext cx="9362766" cy="61739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7969" tIns="48984" rIns="97969" bIns="48984">
            <a:spAutoFit/>
          </a:bodyPr>
          <a:lstStyle/>
          <a:p>
            <a:pPr algn="ctr"/>
            <a:r>
              <a:rPr lang="de-DE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Toleranzbereich ja, aber</a:t>
            </a:r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2307867" y="379934"/>
            <a:ext cx="4804579" cy="4313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  <a:latin typeface="Arial" charset="0"/>
              </a:rPr>
              <a:t>Toleranzbereich ja, aber</a:t>
            </a:r>
          </a:p>
        </p:txBody>
      </p:sp>
    </p:spTree>
    <p:extLst>
      <p:ext uri="{BB962C8B-B14F-4D97-AF65-F5344CB8AC3E}">
        <p14:creationId xmlns:p14="http://schemas.microsoft.com/office/powerpoint/2010/main" val="10441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>
            <a:spLocks noChangeArrowheads="1"/>
          </p:cNvSpPr>
          <p:nvPr/>
        </p:nvSpPr>
        <p:spPr bwMode="auto">
          <a:xfrm>
            <a:off x="271684" y="1263516"/>
            <a:ext cx="9362766" cy="12069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Spieler der werfenden Mannschaft dürfen die Freiwurflinie nicht berühren oder überschreiten, bevor der Ball die Hand des Werfers verlassen hat.</a:t>
            </a:r>
          </a:p>
        </p:txBody>
      </p:sp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271684" y="3044230"/>
            <a:ext cx="9362766" cy="15762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Befinden sich Angriffsspieler vor Ausführung des Freiwurfs zwischen Torraum- und Freiwurflinie, müssen die Schiedsrichter dies korrigieren, falls es Einfluss auf das Spiel hat.</a:t>
            </a:r>
          </a:p>
        </p:txBody>
      </p:sp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278562" y="5292847"/>
            <a:ext cx="9362766" cy="46825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Freiwurf wird dann angepfiffen!!!</a:t>
            </a: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3536291" y="441555"/>
            <a:ext cx="2712059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333775" y="1405262"/>
            <a:ext cx="9362766" cy="12069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Spieler der angreifenden Mannschaft betreten Freiwurflinie, bevor der Ball die Hand des Werfers verlassen hat und der </a:t>
            </a:r>
            <a:r>
              <a:rPr lang="de-DE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Wurf nicht angepfiffen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worden war</a:t>
            </a: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333775" y="3888664"/>
            <a:ext cx="9362766" cy="12069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Berühren oder überschreiten Spieler der angreifenden Mannschaft </a:t>
            </a:r>
            <a:r>
              <a:rPr lang="de-DE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Anpfiff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eines Freiwurfs die Freiwurflinie, bevor der Ball die Hand des Werfers verlassen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1"/>
          <p:cNvSpPr>
            <a:spLocks noChangeArrowheads="1"/>
          </p:cNvSpPr>
          <p:nvPr/>
        </p:nvSpPr>
        <p:spPr bwMode="auto">
          <a:xfrm>
            <a:off x="333775" y="2704090"/>
            <a:ext cx="9362766" cy="468257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97969" tIns="48984" rIns="97969" bIns="48984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= Korrektur und Freiwurf anpfeifen!!!</a:t>
            </a:r>
          </a:p>
        </p:txBody>
      </p:sp>
      <p:sp>
        <p:nvSpPr>
          <p:cNvPr id="11" name="Rechteck 1"/>
          <p:cNvSpPr>
            <a:spLocks noChangeArrowheads="1"/>
          </p:cNvSpPr>
          <p:nvPr/>
        </p:nvSpPr>
        <p:spPr bwMode="auto">
          <a:xfrm>
            <a:off x="333775" y="5168261"/>
            <a:ext cx="9362765" cy="468257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97969" tIns="48984" rIns="97969" bIns="48984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= Freiwurf für die abwehrende Mannschaft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3536291" y="441555"/>
            <a:ext cx="2712059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71527" y="1296046"/>
            <a:ext cx="5997457" cy="1699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Ausführung eines Freiwurfs muss die Abwehr mindestens 3 Meter vom Werfer entfernt stehen. </a:t>
            </a:r>
          </a:p>
        </p:txBody>
      </p:sp>
      <p:sp>
        <p:nvSpPr>
          <p:cNvPr id="3" name="Rechteck 1"/>
          <p:cNvSpPr>
            <a:spLocks noChangeArrowheads="1"/>
          </p:cNvSpPr>
          <p:nvPr/>
        </p:nvSpPr>
        <p:spPr bwMode="auto">
          <a:xfrm>
            <a:off x="171527" y="3189279"/>
            <a:ext cx="6012724" cy="1299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 gilt nicht, sofern die Abwehrspieler unmittelbar an ihrer Torraumlinie stehen.</a:t>
            </a:r>
          </a:p>
        </p:txBody>
      </p:sp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171527" y="4988446"/>
            <a:ext cx="9402176" cy="468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frühes Eingreifen bei der Wurfausführung ist zu ahnden.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/>
          <a:srcRect r="16120" b="27673"/>
          <a:stretch/>
        </p:blipFill>
        <p:spPr bwMode="auto">
          <a:xfrm>
            <a:off x="6210501" y="1301553"/>
            <a:ext cx="3423949" cy="318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3536291" y="441555"/>
            <a:ext cx="2712059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/>
          <a:srcRect t="7193"/>
          <a:stretch>
            <a:fillRect/>
          </a:stretch>
        </p:blipFill>
        <p:spPr bwMode="auto">
          <a:xfrm>
            <a:off x="272436" y="1339540"/>
            <a:ext cx="9434985" cy="486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1999878" y="379934"/>
            <a:ext cx="5544616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Fehler bei der 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3"/>
          <p:cNvSpPr txBox="1">
            <a:spLocks noChangeArrowheads="1"/>
          </p:cNvSpPr>
          <p:nvPr/>
        </p:nvSpPr>
        <p:spPr bwMode="auto">
          <a:xfrm>
            <a:off x="417514" y="1387476"/>
            <a:ext cx="9215437" cy="9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962" tIns="48981" rIns="97962" bIns="48981">
            <a:spAutoFit/>
          </a:bodyPr>
          <a:lstStyle>
            <a:lvl1pPr defTabSz="979488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9488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9488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9488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9488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94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94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94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94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altLang="de-DE" dirty="0">
                <a:latin typeface="Arial" charset="0"/>
              </a:rPr>
              <a:t>Unter</a:t>
            </a:r>
            <a:r>
              <a:rPr lang="en-GB" altLang="de-DE" dirty="0">
                <a:latin typeface="Arial" charset="0"/>
              </a:rPr>
              <a:t> </a:t>
            </a:r>
            <a:r>
              <a:rPr lang="de-DE" altLang="de-DE" dirty="0">
                <a:latin typeface="Arial" charset="0"/>
              </a:rPr>
              <a:t>welcher Regel finden wir den Bezug</a:t>
            </a:r>
            <a:r>
              <a:rPr lang="en-GB" altLang="de-DE" dirty="0">
                <a:latin typeface="Arial" charset="0"/>
              </a:rPr>
              <a:t> </a:t>
            </a:r>
            <a:r>
              <a:rPr lang="de-DE" altLang="de-DE" dirty="0">
                <a:latin typeface="Arial" charset="0"/>
              </a:rPr>
              <a:t>zum Thema </a:t>
            </a:r>
            <a:r>
              <a:rPr lang="de-DE" altLang="de-DE" dirty="0" smtClean="0">
                <a:latin typeface="Arial" charset="0"/>
              </a:rPr>
              <a:t>“Freiwurf“</a:t>
            </a:r>
            <a:endParaRPr lang="de-DE" altLang="de-DE" dirty="0">
              <a:latin typeface="Arial" charset="0"/>
            </a:endParaRPr>
          </a:p>
        </p:txBody>
      </p:sp>
      <p:sp>
        <p:nvSpPr>
          <p:cNvPr id="178180" name="Textfeld 2"/>
          <p:cNvSpPr txBox="1">
            <a:spLocks noChangeArrowheads="1"/>
          </p:cNvSpPr>
          <p:nvPr/>
        </p:nvSpPr>
        <p:spPr bwMode="auto">
          <a:xfrm>
            <a:off x="487363" y="3332164"/>
            <a:ext cx="8497887" cy="89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3200" u="sng" dirty="0">
                <a:solidFill>
                  <a:srgbClr val="063DE8"/>
                </a:solidFill>
                <a:latin typeface="Arial" charset="0"/>
              </a:rPr>
              <a:t>Regel 13 – Der </a:t>
            </a:r>
            <a:r>
              <a:rPr lang="de-DE" altLang="de-DE" sz="3200" u="sng" dirty="0" smtClean="0">
                <a:solidFill>
                  <a:srgbClr val="063DE8"/>
                </a:solidFill>
                <a:latin typeface="Arial" charset="0"/>
              </a:rPr>
              <a:t>Freiwurf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000" u="sng" dirty="0" smtClean="0">
                <a:solidFill>
                  <a:srgbClr val="063DE8"/>
                </a:solidFill>
                <a:latin typeface="Arial" charset="0"/>
              </a:rPr>
              <a:t>(Regel 13:1 – 13:8)</a:t>
            </a:r>
            <a:endParaRPr lang="de-DE" altLang="de-DE" sz="2000" dirty="0">
              <a:solidFill>
                <a:srgbClr val="063DE8"/>
              </a:solidFill>
              <a:latin typeface="Arial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647950" y="408130"/>
            <a:ext cx="4192864" cy="475860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2400" b="1" kern="1200" dirty="0">
                <a:solidFill>
                  <a:srgbClr val="063D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Regelbezug</a:t>
            </a:r>
            <a:endParaRPr lang="de-DE" alt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6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 rotWithShape="1">
          <a:blip r:embed="rId3"/>
          <a:srcRect r="4508"/>
          <a:stretch/>
        </p:blipFill>
        <p:spPr bwMode="auto">
          <a:xfrm>
            <a:off x="252061" y="1415566"/>
            <a:ext cx="9457912" cy="474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999878" y="379934"/>
            <a:ext cx="5544616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Fehler bei der 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79" y="1871717"/>
            <a:ext cx="4933292" cy="384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2256" y="1896858"/>
            <a:ext cx="4647853" cy="379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999878" y="379934"/>
            <a:ext cx="5544616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Fehler bei der 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329" y="1947742"/>
            <a:ext cx="4819803" cy="439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hteck 8"/>
          <p:cNvSpPr/>
          <p:nvPr/>
        </p:nvSpPr>
        <p:spPr>
          <a:xfrm>
            <a:off x="415702" y="1111466"/>
            <a:ext cx="9289031" cy="6173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/>
            <a:r>
              <a:rPr lang="de-DE" sz="3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 erst Korrigieren!</a:t>
            </a: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999878" y="379934"/>
            <a:ext cx="5544616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Fehler bei der 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 rotWithShape="1">
          <a:blip r:embed="rId3"/>
          <a:srcRect b="1880"/>
          <a:stretch/>
        </p:blipFill>
        <p:spPr bwMode="auto">
          <a:xfrm>
            <a:off x="272437" y="1567616"/>
            <a:ext cx="9204496" cy="402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1999878" y="379934"/>
            <a:ext cx="5544616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Fehler bei der 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36" y="1339541"/>
            <a:ext cx="9278509" cy="410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1999878" y="379934"/>
            <a:ext cx="5544616" cy="442435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chemeClr val="tx1"/>
                </a:solidFill>
                <a:latin typeface="Arial" charset="0"/>
              </a:rPr>
              <a:t>Fehler bei der Ausführung</a:t>
            </a:r>
            <a:endParaRPr lang="de-DE" sz="2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512046" y="235918"/>
            <a:ext cx="2762108" cy="744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7969" tIns="48984" rIns="97969" bIns="48984" anchor="ctr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4800" b="1" kern="1200">
                <a:solidFill>
                  <a:srgbClr val="063D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dirty="0">
                <a:solidFill>
                  <a:schemeClr val="tx1"/>
                </a:solidFill>
                <a:effectLst/>
              </a:rPr>
              <a:t>Fazit</a:t>
            </a:r>
            <a:endParaRPr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498" y="5387814"/>
            <a:ext cx="9309236" cy="5298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marL="514350" indent="-514350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  <a:defRPr sz="2800">
                <a:solidFill>
                  <a:prstClr val="black"/>
                </a:solidFill>
              </a:defRPr>
            </a:lvl1pPr>
          </a:lstStyle>
          <a:p>
            <a:r>
              <a:rPr lang="de-DE" dirty="0"/>
              <a:t>Korrekte </a:t>
            </a:r>
            <a:r>
              <a:rPr lang="de-DE" dirty="0"/>
              <a:t>Ausführung </a:t>
            </a:r>
            <a:r>
              <a:rPr lang="de-DE" dirty="0" smtClean="0"/>
              <a:t>beachten!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5498" y="1169293"/>
            <a:ext cx="928903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514350" lvl="0" indent="-514350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prstClr val="black"/>
                </a:solidFill>
              </a:rPr>
              <a:t>Hauptaufgabe der Schiedsrichter – Förderung des </a:t>
            </a:r>
            <a:r>
              <a:rPr lang="de-DE" sz="2800" dirty="0" smtClean="0">
                <a:solidFill>
                  <a:prstClr val="black"/>
                </a:solidFill>
              </a:rPr>
              <a:t>Spielflusses!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95498" y="2288208"/>
            <a:ext cx="9289031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prstClr val="black"/>
                </a:solidFill>
              </a:rPr>
              <a:t>Spiel erst unterbrechen, wenn Spielfluss nicht mehr möglich ist oder der gefoulte Spieler in der Folge eine Regelwidrigkeit begeht!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95498" y="3838011"/>
            <a:ext cx="9289031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prstClr val="black"/>
                </a:solidFill>
              </a:rPr>
              <a:t>Eine Regelwidrigkeit der Abwehr nicht durch das Nichtentscheiden bei Fehlern des Angriffs </a:t>
            </a:r>
            <a:r>
              <a:rPr lang="de-DE" sz="2800" dirty="0" smtClean="0">
                <a:solidFill>
                  <a:prstClr val="black"/>
                </a:solidFill>
              </a:rPr>
              <a:t>kompensieren!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5498" y="6082435"/>
            <a:ext cx="928903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ts val="643"/>
              </a:spcBef>
              <a:spcAft>
                <a:spcPts val="643"/>
              </a:spcAft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prstClr val="black"/>
                </a:solidFill>
              </a:rPr>
              <a:t>Klare Linie über das gesamte </a:t>
            </a:r>
            <a:r>
              <a:rPr lang="de-DE" sz="2800" dirty="0" smtClean="0">
                <a:solidFill>
                  <a:prstClr val="black"/>
                </a:solidFill>
              </a:rPr>
              <a:t>Spiel!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28511" y="1508441"/>
            <a:ext cx="7970013" cy="337674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97969" tIns="48984" rIns="97969" bIns="48984" rtlCol="0">
            <a:spAutoFit/>
          </a:bodyPr>
          <a:lstStyle/>
          <a:p>
            <a:pPr algn="ctr"/>
            <a:r>
              <a:rPr lang="de-DE" sz="21300" dirty="0">
                <a:latin typeface="Arial" pitchFamily="34" charset="0"/>
                <a:cs typeface="Arial" pitchFamily="34" charset="0"/>
              </a:rPr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val="22069375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7384" y="1263515"/>
            <a:ext cx="9670585" cy="18994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>
              <a:defRPr/>
            </a:pPr>
            <a:r>
              <a:rPr lang="de-DE" sz="3900">
                <a:solidFill>
                  <a:srgbClr val="FF0000"/>
                </a:solidFill>
                <a:latin typeface="Arial" charset="0"/>
                <a:cs typeface="Arial" charset="0"/>
              </a:rPr>
              <a:t>Der Freiwurf- </a:t>
            </a:r>
          </a:p>
          <a:p>
            <a:pPr algn="ctr">
              <a:defRPr/>
            </a:pPr>
            <a:r>
              <a:rPr lang="de-DE" sz="3900">
                <a:solidFill>
                  <a:srgbClr val="FF0000"/>
                </a:solidFill>
                <a:latin typeface="Arial" charset="0"/>
                <a:cs typeface="Arial" charset="0"/>
              </a:rPr>
              <a:t>ein formeller Wurf mit unterschiedlicher Toleranz auf dem Spielfeld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2404" y="3468244"/>
            <a:ext cx="4140545" cy="262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8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267062" y="1892102"/>
            <a:ext cx="9437671" cy="56059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97969" tIns="48984" rIns="97969" bIns="48984">
            <a:spAutoFit/>
          </a:bodyPr>
          <a:lstStyle/>
          <a:p>
            <a:pPr algn="ctr"/>
            <a:r>
              <a:rPr lang="de-DE" sz="3000" u="sng" dirty="0">
                <a:solidFill>
                  <a:srgbClr val="FF0000"/>
                </a:solidFill>
              </a:rPr>
              <a:t>erst dann eingreifen wenn klar ist... </a:t>
            </a:r>
          </a:p>
        </p:txBody>
      </p:sp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267063" y="2730829"/>
            <a:ext cx="9437671" cy="1483919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97969" tIns="48984" rIns="97969" bIns="48984">
            <a:spAutoFit/>
          </a:bodyPr>
          <a:lstStyle/>
          <a:p>
            <a:pPr marL="489844" indent="-489844">
              <a:buFont typeface="Wingdings" panose="05000000000000000000" pitchFamily="2" charset="2"/>
              <a:buChar char="Ø"/>
            </a:pPr>
            <a:r>
              <a:rPr lang="de-DE" sz="3000" dirty="0">
                <a:solidFill>
                  <a:schemeClr val="tx1"/>
                </a:solidFill>
              </a:rPr>
              <a:t>dass die angreifende Mannschaft wegen der von der abwehrenden Mannschaft begangenen Regelwidrigkeit den Ballbesitz verloren hat </a:t>
            </a:r>
            <a:r>
              <a:rPr lang="de-DE" sz="3000" dirty="0">
                <a:solidFill>
                  <a:schemeClr val="tx1"/>
                </a:solidFill>
              </a:rPr>
              <a:t>oder </a:t>
            </a:r>
            <a:endParaRPr lang="de-DE" sz="3000" dirty="0">
              <a:solidFill>
                <a:schemeClr val="tx1"/>
              </a:solidFill>
            </a:endParaRPr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267062" y="4573215"/>
            <a:ext cx="9437671" cy="56059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97969" tIns="48984" rIns="97969" bIns="48984">
            <a:spAutoFit/>
          </a:bodyPr>
          <a:lstStyle/>
          <a:p>
            <a:pPr marL="489844" indent="-489844">
              <a:buFont typeface="Wingdings" panose="05000000000000000000" pitchFamily="2" charset="2"/>
              <a:buChar char="Ø"/>
            </a:pPr>
            <a:r>
              <a:rPr lang="de-DE" sz="3000" dirty="0" smtClean="0">
                <a:solidFill>
                  <a:schemeClr val="tx1"/>
                </a:solidFill>
              </a:rPr>
              <a:t>nicht </a:t>
            </a:r>
            <a:r>
              <a:rPr lang="de-DE" sz="3000" dirty="0">
                <a:solidFill>
                  <a:schemeClr val="tx1"/>
                </a:solidFill>
              </a:rPr>
              <a:t>in der Lage ist, den Angriff fortzusetzen. </a:t>
            </a:r>
          </a:p>
        </p:txBody>
      </p:sp>
      <p:sp>
        <p:nvSpPr>
          <p:cNvPr id="7" name="Rechteck 6"/>
          <p:cNvSpPr/>
          <p:nvPr/>
        </p:nvSpPr>
        <p:spPr>
          <a:xfrm>
            <a:off x="3082236" y="379934"/>
            <a:ext cx="3791534" cy="4867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  <a:latin typeface="Arial" charset="0"/>
              </a:rPr>
              <a:t>Vorteil!</a:t>
            </a:r>
          </a:p>
        </p:txBody>
      </p:sp>
    </p:spTree>
    <p:extLst>
      <p:ext uri="{BB962C8B-B14F-4D97-AF65-F5344CB8AC3E}">
        <p14:creationId xmlns:p14="http://schemas.microsoft.com/office/powerpoint/2010/main" val="266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269212" y="2682822"/>
            <a:ext cx="9362765" cy="194558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97969" tIns="48984" rIns="97969" bIns="48984">
            <a:spAutoFit/>
          </a:bodyPr>
          <a:lstStyle/>
          <a:p>
            <a:pPr algn="ctr">
              <a:defRPr/>
            </a:pPr>
            <a:r>
              <a:rPr lang="de-DE" sz="3000" u="sng" dirty="0">
                <a:solidFill>
                  <a:srgbClr val="FF0000"/>
                </a:solidFill>
              </a:rPr>
              <a:t>keinen Freiwurf geben</a:t>
            </a:r>
            <a:r>
              <a:rPr lang="de-DE" sz="3000" dirty="0">
                <a:solidFill>
                  <a:schemeClr val="tx1"/>
                </a:solidFill>
              </a:rPr>
              <a:t>, wenn die abwehrende Mannschaft unmittelbar nach der von der angreifenden Mannschaft begangenen Regelwidrigkeit in Ballbesitz kommt. </a:t>
            </a:r>
          </a:p>
        </p:txBody>
      </p:sp>
      <p:sp>
        <p:nvSpPr>
          <p:cNvPr id="4" name="Rechteck 3"/>
          <p:cNvSpPr/>
          <p:nvPr/>
        </p:nvSpPr>
        <p:spPr>
          <a:xfrm>
            <a:off x="3082236" y="379934"/>
            <a:ext cx="3791534" cy="4867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</a:rPr>
              <a:t>Vorteil!</a:t>
            </a:r>
          </a:p>
        </p:txBody>
      </p:sp>
    </p:spTree>
    <p:extLst>
      <p:ext uri="{BB962C8B-B14F-4D97-AF65-F5344CB8AC3E}">
        <p14:creationId xmlns:p14="http://schemas.microsoft.com/office/powerpoint/2010/main" val="31197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15703" y="2936068"/>
            <a:ext cx="9217024" cy="899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  <a:defRPr/>
            </a:pPr>
            <a:r>
              <a:rPr lang="de-DE" sz="2600" dirty="0">
                <a:solidFill>
                  <a:schemeClr val="tx1"/>
                </a:solidFill>
                <a:latin typeface="Arial" charset="0"/>
                <a:cs typeface="Arial" charset="0"/>
              </a:rPr>
              <a:t>die </a:t>
            </a:r>
            <a:r>
              <a:rPr lang="de-DE" sz="2600" u="sng" dirty="0">
                <a:solidFill>
                  <a:schemeClr val="tx1"/>
                </a:solidFill>
                <a:latin typeface="Arial" charset="0"/>
                <a:cs typeface="Arial" charset="0"/>
              </a:rPr>
              <a:t>ballbesitzende Mannschaft </a:t>
            </a:r>
            <a:r>
              <a:rPr lang="de-DE" sz="2600" dirty="0">
                <a:solidFill>
                  <a:schemeClr val="tx1"/>
                </a:solidFill>
                <a:latin typeface="Arial" charset="0"/>
                <a:cs typeface="Arial" charset="0"/>
              </a:rPr>
              <a:t>eine Regelwidrigkeit begeht, die zum Verlust des Ballbesitzes führen </a:t>
            </a:r>
            <a:r>
              <a:rPr lang="de-DE" sz="2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muss.</a:t>
            </a:r>
            <a:endParaRPr lang="de-DE" sz="2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hteck 1"/>
          <p:cNvSpPr/>
          <p:nvPr/>
        </p:nvSpPr>
        <p:spPr>
          <a:xfrm>
            <a:off x="415703" y="1187491"/>
            <a:ext cx="9217024" cy="110284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>
              <a:defRPr/>
            </a:pPr>
            <a:r>
              <a:rPr lang="de-DE" sz="2100">
                <a:solidFill>
                  <a:srgbClr val="FF0000"/>
                </a:solidFill>
                <a:latin typeface="Arial" charset="0"/>
                <a:cs typeface="Arial" charset="0"/>
              </a:rPr>
              <a:t>Grundsätzlich unterbrechen die Schiedsrichter das Spiel und lassen es durch einen Freiwurf für die andere Mannschaft wiederaufnehmen, wenn:</a:t>
            </a:r>
            <a:endParaRPr lang="de-DE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hteck 1"/>
          <p:cNvSpPr/>
          <p:nvPr/>
        </p:nvSpPr>
        <p:spPr>
          <a:xfrm>
            <a:off x="415703" y="4456571"/>
            <a:ext cx="9217024" cy="12992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  <a:defRPr/>
            </a:pPr>
            <a:r>
              <a:rPr lang="de-DE" sz="2600" dirty="0">
                <a:solidFill>
                  <a:schemeClr val="tx1"/>
                </a:solidFill>
                <a:latin typeface="Arial" charset="0"/>
                <a:cs typeface="Arial" charset="0"/>
              </a:rPr>
              <a:t>die </a:t>
            </a:r>
            <a:r>
              <a:rPr lang="de-DE" sz="2600" u="sng" dirty="0">
                <a:solidFill>
                  <a:schemeClr val="tx1"/>
                </a:solidFill>
                <a:latin typeface="Arial" charset="0"/>
                <a:cs typeface="Arial" charset="0"/>
              </a:rPr>
              <a:t>abwehrende Mannschaft </a:t>
            </a:r>
            <a:r>
              <a:rPr lang="de-DE" sz="2600" dirty="0">
                <a:solidFill>
                  <a:schemeClr val="tx1"/>
                </a:solidFill>
                <a:latin typeface="Arial" charset="0"/>
                <a:cs typeface="Arial" charset="0"/>
              </a:rPr>
              <a:t>eine Regelwidrigkeit begeht die dazu führt, dass die ballbesitzende Mannschaft den Ball </a:t>
            </a:r>
            <a:r>
              <a:rPr lang="de-DE" sz="2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verliert.</a:t>
            </a:r>
            <a:endParaRPr lang="de-DE" sz="21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082236" y="379934"/>
            <a:ext cx="3791534" cy="4867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</a:rPr>
              <a:t>Vorteil!</a:t>
            </a:r>
          </a:p>
        </p:txBody>
      </p:sp>
    </p:spTree>
    <p:extLst>
      <p:ext uri="{BB962C8B-B14F-4D97-AF65-F5344CB8AC3E}">
        <p14:creationId xmlns:p14="http://schemas.microsoft.com/office/powerpoint/2010/main" val="44860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>
            <a:spLocks noChangeArrowheads="1"/>
          </p:cNvSpPr>
          <p:nvPr/>
        </p:nvSpPr>
        <p:spPr bwMode="auto">
          <a:xfrm>
            <a:off x="415702" y="1491591"/>
            <a:ext cx="9217024" cy="899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/>
            <a:r>
              <a:rPr lang="de-DE" sz="2600" dirty="0">
                <a:solidFill>
                  <a:srgbClr val="FF0000"/>
                </a:solidFill>
                <a:latin typeface="Arial" charset="0"/>
                <a:cs typeface="Arial" charset="0"/>
              </a:rPr>
              <a:t>Wenn eine persönliche Ahndung wegen einer Regelwidrigkeit zu geben </a:t>
            </a:r>
            <a:r>
              <a:rPr lang="de-DE" sz="2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ist,</a:t>
            </a:r>
            <a:endParaRPr lang="de-DE" sz="2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hteck 1"/>
          <p:cNvSpPr>
            <a:spLocks noChangeArrowheads="1"/>
          </p:cNvSpPr>
          <p:nvPr/>
        </p:nvSpPr>
        <p:spPr bwMode="auto">
          <a:xfrm>
            <a:off x="413976" y="3260254"/>
            <a:ext cx="9362765" cy="899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Schiedsrichter das Spiel umgehend </a:t>
            </a:r>
            <a:r>
              <a:rPr lang="de-DE" sz="2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unterbrechen,</a:t>
            </a:r>
            <a:endParaRPr lang="de-DE" sz="26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1"/>
          <p:cNvSpPr>
            <a:spLocks noChangeArrowheads="1"/>
          </p:cNvSpPr>
          <p:nvPr/>
        </p:nvSpPr>
        <p:spPr bwMode="auto">
          <a:xfrm>
            <a:off x="413977" y="4856782"/>
            <a:ext cx="9362765" cy="899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</a:t>
            </a: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 für die Mannschaft, die die Regelwidrigkeit nicht begangen hat, </a:t>
            </a:r>
            <a:r>
              <a:rPr lang="de-DE" sz="2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Benachteiligung </a:t>
            </a: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ergibt. </a:t>
            </a:r>
          </a:p>
        </p:txBody>
      </p:sp>
      <p:sp>
        <p:nvSpPr>
          <p:cNvPr id="5" name="Rechteck 4"/>
          <p:cNvSpPr/>
          <p:nvPr/>
        </p:nvSpPr>
        <p:spPr>
          <a:xfrm>
            <a:off x="3082236" y="379934"/>
            <a:ext cx="3791534" cy="4867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  <a:latin typeface="Arial" charset="0"/>
              </a:rPr>
              <a:t>Vorteil!</a:t>
            </a:r>
          </a:p>
        </p:txBody>
      </p:sp>
    </p:spTree>
    <p:extLst>
      <p:ext uri="{BB962C8B-B14F-4D97-AF65-F5344CB8AC3E}">
        <p14:creationId xmlns:p14="http://schemas.microsoft.com/office/powerpoint/2010/main" val="37078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194306" y="2403893"/>
            <a:ext cx="9362765" cy="10222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Bestrafung bis zum Ablauf der vorliegenden Situation aufschieben!</a:t>
            </a:r>
          </a:p>
        </p:txBody>
      </p:sp>
      <p:sp>
        <p:nvSpPr>
          <p:cNvPr id="4" name="Rechteck 1"/>
          <p:cNvSpPr>
            <a:spLocks noChangeArrowheads="1"/>
          </p:cNvSpPr>
          <p:nvPr/>
        </p:nvSpPr>
        <p:spPr bwMode="auto">
          <a:xfrm>
            <a:off x="217202" y="4076445"/>
            <a:ext cx="9362765" cy="194558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97969" tIns="48984" rIns="97969" bIns="48984">
            <a:spAutoFit/>
          </a:bodyPr>
          <a:lstStyle/>
          <a:p>
            <a:pPr algn="ctr">
              <a:defRPr/>
            </a:pPr>
            <a:r>
              <a:rPr lang="de-DE" sz="3000" dirty="0">
                <a:solidFill>
                  <a:srgbClr val="FF0000"/>
                </a:solidFill>
              </a:rPr>
              <a:t>Gilt aber nicht im Falle von Verstößen gegen die Regeln (4:2-3 oder 4:5-6), bei denen das Spiel sofort durch ein Signal des Zeitnehmers unterbrochen werden muss! 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94305" y="1339541"/>
            <a:ext cx="9362765" cy="49903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7969" tIns="48984" rIns="97969" bIns="48984">
            <a:spAutoFit/>
          </a:bodyPr>
          <a:lstStyle/>
          <a:p>
            <a:pPr algn="ctr"/>
            <a:r>
              <a:rPr lang="de-DE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Ansonsten</a:t>
            </a:r>
          </a:p>
        </p:txBody>
      </p:sp>
      <p:sp>
        <p:nvSpPr>
          <p:cNvPr id="5" name="Rechteck 4"/>
          <p:cNvSpPr/>
          <p:nvPr/>
        </p:nvSpPr>
        <p:spPr>
          <a:xfrm>
            <a:off x="3082236" y="379934"/>
            <a:ext cx="3791534" cy="486723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tx1"/>
                </a:solidFill>
                <a:latin typeface="Arial" charset="0"/>
              </a:rPr>
              <a:t>Vorteil!</a:t>
            </a:r>
          </a:p>
        </p:txBody>
      </p:sp>
    </p:spTree>
    <p:extLst>
      <p:ext uri="{BB962C8B-B14F-4D97-AF65-F5344CB8AC3E}">
        <p14:creationId xmlns:p14="http://schemas.microsoft.com/office/powerpoint/2010/main" val="12832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2475481" y="163910"/>
            <a:ext cx="5285037" cy="712547"/>
          </a:xfrm>
          <a:prstGeom prst="rect">
            <a:avLst/>
          </a:prstGeom>
        </p:spPr>
        <p:txBody>
          <a:bodyPr vert="horz" lIns="91434" tIns="45717" rIns="91434" bIns="45717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dirty="0">
                <a:solidFill>
                  <a:schemeClr val="tx1"/>
                </a:solidFill>
                <a:latin typeface="Arial" charset="0"/>
              </a:rPr>
              <a:t>Freiwurf-Entscheidung gegen </a:t>
            </a:r>
          </a:p>
          <a:p>
            <a:pPr algn="ctr" eaLnBrk="1" hangingPunct="1">
              <a:lnSpc>
                <a:spcPct val="90000"/>
              </a:lnSpc>
            </a:pPr>
            <a:r>
              <a:rPr lang="de-DE" dirty="0">
                <a:solidFill>
                  <a:schemeClr val="tx1"/>
                </a:solidFill>
                <a:latin typeface="Arial" charset="0"/>
              </a:rPr>
              <a:t>die ballbesitzende Mannschaft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 b="17599"/>
          <a:stretch>
            <a:fillRect/>
          </a:stretch>
        </p:blipFill>
        <p:spPr bwMode="auto">
          <a:xfrm>
            <a:off x="5230834" y="1800412"/>
            <a:ext cx="4385764" cy="262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450745" y="1724387"/>
            <a:ext cx="4564079" cy="249958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marL="367383" indent="-367383"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Spieler, der den Ball zu diesem Zeitpunkt hat, muss diesen umgehend an der Stelle auf den Boden fallen lassen oder </a:t>
            </a:r>
            <a:r>
              <a:rPr lang="de-DE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niederlegen …</a:t>
            </a:r>
            <a:endParaRPr lang="de-DE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450745" y="4494434"/>
            <a:ext cx="9165853" cy="4990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7969" tIns="48984" rIns="97969" bIns="48984">
            <a:spAutoFit/>
          </a:bodyPr>
          <a:lstStyle/>
          <a:p>
            <a:pPr algn="ctr"/>
            <a:r>
              <a:rPr lang="de-DE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sodass er spielbar </a:t>
            </a:r>
            <a:r>
              <a:rPr lang="de-DE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ist!!!</a:t>
            </a:r>
            <a:endParaRPr lang="de-DE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739</Words>
  <Application>Microsoft Office PowerPoint</Application>
  <PresentationFormat>Benutzerdefiniert</PresentationFormat>
  <Paragraphs>109</Paragraphs>
  <Slides>26</Slides>
  <Notes>24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Benutzerdefiniertes Design</vt:lpstr>
      <vt:lpstr>Thema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mr</dc:creator>
  <cp:lastModifiedBy>Frank Böllhoff</cp:lastModifiedBy>
  <cp:revision>512</cp:revision>
  <dcterms:created xsi:type="dcterms:W3CDTF">2007-06-19T22:37:35Z</dcterms:created>
  <dcterms:modified xsi:type="dcterms:W3CDTF">2017-02-05T15:22:50Z</dcterms:modified>
</cp:coreProperties>
</file>