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5"/>
  </p:notesMasterIdLst>
  <p:handoutMasterIdLst>
    <p:handoutMasterId r:id="rId46"/>
  </p:handoutMasterIdLst>
  <p:sldIdLst>
    <p:sldId id="799" r:id="rId2"/>
    <p:sldId id="800" r:id="rId3"/>
    <p:sldId id="801" r:id="rId4"/>
    <p:sldId id="802" r:id="rId5"/>
    <p:sldId id="803" r:id="rId6"/>
    <p:sldId id="804" r:id="rId7"/>
    <p:sldId id="806" r:id="rId8"/>
    <p:sldId id="807" r:id="rId9"/>
    <p:sldId id="808" r:id="rId10"/>
    <p:sldId id="809" r:id="rId11"/>
    <p:sldId id="810" r:id="rId12"/>
    <p:sldId id="811" r:id="rId13"/>
    <p:sldId id="812" r:id="rId14"/>
    <p:sldId id="813" r:id="rId15"/>
    <p:sldId id="814" r:id="rId16"/>
    <p:sldId id="815" r:id="rId17"/>
    <p:sldId id="846" r:id="rId18"/>
    <p:sldId id="816" r:id="rId19"/>
    <p:sldId id="817" r:id="rId20"/>
    <p:sldId id="818" r:id="rId21"/>
    <p:sldId id="819" r:id="rId22"/>
    <p:sldId id="820" r:id="rId23"/>
    <p:sldId id="821" r:id="rId24"/>
    <p:sldId id="848" r:id="rId25"/>
    <p:sldId id="822" r:id="rId26"/>
    <p:sldId id="823" r:id="rId27"/>
    <p:sldId id="824" r:id="rId28"/>
    <p:sldId id="825" r:id="rId29"/>
    <p:sldId id="826" r:id="rId30"/>
    <p:sldId id="828" r:id="rId31"/>
    <p:sldId id="829" r:id="rId32"/>
    <p:sldId id="830" r:id="rId33"/>
    <p:sldId id="831" r:id="rId34"/>
    <p:sldId id="832" r:id="rId35"/>
    <p:sldId id="833" r:id="rId36"/>
    <p:sldId id="834" r:id="rId37"/>
    <p:sldId id="835" r:id="rId38"/>
    <p:sldId id="836" r:id="rId39"/>
    <p:sldId id="837" r:id="rId40"/>
    <p:sldId id="838" r:id="rId41"/>
    <p:sldId id="839" r:id="rId42"/>
    <p:sldId id="840" r:id="rId43"/>
    <p:sldId id="845" r:id="rId44"/>
  </p:sldIdLst>
  <p:sldSz cx="9904413" cy="7240588"/>
  <p:notesSz cx="6858000" cy="9144000"/>
  <p:defaultTextStyle>
    <a:defPPr>
      <a:defRPr lang="de-DE"/>
    </a:defPPr>
    <a:lvl1pPr algn="l" rtl="0" eaLnBrk="0" fontAlgn="base" hangingPunct="0">
      <a:spcBef>
        <a:spcPct val="0"/>
      </a:spcBef>
      <a:spcAft>
        <a:spcPct val="0"/>
      </a:spcAft>
      <a:defRPr sz="2400" b="1" kern="1200">
        <a:solidFill>
          <a:srgbClr val="063DE8"/>
        </a:solidFill>
        <a:latin typeface="Arial" charset="0"/>
        <a:ea typeface="+mn-ea"/>
        <a:cs typeface="+mn-cs"/>
      </a:defRPr>
    </a:lvl1pPr>
    <a:lvl2pPr marL="457200" algn="l" rtl="0" eaLnBrk="0" fontAlgn="base" hangingPunct="0">
      <a:spcBef>
        <a:spcPct val="0"/>
      </a:spcBef>
      <a:spcAft>
        <a:spcPct val="0"/>
      </a:spcAft>
      <a:defRPr sz="2400" b="1" kern="1200">
        <a:solidFill>
          <a:srgbClr val="063DE8"/>
        </a:solidFill>
        <a:latin typeface="Arial" charset="0"/>
        <a:ea typeface="+mn-ea"/>
        <a:cs typeface="+mn-cs"/>
      </a:defRPr>
    </a:lvl2pPr>
    <a:lvl3pPr marL="914400" algn="l" rtl="0" eaLnBrk="0" fontAlgn="base" hangingPunct="0">
      <a:spcBef>
        <a:spcPct val="0"/>
      </a:spcBef>
      <a:spcAft>
        <a:spcPct val="0"/>
      </a:spcAft>
      <a:defRPr sz="2400" b="1" kern="1200">
        <a:solidFill>
          <a:srgbClr val="063DE8"/>
        </a:solidFill>
        <a:latin typeface="Arial" charset="0"/>
        <a:ea typeface="+mn-ea"/>
        <a:cs typeface="+mn-cs"/>
      </a:defRPr>
    </a:lvl3pPr>
    <a:lvl4pPr marL="1371600" algn="l" rtl="0" eaLnBrk="0" fontAlgn="base" hangingPunct="0">
      <a:spcBef>
        <a:spcPct val="0"/>
      </a:spcBef>
      <a:spcAft>
        <a:spcPct val="0"/>
      </a:spcAft>
      <a:defRPr sz="2400" b="1" kern="1200">
        <a:solidFill>
          <a:srgbClr val="063DE8"/>
        </a:solidFill>
        <a:latin typeface="Arial" charset="0"/>
        <a:ea typeface="+mn-ea"/>
        <a:cs typeface="+mn-cs"/>
      </a:defRPr>
    </a:lvl4pPr>
    <a:lvl5pPr marL="1828800" algn="l" rtl="0" eaLnBrk="0" fontAlgn="base" hangingPunct="0">
      <a:spcBef>
        <a:spcPct val="0"/>
      </a:spcBef>
      <a:spcAft>
        <a:spcPct val="0"/>
      </a:spcAft>
      <a:defRPr sz="2400" b="1" kern="1200">
        <a:solidFill>
          <a:srgbClr val="063DE8"/>
        </a:solidFill>
        <a:latin typeface="Arial" charset="0"/>
        <a:ea typeface="+mn-ea"/>
        <a:cs typeface="+mn-cs"/>
      </a:defRPr>
    </a:lvl5pPr>
    <a:lvl6pPr marL="2286000" algn="l" defTabSz="914400" rtl="0" eaLnBrk="1" latinLnBrk="0" hangingPunct="1">
      <a:defRPr sz="2400" b="1" kern="1200">
        <a:solidFill>
          <a:srgbClr val="063DE8"/>
        </a:solidFill>
        <a:latin typeface="Arial" charset="0"/>
        <a:ea typeface="+mn-ea"/>
        <a:cs typeface="+mn-cs"/>
      </a:defRPr>
    </a:lvl6pPr>
    <a:lvl7pPr marL="2743200" algn="l" defTabSz="914400" rtl="0" eaLnBrk="1" latinLnBrk="0" hangingPunct="1">
      <a:defRPr sz="2400" b="1" kern="1200">
        <a:solidFill>
          <a:srgbClr val="063DE8"/>
        </a:solidFill>
        <a:latin typeface="Arial" charset="0"/>
        <a:ea typeface="+mn-ea"/>
        <a:cs typeface="+mn-cs"/>
      </a:defRPr>
    </a:lvl7pPr>
    <a:lvl8pPr marL="3200400" algn="l" defTabSz="914400" rtl="0" eaLnBrk="1" latinLnBrk="0" hangingPunct="1">
      <a:defRPr sz="2400" b="1" kern="1200">
        <a:solidFill>
          <a:srgbClr val="063DE8"/>
        </a:solidFill>
        <a:latin typeface="Arial" charset="0"/>
        <a:ea typeface="+mn-ea"/>
        <a:cs typeface="+mn-cs"/>
      </a:defRPr>
    </a:lvl8pPr>
    <a:lvl9pPr marL="3657600" algn="l" defTabSz="914400" rtl="0" eaLnBrk="1" latinLnBrk="0" hangingPunct="1">
      <a:defRPr sz="2400" b="1" kern="1200">
        <a:solidFill>
          <a:srgbClr val="063DE8"/>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3DE8"/>
    <a:srgbClr val="000000"/>
    <a:srgbClr val="CC0000"/>
    <a:srgbClr val="FF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70" autoAdjust="0"/>
    <p:restoredTop sz="70107" autoAdjust="0"/>
  </p:normalViewPr>
  <p:slideViewPr>
    <p:cSldViewPr>
      <p:cViewPr>
        <p:scale>
          <a:sx n="100" d="100"/>
          <a:sy n="100" d="100"/>
        </p:scale>
        <p:origin x="-1566" y="-258"/>
      </p:cViewPr>
      <p:guideLst>
        <p:guide orient="horz" pos="2281"/>
        <p:guide pos="312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5448"/>
    </p:cViewPr>
  </p:sorterViewPr>
  <p:notesViewPr>
    <p:cSldViewPr>
      <p:cViewPr varScale="1">
        <p:scale>
          <a:sx n="125" d="100"/>
          <a:sy n="125" d="100"/>
        </p:scale>
        <p:origin x="493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de-DE"/>
          </a:p>
        </p:txBody>
      </p:sp>
      <p:sp>
        <p:nvSpPr>
          <p:cNvPr id="1003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5551F1BD-2C4E-430D-BCC5-A5E0D4BED38A}" type="datetimeFigureOut">
              <a:rPr lang="de-DE"/>
              <a:pPr>
                <a:defRPr/>
              </a:pPr>
              <a:t>05.02.2017</a:t>
            </a:fld>
            <a:endParaRPr lang="de-DE"/>
          </a:p>
        </p:txBody>
      </p:sp>
      <p:sp>
        <p:nvSpPr>
          <p:cNvPr id="1003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de-DE"/>
          </a:p>
        </p:txBody>
      </p:sp>
      <p:sp>
        <p:nvSpPr>
          <p:cNvPr id="1003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728CBE7-F144-4200-B7D8-139359AE85C1}" type="slidenum">
              <a:rPr lang="de-DE"/>
              <a:pPr>
                <a:defRPr/>
              </a:pPr>
              <a:t>‹Nr.›</a:t>
            </a:fld>
            <a:endParaRPr lang="de-DE"/>
          </a:p>
        </p:txBody>
      </p:sp>
    </p:spTree>
    <p:extLst>
      <p:ext uri="{BB962C8B-B14F-4D97-AF65-F5344CB8AC3E}">
        <p14:creationId xmlns:p14="http://schemas.microsoft.com/office/powerpoint/2010/main" val="2599281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effectLst/>
                <a:latin typeface="Arial" charset="0"/>
              </a:defRPr>
            </a:lvl1pPr>
          </a:lstStyle>
          <a:p>
            <a:pPr>
              <a:defRPr/>
            </a:pPr>
            <a:endParaRPr lang="de-DE"/>
          </a:p>
        </p:txBody>
      </p:sp>
      <p:sp>
        <p:nvSpPr>
          <p:cNvPr id="798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effectLst/>
                <a:latin typeface="Arial" charset="0"/>
              </a:defRPr>
            </a:lvl1pPr>
          </a:lstStyle>
          <a:p>
            <a:pPr>
              <a:defRPr/>
            </a:pPr>
            <a:endParaRPr lang="de-DE"/>
          </a:p>
        </p:txBody>
      </p:sp>
      <p:sp>
        <p:nvSpPr>
          <p:cNvPr id="37892" name="Rectangle 4"/>
          <p:cNvSpPr>
            <a:spLocks noGrp="1" noRot="1" noChangeAspect="1" noChangeArrowheads="1" noTextEdit="1"/>
          </p:cNvSpPr>
          <p:nvPr>
            <p:ph type="sldImg" idx="2"/>
          </p:nvPr>
        </p:nvSpPr>
        <p:spPr bwMode="auto">
          <a:xfrm>
            <a:off x="1084263" y="685800"/>
            <a:ext cx="468947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effectLst/>
                <a:latin typeface="Arial" charset="0"/>
              </a:defRPr>
            </a:lvl1pPr>
          </a:lstStyle>
          <a:p>
            <a:pPr>
              <a:defRPr/>
            </a:pPr>
            <a:endParaRPr lang="de-DE"/>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defRPr>
            </a:lvl1pPr>
          </a:lstStyle>
          <a:p>
            <a:pPr>
              <a:defRPr/>
            </a:pPr>
            <a:fld id="{0138D0E6-F5B7-46BA-BD00-AB0BFC2C0CAB}" type="slidenum">
              <a:rPr lang="de-DE"/>
              <a:pPr>
                <a:defRPr/>
              </a:pPr>
              <a:t>‹Nr.›</a:t>
            </a:fld>
            <a:endParaRPr lang="de-DE"/>
          </a:p>
        </p:txBody>
      </p:sp>
    </p:spTree>
    <p:extLst>
      <p:ext uri="{BB962C8B-B14F-4D97-AF65-F5344CB8AC3E}">
        <p14:creationId xmlns:p14="http://schemas.microsoft.com/office/powerpoint/2010/main" val="3766718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fontScale="92500"/>
          </a:bodyPr>
          <a:lstStyle/>
          <a:p>
            <a:pPr eaLnBrk="1" hangingPunct="1">
              <a:defRPr/>
            </a:pPr>
            <a:r>
              <a:rPr lang="de-DE" dirty="0" smtClean="0"/>
              <a:t>Der ‚Countdown‘ vor dem Spiel</a:t>
            </a:r>
          </a:p>
          <a:p>
            <a:pPr eaLnBrk="1" hangingPunct="1">
              <a:defRPr/>
            </a:pPr>
            <a:endParaRPr lang="de-DE" dirty="0" smtClean="0"/>
          </a:p>
          <a:p>
            <a:pPr eaLnBrk="1" hangingPunct="1">
              <a:defRPr/>
            </a:pPr>
            <a:r>
              <a:rPr lang="de-DE" dirty="0" smtClean="0"/>
              <a:t>Je nach Spielklasse und Wettkampfart können die Abläufe vor einem Spiel sehr unterschiedlich sein.</a:t>
            </a:r>
          </a:p>
          <a:p>
            <a:pPr eaLnBrk="1" hangingPunct="1">
              <a:defRPr/>
            </a:pPr>
            <a:r>
              <a:rPr lang="de-DE" dirty="0" smtClean="0"/>
              <a:t>In unteren Spielklassen kann es z. B. wegen eines "engen" Hallenbelegungsplans vorkommen, dass ein Aufwärmen der Mannschaften auf dem Spielfeld zeitlich nicht möglich ist. </a:t>
            </a:r>
          </a:p>
          <a:p>
            <a:pPr eaLnBrk="1" hangingPunct="1">
              <a:defRPr/>
            </a:pPr>
            <a:endParaRPr lang="de-DE" dirty="0" smtClean="0"/>
          </a:p>
          <a:p>
            <a:pPr eaLnBrk="1" hangingPunct="1">
              <a:defRPr/>
            </a:pPr>
            <a:r>
              <a:rPr lang="de-DE" i="1" dirty="0" smtClean="0"/>
              <a:t>Klick 1</a:t>
            </a:r>
            <a:r>
              <a:rPr lang="de-DE" dirty="0" smtClean="0"/>
              <a:t> – Beendigung der Aufwärmzeit durch die Schiedsrichter, sofern die Mannschaften nicht eigenständig beendet haben.</a:t>
            </a:r>
          </a:p>
          <a:p>
            <a:pPr eaLnBrk="1" hangingPunct="1">
              <a:defRPr/>
            </a:pPr>
            <a:r>
              <a:rPr lang="de-DE" i="1" dirty="0" smtClean="0"/>
              <a:t>Klick 2</a:t>
            </a:r>
            <a:r>
              <a:rPr lang="de-DE" dirty="0" smtClean="0"/>
              <a:t> – Einlaufen (mit den Mannschaften) -&gt; unbedingt mit den Mannschaften vorher klären, wie der Ablauf ist</a:t>
            </a:r>
          </a:p>
          <a:p>
            <a:pPr eaLnBrk="1" hangingPunct="1">
              <a:defRPr/>
            </a:pPr>
            <a:r>
              <a:rPr lang="de-DE" i="1" dirty="0" smtClean="0"/>
              <a:t>Klick 3</a:t>
            </a:r>
            <a:r>
              <a:rPr lang="de-DE" dirty="0" smtClean="0"/>
              <a:t> – Bei Vorstellung mit reagieren</a:t>
            </a:r>
          </a:p>
          <a:p>
            <a:pPr eaLnBrk="1" hangingPunct="1">
              <a:defRPr/>
            </a:pPr>
            <a:r>
              <a:rPr lang="de-DE" i="1" dirty="0" smtClean="0"/>
              <a:t>Klick 4</a:t>
            </a:r>
            <a:r>
              <a:rPr lang="de-DE" dirty="0" smtClean="0"/>
              <a:t> – kurzes Shake Hands mit den Mannschaften (kurze Ansprache)</a:t>
            </a:r>
          </a:p>
          <a:p>
            <a:pPr eaLnBrk="1" hangingPunct="1">
              <a:defRPr/>
            </a:pPr>
            <a:r>
              <a:rPr lang="de-DE" i="1" dirty="0" smtClean="0"/>
              <a:t>Klick 5</a:t>
            </a:r>
            <a:r>
              <a:rPr lang="de-DE" dirty="0" smtClean="0"/>
              <a:t> – Zeitnehmer/Sekretär und beide Mannschaften kurzes Shake Hands</a:t>
            </a:r>
          </a:p>
          <a:p>
            <a:pPr eaLnBrk="1" hangingPunct="1">
              <a:defRPr/>
            </a:pPr>
            <a:r>
              <a:rPr lang="de-DE" i="1" dirty="0" smtClean="0"/>
              <a:t>Klick 6</a:t>
            </a:r>
            <a:r>
              <a:rPr lang="de-DE" dirty="0" smtClean="0"/>
              <a:t> – Nach einem letzten Check der Besetzung der Auswechselbänke kontrollieren die Schiedsrichter die Aufstellung zum Anpfiff und nehmen ihre Position als Tor- bzw. Feldschiedsrichter ein. </a:t>
            </a:r>
          </a:p>
          <a:p>
            <a:pPr eaLnBrk="1" hangingPunct="1">
              <a:defRPr/>
            </a:pPr>
            <a:r>
              <a:rPr lang="de-DE" dirty="0" smtClean="0"/>
              <a:t>Es erfolgt eine kurze Blickverbindung mit Partner und Zeitnehmer/Sekretär (erhobene Arme als Frage nach bzw. Bestätigung der Bereitschaft). Der Feldschiedsrichter pfeift an und vergewissert sich kurz, dass die Hallenuhr synchron gestartet wurde.</a:t>
            </a:r>
          </a:p>
          <a:p>
            <a:pPr eaLnBrk="1" hangingPunct="1">
              <a:defRPr/>
            </a:pPr>
            <a:endParaRPr lang="de-DE" dirty="0"/>
          </a:p>
        </p:txBody>
      </p:sp>
      <p:sp>
        <p:nvSpPr>
          <p:cNvPr id="4" name="Foliennummernplatzhalter 3"/>
          <p:cNvSpPr>
            <a:spLocks noGrp="1"/>
          </p:cNvSpPr>
          <p:nvPr>
            <p:ph type="sldNum" sz="quarter" idx="5"/>
          </p:nvPr>
        </p:nvSpPr>
        <p:spPr/>
        <p:txBody>
          <a:bodyPr/>
          <a:lstStyle/>
          <a:p>
            <a:pPr>
              <a:defRPr/>
            </a:pPr>
            <a:fld id="{16A40737-B48C-4EFB-9C03-94607EB9CC5B}" type="slidenum">
              <a:rPr lang="de-DE" smtClean="0"/>
              <a:pPr>
                <a:defRPr/>
              </a:pPr>
              <a:t>16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fontScale="92500"/>
          </a:bodyPr>
          <a:lstStyle/>
          <a:p>
            <a:pPr eaLnBrk="1" hangingPunct="1">
              <a:defRPr/>
            </a:pPr>
            <a:r>
              <a:rPr lang="de-DE" dirty="0" smtClean="0"/>
              <a:t>Der ‚Countdown‘ vor dem Spiel</a:t>
            </a:r>
          </a:p>
          <a:p>
            <a:pPr eaLnBrk="1" hangingPunct="1">
              <a:defRPr/>
            </a:pPr>
            <a:endParaRPr lang="de-DE" dirty="0" smtClean="0"/>
          </a:p>
          <a:p>
            <a:pPr eaLnBrk="1" hangingPunct="1">
              <a:defRPr/>
            </a:pPr>
            <a:r>
              <a:rPr lang="de-DE" dirty="0" smtClean="0"/>
              <a:t>Je nach Spielklasse und Wettkampfart können die Abläufe vor einem Spiel sehr unterschiedlich sein.</a:t>
            </a:r>
          </a:p>
          <a:p>
            <a:pPr eaLnBrk="1" hangingPunct="1">
              <a:defRPr/>
            </a:pPr>
            <a:r>
              <a:rPr lang="de-DE" dirty="0" smtClean="0"/>
              <a:t>In unteren Spielklassen kann es z. B. wegen eines "engen" Hallenbelegungsplans vorkommen, dass ein Aufwärmen der Mannschaften auf dem Spielfeld zeitlich nicht möglich ist. </a:t>
            </a:r>
          </a:p>
          <a:p>
            <a:pPr eaLnBrk="1" hangingPunct="1">
              <a:defRPr/>
            </a:pPr>
            <a:endParaRPr lang="de-DE" dirty="0" smtClean="0"/>
          </a:p>
          <a:p>
            <a:pPr eaLnBrk="1" hangingPunct="1">
              <a:defRPr/>
            </a:pPr>
            <a:r>
              <a:rPr lang="de-DE" i="1" dirty="0" smtClean="0"/>
              <a:t>Klick 1</a:t>
            </a:r>
            <a:r>
              <a:rPr lang="de-DE" dirty="0" smtClean="0"/>
              <a:t> – Beendigung der Aufwärmzeit durch die Schiedsrichter, sofern die Mannschaften nicht eigenständig beendet haben.</a:t>
            </a:r>
          </a:p>
          <a:p>
            <a:pPr eaLnBrk="1" hangingPunct="1">
              <a:defRPr/>
            </a:pPr>
            <a:r>
              <a:rPr lang="de-DE" i="1" dirty="0" smtClean="0"/>
              <a:t>Klick 2</a:t>
            </a:r>
            <a:r>
              <a:rPr lang="de-DE" dirty="0" smtClean="0"/>
              <a:t> – Einlaufen (mit den Mannschaften) -&gt; unbedingt mit den Mannschaften vorher klären, wie der Ablauf ist</a:t>
            </a:r>
          </a:p>
          <a:p>
            <a:pPr eaLnBrk="1" hangingPunct="1">
              <a:defRPr/>
            </a:pPr>
            <a:r>
              <a:rPr lang="de-DE" i="1" dirty="0" smtClean="0"/>
              <a:t>Klick 3</a:t>
            </a:r>
            <a:r>
              <a:rPr lang="de-DE" dirty="0" smtClean="0"/>
              <a:t> – Bei Vorstellung mit reagieren</a:t>
            </a:r>
          </a:p>
          <a:p>
            <a:pPr eaLnBrk="1" hangingPunct="1">
              <a:defRPr/>
            </a:pPr>
            <a:r>
              <a:rPr lang="de-DE" i="1" dirty="0" smtClean="0"/>
              <a:t>Klick 4</a:t>
            </a:r>
            <a:r>
              <a:rPr lang="de-DE" dirty="0" smtClean="0"/>
              <a:t> – kurzes Shake Hands mit den Mannschaften (kurze Ansprache)</a:t>
            </a:r>
          </a:p>
          <a:p>
            <a:pPr eaLnBrk="1" hangingPunct="1">
              <a:defRPr/>
            </a:pPr>
            <a:r>
              <a:rPr lang="de-DE" i="1" dirty="0" smtClean="0"/>
              <a:t>Klick 5</a:t>
            </a:r>
            <a:r>
              <a:rPr lang="de-DE" dirty="0" smtClean="0"/>
              <a:t> – Zeitnehmer/Sekretär und beide Mannschaften kurzes Shake Hands</a:t>
            </a:r>
          </a:p>
          <a:p>
            <a:pPr eaLnBrk="1" hangingPunct="1">
              <a:defRPr/>
            </a:pPr>
            <a:r>
              <a:rPr lang="de-DE" i="1" dirty="0" smtClean="0"/>
              <a:t>Klick 6</a:t>
            </a:r>
            <a:r>
              <a:rPr lang="de-DE" dirty="0" smtClean="0"/>
              <a:t> – Nach einem letzten Check der Besetzung der Auswechselbänke kontrollieren die Schiedsrichter die Aufstellung zum Anpfiff und nehmen ihre Position als Tor- bzw. Feldschiedsrichter ein. </a:t>
            </a:r>
          </a:p>
          <a:p>
            <a:pPr eaLnBrk="1" hangingPunct="1">
              <a:defRPr/>
            </a:pPr>
            <a:r>
              <a:rPr lang="de-DE" dirty="0" smtClean="0"/>
              <a:t>Es erfolgt eine kurze Blickverbindung mit Partner und Zeitnehmer/Sekretär (erhobene Arme als Frage nach bzw. Bestätigung der Bereitschaft). Der Feldschiedsrichter pfeift an und vergewissert sich kurz, dass die Hallenuhr synchron gestartet wurde.</a:t>
            </a:r>
          </a:p>
          <a:p>
            <a:pPr eaLnBrk="1" hangingPunct="1">
              <a:defRPr/>
            </a:pPr>
            <a:endParaRPr lang="de-DE" dirty="0"/>
          </a:p>
        </p:txBody>
      </p:sp>
      <p:sp>
        <p:nvSpPr>
          <p:cNvPr id="4" name="Foliennummernplatzhalter 3"/>
          <p:cNvSpPr>
            <a:spLocks noGrp="1"/>
          </p:cNvSpPr>
          <p:nvPr>
            <p:ph type="sldNum" sz="quarter" idx="5"/>
          </p:nvPr>
        </p:nvSpPr>
        <p:spPr/>
        <p:txBody>
          <a:bodyPr/>
          <a:lstStyle/>
          <a:p>
            <a:pPr>
              <a:defRPr/>
            </a:pPr>
            <a:fld id="{16A40737-B48C-4EFB-9C03-94607EB9CC5B}" type="slidenum">
              <a:rPr lang="de-DE" smtClean="0"/>
              <a:pPr>
                <a:defRPr/>
              </a:pPr>
              <a:t>17</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p:cNvSpPr>
            <a:spLocks noGrp="1" noRot="1" noChangeAspect="1" noTextEdit="1"/>
          </p:cNvSpPr>
          <p:nvPr>
            <p:ph type="sldImg"/>
          </p:nvPr>
        </p:nvSpPr>
        <p:spPr bwMode="auto">
          <a:noFill/>
          <a:ln>
            <a:solidFill>
              <a:srgbClr val="000000"/>
            </a:solidFill>
            <a:miter lim="800000"/>
            <a:headEnd/>
            <a:tailEnd/>
          </a:ln>
        </p:spPr>
      </p:sp>
      <p:sp>
        <p:nvSpPr>
          <p:cNvPr id="10137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de-DE" smtClean="0"/>
              <a:t>Zur Aufteilung der Aufgaben betrachten wir zuerst die Position und grundsätzlichen Aufgaben des Feldschiedsrichters.</a:t>
            </a:r>
          </a:p>
          <a:p>
            <a:pPr eaLnBrk="1" hangingPunct="1"/>
            <a:endParaRPr lang="de-DE" smtClean="0"/>
          </a:p>
          <a:p>
            <a:pPr eaLnBrk="1" hangingPunct="1"/>
            <a:r>
              <a:rPr lang="de-DE" i="1" smtClean="0"/>
              <a:t>Klick 1</a:t>
            </a:r>
          </a:p>
          <a:p>
            <a:pPr eaLnBrk="1" hangingPunct="1"/>
            <a:endParaRPr lang="de-DE" smtClean="0"/>
          </a:p>
          <a:p>
            <a:pPr eaLnBrk="1" hangingPunct="1"/>
            <a:r>
              <a:rPr lang="de-DE" smtClean="0"/>
              <a:t>Der Feldschiedsrichter positioniert sich hinter der angreifenden Mannschaft.</a:t>
            </a:r>
          </a:p>
          <a:p>
            <a:pPr eaLnBrk="1" hangingPunct="1"/>
            <a:r>
              <a:rPr lang="de-DE" smtClean="0"/>
              <a:t>Er sollte immer diagonal zum Torschiedsrichter stehen.</a:t>
            </a:r>
          </a:p>
          <a:p>
            <a:pPr eaLnBrk="1" hangingPunct="1"/>
            <a:r>
              <a:rPr lang="de-DE" smtClean="0"/>
              <a:t>Die Bewegung in die Tiefe/Breite sind von der jeweiligen Spielsituation (Abwehrformation) abhängig.</a:t>
            </a:r>
          </a:p>
          <a:p>
            <a:pPr eaLnBrk="1" hangingPunct="1"/>
            <a:endParaRPr lang="de-DE" smtClean="0"/>
          </a:p>
          <a:p>
            <a:pPr eaLnBrk="1" hangingPunct="1"/>
            <a:r>
              <a:rPr lang="de-DE" i="1" smtClean="0"/>
              <a:t>Klick 2</a:t>
            </a:r>
          </a:p>
          <a:p>
            <a:pPr eaLnBrk="1" hangingPunct="1"/>
            <a:endParaRPr lang="de-DE" smtClean="0"/>
          </a:p>
          <a:p>
            <a:pPr eaLnBrk="1" hangingPunct="1"/>
            <a:r>
              <a:rPr lang="de-DE" smtClean="0"/>
              <a:t>Der Feldschiedsrichter beobachtet das Geschehen in Ballnähe.</a:t>
            </a:r>
          </a:p>
          <a:p>
            <a:pPr eaLnBrk="1" hangingPunct="1"/>
            <a:r>
              <a:rPr lang="de-DE" smtClean="0"/>
              <a:t>Er ist verantwortlich für die korrekte Ausführung der Würfe (Anwurf, Freiwurf,…)</a:t>
            </a:r>
          </a:p>
          <a:p>
            <a:pPr eaLnBrk="1" hangingPunct="1"/>
            <a:r>
              <a:rPr lang="de-DE" smtClean="0"/>
              <a:t>Sofern ein Anpfiff zur Spielfortsetzung notwendig ist, wird er vom Feldschiedsrichter vorgenommen.</a:t>
            </a:r>
          </a:p>
        </p:txBody>
      </p:sp>
      <p:sp>
        <p:nvSpPr>
          <p:cNvPr id="4" name="Foliennummernplatzhalter 3"/>
          <p:cNvSpPr>
            <a:spLocks noGrp="1"/>
          </p:cNvSpPr>
          <p:nvPr>
            <p:ph type="sldNum" sz="quarter" idx="5"/>
          </p:nvPr>
        </p:nvSpPr>
        <p:spPr/>
        <p:txBody>
          <a:bodyPr/>
          <a:lstStyle/>
          <a:p>
            <a:pPr>
              <a:defRPr/>
            </a:pPr>
            <a:fld id="{C9008CE0-8248-4041-9E3F-9B431B0155B0}" type="slidenum">
              <a:rPr lang="de-DE" smtClean="0"/>
              <a:pPr>
                <a:defRPr/>
              </a:pPr>
              <a:t>26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lnSpcReduction="10000"/>
          </a:bodyPr>
          <a:lstStyle/>
          <a:p>
            <a:pPr eaLnBrk="1" hangingPunct="1">
              <a:defRPr/>
            </a:pPr>
            <a:r>
              <a:rPr lang="de-DE" dirty="0" smtClean="0"/>
              <a:t>Betrachtet man die Stellung und Aufgabenbereiche des Torschiedsrichters, kann folgendes festgelegt werden:</a:t>
            </a:r>
          </a:p>
          <a:p>
            <a:pPr eaLnBrk="1" hangingPunct="1">
              <a:defRPr/>
            </a:pPr>
            <a:endParaRPr lang="de-DE" dirty="0" smtClean="0"/>
          </a:p>
          <a:p>
            <a:pPr eaLnBrk="1" hangingPunct="1">
              <a:defRPr/>
            </a:pPr>
            <a:r>
              <a:rPr lang="de-DE" i="1" dirty="0" smtClean="0"/>
              <a:t>Klick 1</a:t>
            </a:r>
          </a:p>
          <a:p>
            <a:pPr eaLnBrk="1" hangingPunct="1">
              <a:defRPr/>
            </a:pPr>
            <a:endParaRPr lang="de-DE" dirty="0" smtClean="0"/>
          </a:p>
          <a:p>
            <a:pPr eaLnBrk="1" hangingPunct="1">
              <a:defRPr/>
            </a:pPr>
            <a:r>
              <a:rPr lang="de-DE" dirty="0" smtClean="0"/>
              <a:t>Der Torschiedsrichter steht hinter der Torauslinie und bewegt sich parallel zu dieser.</a:t>
            </a:r>
          </a:p>
          <a:p>
            <a:pPr eaLnBrk="1" hangingPunct="1">
              <a:defRPr/>
            </a:pPr>
            <a:r>
              <a:rPr lang="de-DE" dirty="0" smtClean="0"/>
              <a:t>Die Grundposition sollte nicht näher als 3m zum Tor sein.</a:t>
            </a:r>
          </a:p>
          <a:p>
            <a:pPr eaLnBrk="1" hangingPunct="1">
              <a:defRPr/>
            </a:pPr>
            <a:r>
              <a:rPr lang="de-DE" dirty="0" smtClean="0"/>
              <a:t>Situationsbedingt muss sich der Torschiedsrichter nach hinten oder seitlich bewegen. Bei offensiver Manndeckung weit vor dem Tor kann sogar eine Position im Spielfeld eingenommen werden.</a:t>
            </a:r>
          </a:p>
          <a:p>
            <a:pPr eaLnBrk="1" hangingPunct="1">
              <a:defRPr/>
            </a:pPr>
            <a:endParaRPr lang="de-DE" dirty="0" smtClean="0"/>
          </a:p>
          <a:p>
            <a:pPr eaLnBrk="1" hangingPunct="1">
              <a:defRPr/>
            </a:pPr>
            <a:r>
              <a:rPr lang="de-DE" i="1" dirty="0" smtClean="0"/>
              <a:t>Klick 2</a:t>
            </a:r>
          </a:p>
          <a:p>
            <a:pPr eaLnBrk="1" hangingPunct="1">
              <a:defRPr/>
            </a:pPr>
            <a:endParaRPr lang="de-DE" dirty="0" smtClean="0"/>
          </a:p>
          <a:p>
            <a:pPr eaLnBrk="1" hangingPunct="1">
              <a:defRPr/>
            </a:pPr>
            <a:r>
              <a:rPr lang="de-DE" dirty="0" smtClean="0"/>
              <a:t>Der Torschiedsrichter beobachtet hauptsächlich:</a:t>
            </a:r>
          </a:p>
          <a:p>
            <a:pPr eaLnBrk="1" hangingPunct="1">
              <a:defRPr/>
            </a:pPr>
            <a:r>
              <a:rPr lang="de-DE" dirty="0" smtClean="0"/>
              <a:t>- Das Betreten des Torraumes durch Angriffs-und Abwehrspieler.</a:t>
            </a:r>
          </a:p>
          <a:p>
            <a:pPr eaLnBrk="1" hangingPunct="1">
              <a:defRPr/>
            </a:pPr>
            <a:r>
              <a:rPr lang="de-DE" dirty="0" smtClean="0"/>
              <a:t>- 1-gegen-1 Situationen auf seiner Seite (zwischen Freiwurf- und Torraumlinie)</a:t>
            </a:r>
          </a:p>
          <a:p>
            <a:pPr eaLnBrk="1" hangingPunct="1">
              <a:defRPr/>
            </a:pPr>
            <a:r>
              <a:rPr lang="de-DE" dirty="0" smtClean="0"/>
              <a:t>- Torentscheidungen</a:t>
            </a:r>
          </a:p>
          <a:p>
            <a:pPr eaLnBrk="1" hangingPunct="1">
              <a:defRPr/>
            </a:pPr>
            <a:r>
              <a:rPr lang="de-DE" dirty="0" smtClean="0"/>
              <a:t>- Einwurf (auf seiner Seite)</a:t>
            </a:r>
          </a:p>
          <a:p>
            <a:pPr eaLnBrk="1" hangingPunct="1">
              <a:defRPr/>
            </a:pPr>
            <a:r>
              <a:rPr lang="de-DE" dirty="0" smtClean="0"/>
              <a:t>- Je nach Absprache im Team vorbereitende Sperren</a:t>
            </a:r>
            <a:endParaRPr lang="de-DE" dirty="0"/>
          </a:p>
        </p:txBody>
      </p:sp>
      <p:sp>
        <p:nvSpPr>
          <p:cNvPr id="4" name="Foliennummernplatzhalter 3"/>
          <p:cNvSpPr>
            <a:spLocks noGrp="1"/>
          </p:cNvSpPr>
          <p:nvPr>
            <p:ph type="sldNum" sz="quarter" idx="5"/>
          </p:nvPr>
        </p:nvSpPr>
        <p:spPr/>
        <p:txBody>
          <a:bodyPr/>
          <a:lstStyle/>
          <a:p>
            <a:pPr>
              <a:defRPr/>
            </a:pPr>
            <a:fld id="{1F9B2775-A2F7-4B88-A817-8660C966524D}" type="slidenum">
              <a:rPr lang="de-DE" smtClean="0"/>
              <a:pPr>
                <a:defRPr/>
              </a:pPr>
              <a:t>27</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fontScale="77500" lnSpcReduction="20000"/>
          </a:bodyPr>
          <a:lstStyle/>
          <a:p>
            <a:pPr eaLnBrk="1" hangingPunct="1">
              <a:defRPr/>
            </a:pPr>
            <a:r>
              <a:rPr lang="de-DE" dirty="0" smtClean="0"/>
              <a:t>Aufgaben nach dem Spiel</a:t>
            </a:r>
          </a:p>
          <a:p>
            <a:pPr eaLnBrk="1" hangingPunct="1">
              <a:defRPr/>
            </a:pPr>
            <a:endParaRPr lang="de-DE" dirty="0" smtClean="0"/>
          </a:p>
          <a:p>
            <a:pPr eaLnBrk="1" hangingPunct="1">
              <a:defRPr/>
            </a:pPr>
            <a:r>
              <a:rPr lang="de-DE" i="1" dirty="0" smtClean="0"/>
              <a:t>Klick 1</a:t>
            </a:r>
            <a:r>
              <a:rPr lang="de-DE" dirty="0" smtClean="0"/>
              <a:t> – Shake Hands mit den Mannschaften</a:t>
            </a:r>
          </a:p>
          <a:p>
            <a:pPr eaLnBrk="1" hangingPunct="1">
              <a:defRPr/>
            </a:pPr>
            <a:r>
              <a:rPr lang="de-DE" i="1" dirty="0" smtClean="0"/>
              <a:t>Klick 2</a:t>
            </a:r>
            <a:r>
              <a:rPr lang="de-DE" dirty="0" smtClean="0"/>
              <a:t> – Bevor die Schiedsrichter die Spielfläche in Richtung Kabine verlassen, verständigen sie sich kurz untereinander und dann mit dem Sekretär über die Richtigkeit von Schlusssignal und Endergebnis.</a:t>
            </a:r>
          </a:p>
          <a:p>
            <a:pPr eaLnBrk="1" hangingPunct="1">
              <a:defRPr/>
            </a:pPr>
            <a:r>
              <a:rPr lang="de-DE" i="1" dirty="0" smtClean="0"/>
              <a:t>Klick 3</a:t>
            </a:r>
            <a:r>
              <a:rPr lang="de-DE" dirty="0" smtClean="0"/>
              <a:t> – In der Kabine gleichen sie mit Sekretär/Zeitnehmer anhand des Spielprotokolls Verwarnungen, Hinausstellungen, Disqualifikationen und besondere Vorkommnisse ab.</a:t>
            </a:r>
          </a:p>
          <a:p>
            <a:pPr eaLnBrk="1" hangingPunct="1">
              <a:defRPr/>
            </a:pPr>
            <a:endParaRPr lang="de-DE" dirty="0" smtClean="0"/>
          </a:p>
          <a:p>
            <a:pPr eaLnBrk="1" hangingPunct="1">
              <a:defRPr/>
            </a:pPr>
            <a:r>
              <a:rPr lang="de-DE" dirty="0" smtClean="0"/>
              <a:t>Abschließendes Ausfüllen des Spielprotokolls</a:t>
            </a:r>
          </a:p>
          <a:p>
            <a:pPr eaLnBrk="1" hangingPunct="1">
              <a:buFont typeface="Courier New" pitchFamily="49" charset="0"/>
              <a:buChar char="o"/>
              <a:defRPr/>
            </a:pPr>
            <a:r>
              <a:rPr lang="de-DE" dirty="0" smtClean="0"/>
              <a:t>Spielergebnis einschließlich Halbzeitstand eintragen</a:t>
            </a:r>
          </a:p>
          <a:p>
            <a:pPr eaLnBrk="1" hangingPunct="1">
              <a:buFont typeface="Courier New" pitchFamily="49" charset="0"/>
              <a:buChar char="o"/>
              <a:defRPr/>
            </a:pPr>
            <a:r>
              <a:rPr lang="de-DE" dirty="0" smtClean="0"/>
              <a:t>Besondere Vorkommnisse eintragen:</a:t>
            </a:r>
          </a:p>
          <a:p>
            <a:pPr eaLnBrk="1" hangingPunct="1">
              <a:defRPr/>
            </a:pPr>
            <a:r>
              <a:rPr lang="de-DE" dirty="0" smtClean="0"/>
              <a:t>- Disziplinarmaßnahmen</a:t>
            </a:r>
          </a:p>
          <a:p>
            <a:pPr eaLnBrk="1" hangingPunct="1">
              <a:defRPr/>
            </a:pPr>
            <a:r>
              <a:rPr lang="de-DE" dirty="0" smtClean="0"/>
              <a:t>- Verletzungen</a:t>
            </a:r>
          </a:p>
          <a:p>
            <a:pPr eaLnBrk="1" hangingPunct="1">
              <a:defRPr/>
            </a:pPr>
            <a:r>
              <a:rPr lang="de-DE" dirty="0" smtClean="0"/>
              <a:t>- Einsprüche (auf Wunsch eines der im Spielprotokoll eingetragenen Offiziellen oder eines anderen legitimierten Vereinsvertreters ist der Schiedsrichter zur Eintragung verpflichtet)</a:t>
            </a:r>
          </a:p>
          <a:p>
            <a:pPr eaLnBrk="1" hangingPunct="1">
              <a:defRPr/>
            </a:pPr>
            <a:r>
              <a:rPr lang="de-DE" dirty="0" smtClean="0"/>
              <a:t>- Zuschauerzahl, sofern vom Reglement gefordert </a:t>
            </a:r>
          </a:p>
          <a:p>
            <a:pPr eaLnBrk="1" hangingPunct="1">
              <a:defRPr/>
            </a:pPr>
            <a:r>
              <a:rPr lang="de-DE" dirty="0" smtClean="0"/>
              <a:t>- Zahl der Ordner, sofern gefordert (nationale Bestimmungen)</a:t>
            </a:r>
          </a:p>
          <a:p>
            <a:pPr eaLnBrk="1" hangingPunct="1">
              <a:defRPr/>
            </a:pPr>
            <a:r>
              <a:rPr lang="de-DE" dirty="0" smtClean="0"/>
              <a:t>- verhängte und verwandelte 7-m-Würfe sowie Team-Time-outs mit Zeitangabe (Eintragungen erfolgen auf Nationaler Ebene bereits während des Spiels durch den Sekretär)</a:t>
            </a:r>
          </a:p>
          <a:p>
            <a:pPr eaLnBrk="1" hangingPunct="1">
              <a:defRPr/>
            </a:pPr>
            <a:r>
              <a:rPr lang="de-DE" dirty="0" smtClean="0"/>
              <a:t>- eventuelle Verletzungen</a:t>
            </a:r>
          </a:p>
          <a:p>
            <a:pPr eaLnBrk="1" hangingPunct="1">
              <a:buFontTx/>
              <a:buChar char="-"/>
              <a:defRPr/>
            </a:pPr>
            <a:endParaRPr lang="de-DE" dirty="0" smtClean="0"/>
          </a:p>
          <a:p>
            <a:pPr eaLnBrk="1" hangingPunct="1">
              <a:defRPr/>
            </a:pPr>
            <a:r>
              <a:rPr lang="de-DE" i="1" dirty="0" smtClean="0"/>
              <a:t>Klick 4</a:t>
            </a:r>
          </a:p>
          <a:p>
            <a:pPr eaLnBrk="1" hangingPunct="1">
              <a:buFont typeface="Courier New" pitchFamily="49" charset="0"/>
              <a:buChar char="o"/>
              <a:defRPr/>
            </a:pPr>
            <a:r>
              <a:rPr lang="de-DE" dirty="0" smtClean="0"/>
              <a:t>Gegenzeichnung durch den Mannschaftsverantwortlichen (ersatzweise durch einen anderen Offiziellen) nach vollständigen Eintragungen des Schiedsrichters (Nachträge sind danach von keiner Seite mehr erlaubt)</a:t>
            </a:r>
          </a:p>
          <a:p>
            <a:pPr eaLnBrk="1" hangingPunct="1">
              <a:buFont typeface="Courier New" pitchFamily="49" charset="0"/>
              <a:buChar char="o"/>
              <a:defRPr/>
            </a:pPr>
            <a:r>
              <a:rPr lang="de-DE" dirty="0" smtClean="0"/>
              <a:t>Rückgabe der Spielerpässe</a:t>
            </a:r>
          </a:p>
          <a:p>
            <a:pPr eaLnBrk="1" hangingPunct="1">
              <a:buFont typeface="Courier New" pitchFamily="49" charset="0"/>
              <a:buChar char="o"/>
              <a:defRPr/>
            </a:pPr>
            <a:r>
              <a:rPr lang="de-DE" dirty="0" smtClean="0"/>
              <a:t>Abrechnung der Spesen (gemäß Durchführungsbestimmungen auch vor dem Spiel möglich)</a:t>
            </a:r>
          </a:p>
          <a:p>
            <a:pPr eaLnBrk="1" hangingPunct="1">
              <a:buFont typeface="Courier New" pitchFamily="49" charset="0"/>
              <a:buChar char="o"/>
              <a:defRPr/>
            </a:pPr>
            <a:r>
              <a:rPr lang="de-DE" dirty="0" smtClean="0"/>
              <a:t>Abschicken des Spielprotokolls und eventuell einbehaltener Pässe noch am Spieltag (gemäß Durchführungsbestimmungen)</a:t>
            </a:r>
          </a:p>
          <a:p>
            <a:pPr eaLnBrk="1" hangingPunct="1">
              <a:buFontTx/>
              <a:buChar char="-"/>
              <a:defRPr/>
            </a:pPr>
            <a:endParaRPr lang="de-DE" dirty="0" smtClean="0"/>
          </a:p>
          <a:p>
            <a:pPr eaLnBrk="1" hangingPunct="1">
              <a:defRPr/>
            </a:pPr>
            <a:r>
              <a:rPr lang="de-DE" dirty="0" smtClean="0"/>
              <a:t>Auch nach Spielschluss obliegt den Schiedsrichtern bis zum Verlassen der Wettkampfstätte die Aufsichtspflicht (17:2). Besondere Vorkommnisse nach Spielende (z.B. Beleidigungen durch Spieler/Offizielle) sind zu berichten (16:11). Vorkommnisse nach dem Schlusspfiff sind in das Spielprotokoll aufzunehmen.</a:t>
            </a:r>
          </a:p>
          <a:p>
            <a:pPr eaLnBrk="1" hangingPunct="1">
              <a:defRPr/>
            </a:pPr>
            <a:r>
              <a:rPr lang="de-DE" dirty="0" smtClean="0"/>
              <a:t>Sollte das Spielprotokoll bereits vorher abgeschlossen worden sein (Unterschriften der beteiligten Vereine), bleibt nur die separate schriftliche Meldung mit dem Hinweis, dass die betreffende Handlung erst nach Unterzeichnung des Spielprotokolls erfolgte/bekannt wurde und die Vereinsvertreter von der Meldung nicht mehr unterschriftlich Kenntnis nehmen konnten.</a:t>
            </a:r>
            <a:endParaRPr lang="de-DE" dirty="0"/>
          </a:p>
        </p:txBody>
      </p:sp>
      <p:sp>
        <p:nvSpPr>
          <p:cNvPr id="4" name="Foliennummernplatzhalter 3"/>
          <p:cNvSpPr>
            <a:spLocks noGrp="1"/>
          </p:cNvSpPr>
          <p:nvPr>
            <p:ph type="sldNum" sz="quarter" idx="5"/>
          </p:nvPr>
        </p:nvSpPr>
        <p:spPr/>
        <p:txBody>
          <a:bodyPr/>
          <a:lstStyle/>
          <a:p>
            <a:pPr>
              <a:defRPr/>
            </a:pPr>
            <a:fld id="{3B89BC9F-2A25-4099-8D46-4CB05FCF8241}" type="slidenum">
              <a:rPr lang="de-DE" smtClean="0"/>
              <a:pPr>
                <a:defRPr/>
              </a:pPr>
              <a:t>39</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fontScale="70000" lnSpcReduction="20000"/>
          </a:bodyPr>
          <a:lstStyle/>
          <a:p>
            <a:pPr eaLnBrk="1" hangingPunct="1">
              <a:defRPr/>
            </a:pPr>
            <a:r>
              <a:rPr lang="de-DE" dirty="0" smtClean="0"/>
              <a:t>Die Aufgaben der Schiedsrichter</a:t>
            </a:r>
          </a:p>
          <a:p>
            <a:pPr eaLnBrk="1" hangingPunct="1">
              <a:defRPr/>
            </a:pPr>
            <a:endParaRPr lang="de-DE" dirty="0" smtClean="0"/>
          </a:p>
          <a:p>
            <a:pPr eaLnBrk="1" hangingPunct="1">
              <a:defRPr/>
            </a:pPr>
            <a:r>
              <a:rPr lang="de-DE" i="1" dirty="0" smtClean="0"/>
              <a:t>Klick 1</a:t>
            </a:r>
          </a:p>
          <a:p>
            <a:pPr eaLnBrk="1" hangingPunct="1">
              <a:defRPr/>
            </a:pPr>
            <a:endParaRPr lang="de-DE" dirty="0" smtClean="0"/>
          </a:p>
          <a:p>
            <a:pPr eaLnBrk="1" hangingPunct="1">
              <a:defRPr/>
            </a:pPr>
            <a:r>
              <a:rPr lang="de-DE" dirty="0" smtClean="0"/>
              <a:t>Das Regelwerk unterscheidet nicht zwischen Feld- und Torschiedsrichter. Beide sind gleichberechtigt. Trotzdem ist eine Aufgabenteilung unbedingt notwendig.</a:t>
            </a:r>
          </a:p>
          <a:p>
            <a:pPr eaLnBrk="1" hangingPunct="1">
              <a:defRPr/>
            </a:pPr>
            <a:endParaRPr lang="de-DE" dirty="0" smtClean="0"/>
          </a:p>
          <a:p>
            <a:pPr eaLnBrk="1" hangingPunct="1">
              <a:defRPr/>
            </a:pPr>
            <a:r>
              <a:rPr lang="de-DE" i="1" dirty="0" smtClean="0"/>
              <a:t>Klick 2</a:t>
            </a:r>
          </a:p>
          <a:p>
            <a:pPr eaLnBrk="1" hangingPunct="1">
              <a:defRPr/>
            </a:pPr>
            <a:endParaRPr lang="de-DE" dirty="0" smtClean="0"/>
          </a:p>
          <a:p>
            <a:pPr eaLnBrk="1" hangingPunct="1">
              <a:defRPr/>
            </a:pPr>
            <a:r>
              <a:rPr lang="de-DE" dirty="0" smtClean="0"/>
              <a:t>Der Feldschiedsrichter eröffnet das Spiel mit dem Anpfiff des Anwurfs. Er pfeift alle Würfe an, die zwingend (15:5) oder nach seiner Beurteilung anzupfeifen sind, und beobachtet aus seiner Position vor allem das Spiel in der Spielfeldtiefe und auf der Ballseite.</a:t>
            </a:r>
          </a:p>
          <a:p>
            <a:pPr eaLnBrk="1" hangingPunct="1">
              <a:defRPr/>
            </a:pPr>
            <a:endParaRPr lang="de-DE" dirty="0" smtClean="0"/>
          </a:p>
          <a:p>
            <a:pPr eaLnBrk="1" hangingPunct="1">
              <a:defRPr/>
            </a:pPr>
            <a:r>
              <a:rPr lang="de-DE" i="1" dirty="0" smtClean="0"/>
              <a:t>Klick 3</a:t>
            </a:r>
          </a:p>
          <a:p>
            <a:pPr eaLnBrk="1" hangingPunct="1">
              <a:defRPr/>
            </a:pPr>
            <a:endParaRPr lang="de-DE" dirty="0" smtClean="0"/>
          </a:p>
          <a:p>
            <a:pPr eaLnBrk="1" hangingPunct="1">
              <a:defRPr/>
            </a:pPr>
            <a:r>
              <a:rPr lang="de-DE" dirty="0" smtClean="0"/>
              <a:t>Der Torschiedsrichter ist in erster Linie für die Entscheidung 'Tor oder kein Tor?‘ verantwortlich. Durch zwei kurze Pfiffe und Handzeichen 12 bestätigt er, dass ein reguläres Tor erzielt wurde. Im Gegensatz zum Feldschiedsrichter konzentriert sich der Torschiedsrichter in seiner Beobachtung mehr auf die Zone entlang der Torraumlinie und vor allem auf das Spielgeschehen auf der ballfernen Seite.</a:t>
            </a:r>
          </a:p>
          <a:p>
            <a:pPr eaLnBrk="1" hangingPunct="1">
              <a:defRPr/>
            </a:pPr>
            <a:endParaRPr lang="de-DE" dirty="0" smtClean="0"/>
          </a:p>
          <a:p>
            <a:pPr eaLnBrk="1" hangingPunct="1">
              <a:defRPr/>
            </a:pPr>
            <a:r>
              <a:rPr lang="de-DE" dirty="0" smtClean="0"/>
              <a:t>Nach einem Tor sollen sich die Schiedsrichter zunächst auf den Anpfiff zur Spielfortsetzung konzentrieren. Denn viele Mannschaften versuchen nach Hinnahme eines Tors von Zeit zu Zeit einen so genannten "schnellen Anwurf" (= langer Pass vom Torwart zu einem </a:t>
            </a:r>
            <a:r>
              <a:rPr lang="de-DE" dirty="0" err="1" smtClean="0"/>
              <a:t>anwurfbereiten</a:t>
            </a:r>
            <a:r>
              <a:rPr lang="de-DE" dirty="0" smtClean="0"/>
              <a:t> Spieler an der Mittellinie). Sobald sich der Anwerfende in einer korrekten Grundposition befindet, müssen die Schiedsrichter anpfeifen, um die Ballbesitzer nicht zu benachteiligen. </a:t>
            </a:r>
          </a:p>
          <a:p>
            <a:pPr eaLnBrk="1" hangingPunct="1">
              <a:defRPr/>
            </a:pPr>
            <a:r>
              <a:rPr lang="de-DE" dirty="0" smtClean="0"/>
              <a:t>Deshalb sollten die Schiedsrichter ein Tor grundsätzlich erst nach dem Anpfeifen des Anwurfs notieren und zwar nicht gleichzeitig, damit immer einer von ihnen die Spieler beobachten kann.</a:t>
            </a:r>
          </a:p>
          <a:p>
            <a:pPr eaLnBrk="1" hangingPunct="1">
              <a:defRPr/>
            </a:pPr>
            <a:endParaRPr lang="de-DE" dirty="0" smtClean="0"/>
          </a:p>
          <a:p>
            <a:pPr eaLnBrk="1" hangingPunct="1">
              <a:defRPr/>
            </a:pPr>
            <a:r>
              <a:rPr lang="de-DE" i="1" dirty="0" smtClean="0"/>
              <a:t>Klick 4</a:t>
            </a:r>
          </a:p>
          <a:p>
            <a:pPr eaLnBrk="1" hangingPunct="1">
              <a:defRPr/>
            </a:pPr>
            <a:endParaRPr lang="de-DE" dirty="0" smtClean="0"/>
          </a:p>
          <a:p>
            <a:pPr eaLnBrk="1" hangingPunct="1">
              <a:defRPr/>
            </a:pPr>
            <a:r>
              <a:rPr lang="de-DE" dirty="0" smtClean="0"/>
              <a:t>Das Notieren von Strafen ist einfacher: Bei Hinausstellungen und Disqualifikationen schreibt die Regel eine Spielzeitunterbrechung vor (2:8). Das Notieren erfolgt nach dem Anzeigen der Strafe für den fehlbaren Spieler (ebenfalls nicht gleichzeitig, siehe oben).</a:t>
            </a:r>
            <a:endParaRPr lang="de-DE" dirty="0"/>
          </a:p>
        </p:txBody>
      </p:sp>
      <p:sp>
        <p:nvSpPr>
          <p:cNvPr id="4" name="Foliennummernplatzhalter 3"/>
          <p:cNvSpPr>
            <a:spLocks noGrp="1"/>
          </p:cNvSpPr>
          <p:nvPr>
            <p:ph type="sldNum" sz="quarter" idx="5"/>
          </p:nvPr>
        </p:nvSpPr>
        <p:spPr/>
        <p:txBody>
          <a:bodyPr/>
          <a:lstStyle/>
          <a:p>
            <a:pPr>
              <a:defRPr/>
            </a:pPr>
            <a:fld id="{78BAD871-5B77-429A-A7C2-4B1A9E718379}" type="slidenum">
              <a:rPr lang="de-DE" smtClean="0"/>
              <a:pPr>
                <a:defRPr/>
              </a:pPr>
              <a:t>41</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p:cNvSpPr>
            <a:spLocks noGrp="1" noRot="1" noChangeAspect="1" noTextEdit="1"/>
          </p:cNvSpPr>
          <p:nvPr>
            <p:ph type="sldImg"/>
          </p:nvPr>
        </p:nvSpPr>
        <p:spPr bwMode="auto">
          <a:noFill/>
          <a:ln>
            <a:solidFill>
              <a:srgbClr val="000000"/>
            </a:solidFill>
            <a:miter lim="800000"/>
            <a:headEnd/>
            <a:tailEnd/>
          </a:ln>
        </p:spPr>
      </p:sp>
      <p:sp>
        <p:nvSpPr>
          <p:cNvPr id="3" name="Notizenplatzhalter 2"/>
          <p:cNvSpPr>
            <a:spLocks noGrp="1"/>
          </p:cNvSpPr>
          <p:nvPr>
            <p:ph type="body" idx="1"/>
          </p:nvPr>
        </p:nvSpPr>
        <p:spPr/>
        <p:txBody>
          <a:bodyPr>
            <a:normAutofit lnSpcReduction="10000"/>
          </a:bodyPr>
          <a:lstStyle/>
          <a:p>
            <a:pPr eaLnBrk="1" hangingPunct="1">
              <a:defRPr/>
            </a:pPr>
            <a:r>
              <a:rPr lang="de-DE" dirty="0" smtClean="0"/>
              <a:t>Gegensätzliche Entscheidungen – wie gehe ich dieser aus dem Weg?</a:t>
            </a:r>
          </a:p>
          <a:p>
            <a:pPr eaLnBrk="1" hangingPunct="1">
              <a:defRPr/>
            </a:pPr>
            <a:endParaRPr lang="de-DE" dirty="0" smtClean="0"/>
          </a:p>
          <a:p>
            <a:pPr eaLnBrk="1" hangingPunct="1">
              <a:defRPr/>
            </a:pPr>
            <a:r>
              <a:rPr lang="de-DE" i="1" dirty="0" smtClean="0"/>
              <a:t>Klick 1</a:t>
            </a:r>
          </a:p>
          <a:p>
            <a:pPr eaLnBrk="1" hangingPunct="1">
              <a:defRPr/>
            </a:pPr>
            <a:r>
              <a:rPr lang="de-DE" dirty="0" smtClean="0"/>
              <a:t>Klare und sofortiger </a:t>
            </a:r>
            <a:r>
              <a:rPr lang="de-DE" dirty="0" err="1" smtClean="0"/>
              <a:t>Zeichengebung</a:t>
            </a:r>
            <a:r>
              <a:rPr lang="de-DE" dirty="0" smtClean="0"/>
              <a:t>, damit mein Partner sehen kann was ich entschieden habe.</a:t>
            </a:r>
          </a:p>
          <a:p>
            <a:pPr eaLnBrk="1" hangingPunct="1">
              <a:defRPr/>
            </a:pPr>
            <a:endParaRPr lang="de-DE" dirty="0" smtClean="0"/>
          </a:p>
          <a:p>
            <a:pPr eaLnBrk="1" hangingPunct="1">
              <a:defRPr/>
            </a:pPr>
            <a:r>
              <a:rPr lang="de-DE" i="1" dirty="0" smtClean="0"/>
              <a:t>Klick 2</a:t>
            </a:r>
          </a:p>
          <a:p>
            <a:pPr eaLnBrk="1" hangingPunct="1">
              <a:defRPr/>
            </a:pPr>
            <a:r>
              <a:rPr lang="de-DE" dirty="0" smtClean="0"/>
              <a:t>Sofortige Blickverbindung, damit ich sehe ob mein Partner meine Entscheidung mitbekommen hat.</a:t>
            </a:r>
          </a:p>
          <a:p>
            <a:pPr eaLnBrk="1" hangingPunct="1">
              <a:defRPr/>
            </a:pPr>
            <a:endParaRPr lang="de-DE" dirty="0" smtClean="0"/>
          </a:p>
          <a:p>
            <a:pPr eaLnBrk="1" hangingPunct="1">
              <a:defRPr/>
            </a:pPr>
            <a:r>
              <a:rPr lang="de-DE" i="1" dirty="0" smtClean="0"/>
              <a:t>Klick 3</a:t>
            </a:r>
          </a:p>
          <a:p>
            <a:pPr eaLnBrk="1" hangingPunct="1">
              <a:defRPr/>
            </a:pPr>
            <a:r>
              <a:rPr lang="de-DE" dirty="0" smtClean="0"/>
              <a:t>Aufgabenteilung im Team festlegen und einhalten, damit der „nicht zuständige“ Partner sich auf seinen Bereich konzentrieren kann</a:t>
            </a:r>
          </a:p>
          <a:p>
            <a:pPr eaLnBrk="1" hangingPunct="1">
              <a:defRPr/>
            </a:pPr>
            <a:endParaRPr lang="de-DE" dirty="0" smtClean="0"/>
          </a:p>
          <a:p>
            <a:pPr eaLnBrk="1" hangingPunct="1">
              <a:defRPr/>
            </a:pPr>
            <a:r>
              <a:rPr lang="de-DE" i="1" dirty="0" smtClean="0"/>
              <a:t>Klick 4</a:t>
            </a:r>
          </a:p>
          <a:p>
            <a:pPr eaLnBrk="1" hangingPunct="1">
              <a:defRPr/>
            </a:pPr>
            <a:r>
              <a:rPr lang="de-DE" dirty="0" smtClean="0"/>
              <a:t>Pfeifen bei einer Regelwidrigkeit beide Schiedsrichter oder sind sie gegensätzlicher Auffassung darüber, welche Mannschaft in Ballbesitz kommen soll, gilt die gemeinsame Entscheidung, die von den Schiedsrichtern nach einer kurzen Absprache getroffen wird. Gelangen sie nicht zu einer gemeinsamen Entscheidung, hat die Meinung des Feldschiedsrichters Vorrang (17:7). Time-out ist hier Pflicht.</a:t>
            </a:r>
          </a:p>
          <a:p>
            <a:pPr eaLnBrk="1" hangingPunct="1">
              <a:defRPr/>
            </a:pPr>
            <a:r>
              <a:rPr lang="de-DE" dirty="0" smtClean="0"/>
              <a:t>Bei unterschiedlichen Auffassungen über das Strafmaß gegen dieselbe Mannschaft gilt immer die schwerwiegendere Strafe (17:6).</a:t>
            </a:r>
          </a:p>
          <a:p>
            <a:pPr eaLnBrk="1" hangingPunct="1">
              <a:defRPr/>
            </a:pPr>
            <a:endParaRPr lang="de-DE" dirty="0" smtClean="0"/>
          </a:p>
          <a:p>
            <a:pPr eaLnBrk="1" hangingPunct="1">
              <a:defRPr/>
            </a:pPr>
            <a:r>
              <a:rPr lang="de-DE" i="1" dirty="0" smtClean="0"/>
              <a:t>Klick 5</a:t>
            </a:r>
          </a:p>
          <a:p>
            <a:pPr eaLnBrk="1" hangingPunct="1">
              <a:defRPr/>
            </a:pPr>
            <a:r>
              <a:rPr lang="de-DE" dirty="0" smtClean="0"/>
              <a:t>Das Vergleichen der Eintragungen (SR untereinander auch bei Time-out) hilft, Fehler zu vermeiden. Der Abgleich der Strafen hilft z.B. eine wiederholte Verwarnung gegen den selben Spieler zu verhindern.</a:t>
            </a:r>
          </a:p>
          <a:p>
            <a:pPr eaLnBrk="1" hangingPunct="1">
              <a:defRPr/>
            </a:pPr>
            <a:endParaRPr lang="de-DE" dirty="0" smtClean="0"/>
          </a:p>
          <a:p>
            <a:pPr eaLnBrk="1" hangingPunct="1">
              <a:defRPr/>
            </a:pPr>
            <a:r>
              <a:rPr lang="de-DE" i="1" dirty="0" smtClean="0"/>
              <a:t>Klick 6</a:t>
            </a:r>
          </a:p>
          <a:p>
            <a:pPr eaLnBrk="1" hangingPunct="1">
              <a:defRPr/>
            </a:pPr>
            <a:r>
              <a:rPr lang="de-DE" dirty="0" smtClean="0"/>
              <a:t>Kommunikation ist das A und O auf dem Spielfeld. Der Schiedsrichter muss immer wissen, wo sein Partner steht, um ihn und die Spieler im Blick zu haben.</a:t>
            </a:r>
            <a:endParaRPr lang="de-DE" dirty="0"/>
          </a:p>
        </p:txBody>
      </p:sp>
      <p:sp>
        <p:nvSpPr>
          <p:cNvPr id="4" name="Foliennummernplatzhalter 3"/>
          <p:cNvSpPr>
            <a:spLocks noGrp="1"/>
          </p:cNvSpPr>
          <p:nvPr>
            <p:ph type="sldNum" sz="quarter" idx="5"/>
          </p:nvPr>
        </p:nvSpPr>
        <p:spPr/>
        <p:txBody>
          <a:bodyPr/>
          <a:lstStyle/>
          <a:p>
            <a:pPr>
              <a:defRPr/>
            </a:pPr>
            <a:fld id="{2FF9B60C-0955-4094-A66E-D14708B523BA}" type="slidenum">
              <a:rPr lang="de-DE" smtClean="0"/>
              <a:pPr>
                <a:defRPr/>
              </a:pPr>
              <a:t>42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38250" y="1184275"/>
            <a:ext cx="7427913" cy="2520950"/>
          </a:xfrm>
          <a:prstGeom prst="rect">
            <a:avLst/>
          </a:prstGeom>
        </p:spPr>
        <p:txBody>
          <a:bodyPr/>
          <a:lstStyle>
            <a:lvl1pPr algn="ctr">
              <a:defRPr sz="4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238250" y="3803650"/>
            <a:ext cx="7427913" cy="1747838"/>
          </a:xfrm>
        </p:spPr>
        <p:txBody>
          <a:bodyPr anchor="b">
            <a:normAutofit/>
          </a:bodyPr>
          <a:lstStyle>
            <a:lvl1pPr marL="0" indent="0" algn="ctr">
              <a:buNone/>
              <a:defRPr sz="3200" b="1">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134089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9327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3037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5406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32293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95147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5069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65076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8370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43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15795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221" y="289959"/>
            <a:ext cx="8913972" cy="1206765"/>
          </a:xfrm>
          <a:prstGeom prst="rect">
            <a:avLst/>
          </a:prstGeom>
        </p:spPr>
        <p:txBody>
          <a:bodyPr lIns="97969" tIns="48984" rIns="97969" bIns="48984"/>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Foliennummernplatzhalter 5"/>
          <p:cNvSpPr>
            <a:spLocks noGrp="1"/>
          </p:cNvSpPr>
          <p:nvPr>
            <p:ph type="sldNum" sz="quarter" idx="10"/>
          </p:nvPr>
        </p:nvSpPr>
        <p:spPr>
          <a:xfrm>
            <a:off x="8583613" y="6773863"/>
            <a:ext cx="825500" cy="385762"/>
          </a:xfrm>
          <a:prstGeom prst="rect">
            <a:avLst/>
          </a:prstGeom>
        </p:spPr>
        <p:txBody>
          <a:bodyPr lIns="97969" tIns="48984" rIns="97969" bIns="48984"/>
          <a:lstStyle>
            <a:lvl1pPr>
              <a:defRPr>
                <a:solidFill>
                  <a:prstClr val="white">
                    <a:shade val="50000"/>
                  </a:prstClr>
                </a:solidFill>
              </a:defRPr>
            </a:lvl1pPr>
          </a:lstStyle>
          <a:p>
            <a:pPr>
              <a:defRPr/>
            </a:pPr>
            <a:fld id="{DE97D2F7-D499-4907-BD0F-70CD9B38B7F0}" type="slidenum">
              <a:rPr lang="de-DE"/>
              <a:pPr>
                <a:defRPr/>
              </a:pPr>
              <a:t>‹Nr.›</a:t>
            </a:fld>
            <a:endParaRPr lang="de-DE"/>
          </a:p>
        </p:txBody>
      </p:sp>
    </p:spTree>
    <p:extLst>
      <p:ext uri="{BB962C8B-B14F-4D97-AF65-F5344CB8AC3E}">
        <p14:creationId xmlns:p14="http://schemas.microsoft.com/office/powerpoint/2010/main" val="6335814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3600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1373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50837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0994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52105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55011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41785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84117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733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68939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98860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platzhalter 2"/>
          <p:cNvSpPr>
            <a:spLocks noGrp="1"/>
          </p:cNvSpPr>
          <p:nvPr>
            <p:ph type="body" idx="1"/>
          </p:nvPr>
        </p:nvSpPr>
        <p:spPr bwMode="auto">
          <a:xfrm>
            <a:off x="415925" y="1120775"/>
            <a:ext cx="9240838"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smtClean="0"/>
              <a:t>Textmasterformat bearbeiten</a:t>
            </a:r>
          </a:p>
          <a:p>
            <a:pPr lvl="1"/>
            <a:r>
              <a:rPr lang="de-DE" altLang="de-DE" dirty="0" smtClean="0"/>
              <a:t>Zweite Ebene</a:t>
            </a:r>
          </a:p>
          <a:p>
            <a:pPr lvl="2"/>
            <a:r>
              <a:rPr lang="de-DE" altLang="de-DE" dirty="0" smtClean="0"/>
              <a:t>Dritte Ebene</a:t>
            </a:r>
          </a:p>
          <a:p>
            <a:pPr lvl="3"/>
            <a:r>
              <a:rPr lang="de-DE" altLang="de-DE" dirty="0" smtClean="0"/>
              <a:t>Vierte Ebene</a:t>
            </a:r>
          </a:p>
          <a:p>
            <a:pPr lvl="4"/>
            <a:r>
              <a:rPr lang="de-DE" altLang="de-DE" dirty="0" smtClean="0"/>
              <a:t>Fünfte Ebene</a:t>
            </a:r>
          </a:p>
        </p:txBody>
      </p:sp>
      <p:grpSp>
        <p:nvGrpSpPr>
          <p:cNvPr id="1027" name="Rectangle 22"/>
          <p:cNvGrpSpPr>
            <a:grpSpLocks/>
          </p:cNvGrpSpPr>
          <p:nvPr userDrawn="1"/>
        </p:nvGrpSpPr>
        <p:grpSpPr bwMode="auto">
          <a:xfrm>
            <a:off x="414338" y="957263"/>
            <a:ext cx="9242425" cy="66675"/>
            <a:chOff x="261" y="603"/>
            <a:chExt cx="5822" cy="42"/>
          </a:xfrm>
        </p:grpSpPr>
        <p:pic>
          <p:nvPicPr>
            <p:cNvPr id="1041" name="Rectangle 22"/>
            <p:cNvPicPr>
              <a:picLocks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61" y="603"/>
              <a:ext cx="5822" cy="42"/>
            </a:xfrm>
            <a:prstGeom prst="rect">
              <a:avLst/>
            </a:prstGeom>
            <a:solidFill>
              <a:srgbClr val="006600"/>
            </a:solidFill>
            <a:ln w="9525">
              <a:solidFill>
                <a:srgbClr val="006600"/>
              </a:solidFill>
              <a:miter lim="800000"/>
              <a:headEnd/>
              <a:tailEnd/>
            </a:ln>
          </p:spPr>
        </p:pic>
        <p:sp>
          <p:nvSpPr>
            <p:cNvPr id="1030" name="Text Box 6"/>
            <p:cNvSpPr txBox="1">
              <a:spLocks noChangeArrowheads="1"/>
            </p:cNvSpPr>
            <p:nvPr/>
          </p:nvSpPr>
          <p:spPr bwMode="auto">
            <a:xfrm>
              <a:off x="262" y="601"/>
              <a:ext cx="5821" cy="43"/>
            </a:xfrm>
            <a:prstGeom prst="rect">
              <a:avLst/>
            </a:prstGeom>
            <a:solidFill>
              <a:srgbClr val="006600"/>
            </a:solidFill>
            <a:ln w="9525">
              <a:solidFill>
                <a:srgbClr val="006600"/>
              </a:solidFill>
              <a:miter lim="800000"/>
              <a:headEnd/>
              <a:tailEnd/>
            </a:ln>
          </p:spPr>
          <p:txBody>
            <a:bodyPr wrap="none" anchor="ctr"/>
            <a:lstStyle>
              <a:lvl1pPr>
                <a:defRPr sz="2400" b="1">
                  <a:solidFill>
                    <a:srgbClr val="063DE8"/>
                  </a:solidFill>
                  <a:latin typeface="Arial" charset="0"/>
                </a:defRPr>
              </a:lvl1pPr>
              <a:lvl2pPr marL="742950" indent="-285750">
                <a:defRPr sz="2400" b="1">
                  <a:solidFill>
                    <a:srgbClr val="063DE8"/>
                  </a:solidFill>
                  <a:latin typeface="Arial" charset="0"/>
                </a:defRPr>
              </a:lvl2pPr>
              <a:lvl3pPr marL="1143000" indent="-228600">
                <a:defRPr sz="2400" b="1">
                  <a:solidFill>
                    <a:srgbClr val="063DE8"/>
                  </a:solidFill>
                  <a:latin typeface="Arial" charset="0"/>
                </a:defRPr>
              </a:lvl3pPr>
              <a:lvl4pPr marL="1600200" indent="-228600">
                <a:defRPr sz="2400" b="1">
                  <a:solidFill>
                    <a:srgbClr val="063DE8"/>
                  </a:solidFill>
                  <a:latin typeface="Arial" charset="0"/>
                </a:defRPr>
              </a:lvl4pPr>
              <a:lvl5pPr marL="2057400" indent="-228600">
                <a:defRPr sz="2400" b="1">
                  <a:solidFill>
                    <a:srgbClr val="063DE8"/>
                  </a:solidFill>
                  <a:latin typeface="Arial" charset="0"/>
                </a:defRPr>
              </a:lvl5pPr>
              <a:lvl6pPr marL="2514600" indent="-228600" eaLnBrk="0" fontAlgn="base" hangingPunct="0">
                <a:spcBef>
                  <a:spcPct val="0"/>
                </a:spcBef>
                <a:spcAft>
                  <a:spcPct val="0"/>
                </a:spcAft>
                <a:defRPr sz="2400" b="1">
                  <a:solidFill>
                    <a:srgbClr val="063DE8"/>
                  </a:solidFill>
                  <a:latin typeface="Arial" charset="0"/>
                </a:defRPr>
              </a:lvl6pPr>
              <a:lvl7pPr marL="2971800" indent="-228600" eaLnBrk="0" fontAlgn="base" hangingPunct="0">
                <a:spcBef>
                  <a:spcPct val="0"/>
                </a:spcBef>
                <a:spcAft>
                  <a:spcPct val="0"/>
                </a:spcAft>
                <a:defRPr sz="2400" b="1">
                  <a:solidFill>
                    <a:srgbClr val="063DE8"/>
                  </a:solidFill>
                  <a:latin typeface="Arial" charset="0"/>
                </a:defRPr>
              </a:lvl7pPr>
              <a:lvl8pPr marL="3429000" indent="-228600" eaLnBrk="0" fontAlgn="base" hangingPunct="0">
                <a:spcBef>
                  <a:spcPct val="0"/>
                </a:spcBef>
                <a:spcAft>
                  <a:spcPct val="0"/>
                </a:spcAft>
                <a:defRPr sz="2400" b="1">
                  <a:solidFill>
                    <a:srgbClr val="063DE8"/>
                  </a:solidFill>
                  <a:latin typeface="Arial" charset="0"/>
                </a:defRPr>
              </a:lvl8pPr>
              <a:lvl9pPr marL="3886200" indent="-228600" eaLnBrk="0" fontAlgn="base" hangingPunct="0">
                <a:spcBef>
                  <a:spcPct val="0"/>
                </a:spcBef>
                <a:spcAft>
                  <a:spcPct val="0"/>
                </a:spcAft>
                <a:defRPr sz="2400" b="1">
                  <a:solidFill>
                    <a:srgbClr val="063DE8"/>
                  </a:solidFill>
                  <a:latin typeface="Arial" charset="0"/>
                </a:defRPr>
              </a:lvl9pPr>
            </a:lstStyle>
            <a:p>
              <a:pPr eaLnBrk="1" hangingPunct="1">
                <a:defRPr/>
              </a:pPr>
              <a:endParaRPr lang="de-DE" smtClean="0">
                <a:effectLst>
                  <a:outerShdw blurRad="38100" dist="38100" dir="2700000" algn="tl">
                    <a:srgbClr val="000000"/>
                  </a:outerShdw>
                </a:effectLst>
              </a:endParaRPr>
            </a:p>
          </p:txBody>
        </p:sp>
      </p:grpSp>
      <p:grpSp>
        <p:nvGrpSpPr>
          <p:cNvPr id="1028" name="Rectangle 22"/>
          <p:cNvGrpSpPr>
            <a:grpSpLocks/>
          </p:cNvGrpSpPr>
          <p:nvPr userDrawn="1"/>
        </p:nvGrpSpPr>
        <p:grpSpPr bwMode="auto">
          <a:xfrm>
            <a:off x="433388" y="6662738"/>
            <a:ext cx="9240837" cy="73025"/>
            <a:chOff x="273" y="4197"/>
            <a:chExt cx="5821" cy="46"/>
          </a:xfrm>
        </p:grpSpPr>
        <p:pic>
          <p:nvPicPr>
            <p:cNvPr id="1039" name="Rectangle 22"/>
            <p:cNvPicPr>
              <a:picLocks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273" y="4197"/>
              <a:ext cx="5821" cy="46"/>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273" y="4199"/>
              <a:ext cx="5821" cy="4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rgbClr val="063DE8"/>
                  </a:solidFill>
                  <a:latin typeface="Arial" charset="0"/>
                </a:defRPr>
              </a:lvl1pPr>
              <a:lvl2pPr marL="742950" indent="-285750">
                <a:defRPr sz="2400" b="1">
                  <a:solidFill>
                    <a:srgbClr val="063DE8"/>
                  </a:solidFill>
                  <a:latin typeface="Arial" charset="0"/>
                </a:defRPr>
              </a:lvl2pPr>
              <a:lvl3pPr marL="1143000" indent="-228600">
                <a:defRPr sz="2400" b="1">
                  <a:solidFill>
                    <a:srgbClr val="063DE8"/>
                  </a:solidFill>
                  <a:latin typeface="Arial" charset="0"/>
                </a:defRPr>
              </a:lvl3pPr>
              <a:lvl4pPr marL="1600200" indent="-228600">
                <a:defRPr sz="2400" b="1">
                  <a:solidFill>
                    <a:srgbClr val="063DE8"/>
                  </a:solidFill>
                  <a:latin typeface="Arial" charset="0"/>
                </a:defRPr>
              </a:lvl4pPr>
              <a:lvl5pPr marL="2057400" indent="-228600">
                <a:defRPr sz="2400" b="1">
                  <a:solidFill>
                    <a:srgbClr val="063DE8"/>
                  </a:solidFill>
                  <a:latin typeface="Arial" charset="0"/>
                </a:defRPr>
              </a:lvl5pPr>
              <a:lvl6pPr marL="2514600" indent="-228600" eaLnBrk="0" fontAlgn="base" hangingPunct="0">
                <a:spcBef>
                  <a:spcPct val="0"/>
                </a:spcBef>
                <a:spcAft>
                  <a:spcPct val="0"/>
                </a:spcAft>
                <a:defRPr sz="2400" b="1">
                  <a:solidFill>
                    <a:srgbClr val="063DE8"/>
                  </a:solidFill>
                  <a:latin typeface="Arial" charset="0"/>
                </a:defRPr>
              </a:lvl6pPr>
              <a:lvl7pPr marL="2971800" indent="-228600" eaLnBrk="0" fontAlgn="base" hangingPunct="0">
                <a:spcBef>
                  <a:spcPct val="0"/>
                </a:spcBef>
                <a:spcAft>
                  <a:spcPct val="0"/>
                </a:spcAft>
                <a:defRPr sz="2400" b="1">
                  <a:solidFill>
                    <a:srgbClr val="063DE8"/>
                  </a:solidFill>
                  <a:latin typeface="Arial" charset="0"/>
                </a:defRPr>
              </a:lvl7pPr>
              <a:lvl8pPr marL="3429000" indent="-228600" eaLnBrk="0" fontAlgn="base" hangingPunct="0">
                <a:spcBef>
                  <a:spcPct val="0"/>
                </a:spcBef>
                <a:spcAft>
                  <a:spcPct val="0"/>
                </a:spcAft>
                <a:defRPr sz="2400" b="1">
                  <a:solidFill>
                    <a:srgbClr val="063DE8"/>
                  </a:solidFill>
                  <a:latin typeface="Arial" charset="0"/>
                </a:defRPr>
              </a:lvl8pPr>
              <a:lvl9pPr marL="3886200" indent="-228600" eaLnBrk="0" fontAlgn="base" hangingPunct="0">
                <a:spcBef>
                  <a:spcPct val="0"/>
                </a:spcBef>
                <a:spcAft>
                  <a:spcPct val="0"/>
                </a:spcAft>
                <a:defRPr sz="2400" b="1">
                  <a:solidFill>
                    <a:srgbClr val="063DE8"/>
                  </a:solidFill>
                  <a:latin typeface="Arial" charset="0"/>
                </a:defRPr>
              </a:lvl9pPr>
            </a:lstStyle>
            <a:p>
              <a:pPr eaLnBrk="1" hangingPunct="1">
                <a:defRPr/>
              </a:pPr>
              <a:endParaRPr lang="de-DE" smtClean="0">
                <a:effectLst>
                  <a:outerShdw blurRad="38100" dist="38100" dir="2700000" algn="tl">
                    <a:srgbClr val="000000"/>
                  </a:outerShdw>
                </a:effectLst>
              </a:endParaRPr>
            </a:p>
          </p:txBody>
        </p:sp>
      </p:grpSp>
      <p:sp>
        <p:nvSpPr>
          <p:cNvPr id="25" name="Rechteck 24"/>
          <p:cNvSpPr/>
          <p:nvPr userDrawn="1"/>
        </p:nvSpPr>
        <p:spPr>
          <a:xfrm>
            <a:off x="449263" y="6829506"/>
            <a:ext cx="2880320" cy="277772"/>
          </a:xfrm>
          <a:prstGeom prst="rect">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b="1">
                <a:solidFill>
                  <a:srgbClr val="063DE8"/>
                </a:solidFill>
                <a:latin typeface="Arial" charset="0"/>
              </a:defRPr>
            </a:lvl1pPr>
            <a:lvl2pPr marL="742950" indent="-285750">
              <a:defRPr sz="2400" b="1">
                <a:solidFill>
                  <a:srgbClr val="063DE8"/>
                </a:solidFill>
                <a:latin typeface="Arial" charset="0"/>
              </a:defRPr>
            </a:lvl2pPr>
            <a:lvl3pPr marL="1143000" indent="-228600">
              <a:defRPr sz="2400" b="1">
                <a:solidFill>
                  <a:srgbClr val="063DE8"/>
                </a:solidFill>
                <a:latin typeface="Arial" charset="0"/>
              </a:defRPr>
            </a:lvl3pPr>
            <a:lvl4pPr marL="1600200" indent="-228600">
              <a:defRPr sz="2400" b="1">
                <a:solidFill>
                  <a:srgbClr val="063DE8"/>
                </a:solidFill>
                <a:latin typeface="Arial" charset="0"/>
              </a:defRPr>
            </a:lvl4pPr>
            <a:lvl5pPr marL="2057400" indent="-228600">
              <a:defRPr sz="2400" b="1">
                <a:solidFill>
                  <a:srgbClr val="063DE8"/>
                </a:solidFill>
                <a:latin typeface="Arial" charset="0"/>
              </a:defRPr>
            </a:lvl5pPr>
            <a:lvl6pPr marL="2514600" indent="-228600" eaLnBrk="0" fontAlgn="base" hangingPunct="0">
              <a:spcBef>
                <a:spcPct val="0"/>
              </a:spcBef>
              <a:spcAft>
                <a:spcPct val="0"/>
              </a:spcAft>
              <a:defRPr sz="2400" b="1">
                <a:solidFill>
                  <a:srgbClr val="063DE8"/>
                </a:solidFill>
                <a:latin typeface="Arial" charset="0"/>
              </a:defRPr>
            </a:lvl6pPr>
            <a:lvl7pPr marL="2971800" indent="-228600" eaLnBrk="0" fontAlgn="base" hangingPunct="0">
              <a:spcBef>
                <a:spcPct val="0"/>
              </a:spcBef>
              <a:spcAft>
                <a:spcPct val="0"/>
              </a:spcAft>
              <a:defRPr sz="2400" b="1">
                <a:solidFill>
                  <a:srgbClr val="063DE8"/>
                </a:solidFill>
                <a:latin typeface="Arial" charset="0"/>
              </a:defRPr>
            </a:lvl7pPr>
            <a:lvl8pPr marL="3429000" indent="-228600" eaLnBrk="0" fontAlgn="base" hangingPunct="0">
              <a:spcBef>
                <a:spcPct val="0"/>
              </a:spcBef>
              <a:spcAft>
                <a:spcPct val="0"/>
              </a:spcAft>
              <a:defRPr sz="2400" b="1">
                <a:solidFill>
                  <a:srgbClr val="063DE8"/>
                </a:solidFill>
                <a:latin typeface="Arial" charset="0"/>
              </a:defRPr>
            </a:lvl8pPr>
            <a:lvl9pPr marL="3886200" indent="-228600" eaLnBrk="0" fontAlgn="base" hangingPunct="0">
              <a:spcBef>
                <a:spcPct val="0"/>
              </a:spcBef>
              <a:spcAft>
                <a:spcPct val="0"/>
              </a:spcAft>
              <a:defRPr sz="2400" b="1">
                <a:solidFill>
                  <a:srgbClr val="063DE8"/>
                </a:solidFill>
                <a:latin typeface="Arial" charset="0"/>
              </a:defRPr>
            </a:lvl9pPr>
          </a:lstStyle>
          <a:p>
            <a:pPr algn="ctr" eaLnBrk="1" hangingPunct="1">
              <a:defRPr/>
            </a:pPr>
            <a:r>
              <a:rPr lang="de-DE" sz="1400" dirty="0" smtClean="0">
                <a:solidFill>
                  <a:schemeClr val="tx1"/>
                </a:solidFill>
                <a:latin typeface="Calibri" pitchFamily="34" charset="0"/>
              </a:rPr>
              <a:t>© DHB-SR-Lehrwesen 2017</a:t>
            </a:r>
          </a:p>
        </p:txBody>
      </p:sp>
      <p:sp>
        <p:nvSpPr>
          <p:cNvPr id="26" name="Rechteck 25"/>
          <p:cNvSpPr/>
          <p:nvPr userDrawn="1"/>
        </p:nvSpPr>
        <p:spPr>
          <a:xfrm>
            <a:off x="8624613" y="6831865"/>
            <a:ext cx="1032148" cy="277771"/>
          </a:xfrm>
          <a:prstGeom prst="rect">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b="1">
                <a:solidFill>
                  <a:srgbClr val="063DE8"/>
                </a:solidFill>
                <a:latin typeface="Arial" charset="0"/>
              </a:defRPr>
            </a:lvl1pPr>
            <a:lvl2pPr marL="742950" indent="-285750">
              <a:defRPr sz="2400" b="1">
                <a:solidFill>
                  <a:srgbClr val="063DE8"/>
                </a:solidFill>
                <a:latin typeface="Arial" charset="0"/>
              </a:defRPr>
            </a:lvl2pPr>
            <a:lvl3pPr marL="1143000" indent="-228600">
              <a:defRPr sz="2400" b="1">
                <a:solidFill>
                  <a:srgbClr val="063DE8"/>
                </a:solidFill>
                <a:latin typeface="Arial" charset="0"/>
              </a:defRPr>
            </a:lvl3pPr>
            <a:lvl4pPr marL="1600200" indent="-228600">
              <a:defRPr sz="2400" b="1">
                <a:solidFill>
                  <a:srgbClr val="063DE8"/>
                </a:solidFill>
                <a:latin typeface="Arial" charset="0"/>
              </a:defRPr>
            </a:lvl4pPr>
            <a:lvl5pPr marL="2057400" indent="-228600">
              <a:defRPr sz="2400" b="1">
                <a:solidFill>
                  <a:srgbClr val="063DE8"/>
                </a:solidFill>
                <a:latin typeface="Arial" charset="0"/>
              </a:defRPr>
            </a:lvl5pPr>
            <a:lvl6pPr marL="2514600" indent="-228600" eaLnBrk="0" fontAlgn="base" hangingPunct="0">
              <a:spcBef>
                <a:spcPct val="0"/>
              </a:spcBef>
              <a:spcAft>
                <a:spcPct val="0"/>
              </a:spcAft>
              <a:defRPr sz="2400" b="1">
                <a:solidFill>
                  <a:srgbClr val="063DE8"/>
                </a:solidFill>
                <a:latin typeface="Arial" charset="0"/>
              </a:defRPr>
            </a:lvl6pPr>
            <a:lvl7pPr marL="2971800" indent="-228600" eaLnBrk="0" fontAlgn="base" hangingPunct="0">
              <a:spcBef>
                <a:spcPct val="0"/>
              </a:spcBef>
              <a:spcAft>
                <a:spcPct val="0"/>
              </a:spcAft>
              <a:defRPr sz="2400" b="1">
                <a:solidFill>
                  <a:srgbClr val="063DE8"/>
                </a:solidFill>
                <a:latin typeface="Arial" charset="0"/>
              </a:defRPr>
            </a:lvl7pPr>
            <a:lvl8pPr marL="3429000" indent="-228600" eaLnBrk="0" fontAlgn="base" hangingPunct="0">
              <a:spcBef>
                <a:spcPct val="0"/>
              </a:spcBef>
              <a:spcAft>
                <a:spcPct val="0"/>
              </a:spcAft>
              <a:defRPr sz="2400" b="1">
                <a:solidFill>
                  <a:srgbClr val="063DE8"/>
                </a:solidFill>
                <a:latin typeface="Arial" charset="0"/>
              </a:defRPr>
            </a:lvl8pPr>
            <a:lvl9pPr marL="3886200" indent="-228600" eaLnBrk="0" fontAlgn="base" hangingPunct="0">
              <a:spcBef>
                <a:spcPct val="0"/>
              </a:spcBef>
              <a:spcAft>
                <a:spcPct val="0"/>
              </a:spcAft>
              <a:defRPr sz="2400" b="1">
                <a:solidFill>
                  <a:srgbClr val="063DE8"/>
                </a:solidFill>
                <a:latin typeface="Arial" charset="0"/>
              </a:defRPr>
            </a:lvl9pPr>
          </a:lstStyle>
          <a:p>
            <a:pPr algn="ctr" eaLnBrk="1" hangingPunct="1">
              <a:defRPr/>
            </a:pPr>
            <a:fld id="{FE0983D7-7194-4091-8EBF-1FAC7CEF6685}" type="slidenum">
              <a:rPr lang="de-DE" sz="1400" smtClean="0">
                <a:solidFill>
                  <a:schemeClr val="tx1"/>
                </a:solidFill>
                <a:latin typeface="Calibri" pitchFamily="34" charset="0"/>
              </a:rPr>
              <a:pPr algn="ctr" eaLnBrk="1" hangingPunct="1">
                <a:defRPr/>
              </a:pPr>
              <a:t>‹Nr.›</a:t>
            </a:fld>
            <a:endParaRPr lang="de-DE" sz="1400" smtClean="0">
              <a:solidFill>
                <a:schemeClr val="tx1"/>
              </a:solidFill>
              <a:latin typeface="Calibri" pitchFamily="34" charset="0"/>
            </a:endParaRPr>
          </a:p>
        </p:txBody>
      </p:sp>
      <p:sp>
        <p:nvSpPr>
          <p:cNvPr id="27" name="Rechteck 26"/>
          <p:cNvSpPr/>
          <p:nvPr userDrawn="1"/>
        </p:nvSpPr>
        <p:spPr>
          <a:xfrm>
            <a:off x="3549897" y="6835486"/>
            <a:ext cx="4854402" cy="277770"/>
          </a:xfrm>
          <a:prstGeom prst="rect">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b="1">
                <a:solidFill>
                  <a:srgbClr val="063DE8"/>
                </a:solidFill>
                <a:latin typeface="Arial" charset="0"/>
              </a:defRPr>
            </a:lvl1pPr>
            <a:lvl2pPr marL="742950" indent="-285750">
              <a:defRPr sz="2400" b="1">
                <a:solidFill>
                  <a:srgbClr val="063DE8"/>
                </a:solidFill>
                <a:latin typeface="Arial" charset="0"/>
              </a:defRPr>
            </a:lvl2pPr>
            <a:lvl3pPr marL="1143000" indent="-228600">
              <a:defRPr sz="2400" b="1">
                <a:solidFill>
                  <a:srgbClr val="063DE8"/>
                </a:solidFill>
                <a:latin typeface="Arial" charset="0"/>
              </a:defRPr>
            </a:lvl3pPr>
            <a:lvl4pPr marL="1600200" indent="-228600">
              <a:defRPr sz="2400" b="1">
                <a:solidFill>
                  <a:srgbClr val="063DE8"/>
                </a:solidFill>
                <a:latin typeface="Arial" charset="0"/>
              </a:defRPr>
            </a:lvl4pPr>
            <a:lvl5pPr marL="2057400" indent="-228600">
              <a:defRPr sz="2400" b="1">
                <a:solidFill>
                  <a:srgbClr val="063DE8"/>
                </a:solidFill>
                <a:latin typeface="Arial" charset="0"/>
              </a:defRPr>
            </a:lvl5pPr>
            <a:lvl6pPr marL="2514600" indent="-228600" eaLnBrk="0" fontAlgn="base" hangingPunct="0">
              <a:spcBef>
                <a:spcPct val="0"/>
              </a:spcBef>
              <a:spcAft>
                <a:spcPct val="0"/>
              </a:spcAft>
              <a:defRPr sz="2400" b="1">
                <a:solidFill>
                  <a:srgbClr val="063DE8"/>
                </a:solidFill>
                <a:latin typeface="Arial" charset="0"/>
              </a:defRPr>
            </a:lvl6pPr>
            <a:lvl7pPr marL="2971800" indent="-228600" eaLnBrk="0" fontAlgn="base" hangingPunct="0">
              <a:spcBef>
                <a:spcPct val="0"/>
              </a:spcBef>
              <a:spcAft>
                <a:spcPct val="0"/>
              </a:spcAft>
              <a:defRPr sz="2400" b="1">
                <a:solidFill>
                  <a:srgbClr val="063DE8"/>
                </a:solidFill>
                <a:latin typeface="Arial" charset="0"/>
              </a:defRPr>
            </a:lvl7pPr>
            <a:lvl8pPr marL="3429000" indent="-228600" eaLnBrk="0" fontAlgn="base" hangingPunct="0">
              <a:spcBef>
                <a:spcPct val="0"/>
              </a:spcBef>
              <a:spcAft>
                <a:spcPct val="0"/>
              </a:spcAft>
              <a:defRPr sz="2400" b="1">
                <a:solidFill>
                  <a:srgbClr val="063DE8"/>
                </a:solidFill>
                <a:latin typeface="Arial" charset="0"/>
              </a:defRPr>
            </a:lvl8pPr>
            <a:lvl9pPr marL="3886200" indent="-228600" eaLnBrk="0" fontAlgn="base" hangingPunct="0">
              <a:spcBef>
                <a:spcPct val="0"/>
              </a:spcBef>
              <a:spcAft>
                <a:spcPct val="0"/>
              </a:spcAft>
              <a:defRPr sz="2400" b="1">
                <a:solidFill>
                  <a:srgbClr val="063DE8"/>
                </a:solidFill>
                <a:latin typeface="Arial" charset="0"/>
              </a:defRPr>
            </a:lvl9pPr>
          </a:lstStyle>
          <a:p>
            <a:pPr algn="ctr" eaLnBrk="1" hangingPunct="1">
              <a:defRPr/>
            </a:pPr>
            <a:r>
              <a:rPr lang="de-DE" sz="1400" dirty="0" smtClean="0">
                <a:solidFill>
                  <a:schemeClr val="tx1"/>
                </a:solidFill>
                <a:latin typeface="Calibri" pitchFamily="34" charset="0"/>
              </a:rPr>
              <a:t>Regel 17 – Die Schiedsrichter</a:t>
            </a:r>
          </a:p>
        </p:txBody>
      </p:sp>
      <p:pic>
        <p:nvPicPr>
          <p:cNvPr id="12" name="Picture 23" descr="dhblogo"/>
          <p:cNvPicPr>
            <a:picLocks noChangeAspect="1" noChangeArrowheads="1"/>
          </p:cNvPicPr>
          <p:nvPr userDrawn="1"/>
        </p:nvPicPr>
        <p:blipFill>
          <a:blip r:embed="rId27">
            <a:extLst>
              <a:ext uri="{28A0092B-C50C-407E-A947-70E740481C1C}">
                <a14:useLocalDpi xmlns:a14="http://schemas.microsoft.com/office/drawing/2010/main" val="0"/>
              </a:ext>
            </a:extLst>
          </a:blip>
          <a:srcRect b="10670"/>
          <a:stretch>
            <a:fillRect/>
          </a:stretch>
        </p:blipFill>
        <p:spPr bwMode="auto">
          <a:xfrm>
            <a:off x="8054975" y="0"/>
            <a:ext cx="16922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95"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lang="de-DE" sz="2400" b="1" kern="1200" dirty="0">
          <a:solidFill>
            <a:srgbClr val="063DE8"/>
          </a:solidFill>
          <a:effectLst>
            <a:outerShdw blurRad="38100" dist="38100" dir="2700000" algn="tl">
              <a:srgbClr val="000000">
                <a:alpha val="43137"/>
              </a:srgbClr>
            </a:outerShdw>
          </a:effectLst>
          <a:latin typeface="Arial" charset="0"/>
          <a:ea typeface="+mn-ea"/>
          <a:cs typeface="+mn-cs"/>
        </a:defRPr>
      </a:lvl1pPr>
      <a:lvl2pPr algn="l" rtl="0" eaLnBrk="0" fontAlgn="base" hangingPunct="0">
        <a:lnSpc>
          <a:spcPct val="90000"/>
        </a:lnSpc>
        <a:spcBef>
          <a:spcPct val="0"/>
        </a:spcBef>
        <a:spcAft>
          <a:spcPct val="0"/>
        </a:spcAft>
        <a:defRPr sz="2400" b="1">
          <a:solidFill>
            <a:srgbClr val="063DE8"/>
          </a:solidFill>
          <a:latin typeface="Arial" panose="020B0604020202020204" pitchFamily="34" charset="0"/>
        </a:defRPr>
      </a:lvl2pPr>
      <a:lvl3pPr algn="l" rtl="0" eaLnBrk="0" fontAlgn="base" hangingPunct="0">
        <a:lnSpc>
          <a:spcPct val="90000"/>
        </a:lnSpc>
        <a:spcBef>
          <a:spcPct val="0"/>
        </a:spcBef>
        <a:spcAft>
          <a:spcPct val="0"/>
        </a:spcAft>
        <a:defRPr sz="2400" b="1">
          <a:solidFill>
            <a:srgbClr val="063DE8"/>
          </a:solidFill>
          <a:latin typeface="Arial" panose="020B0604020202020204" pitchFamily="34" charset="0"/>
        </a:defRPr>
      </a:lvl3pPr>
      <a:lvl4pPr algn="l" rtl="0" eaLnBrk="0" fontAlgn="base" hangingPunct="0">
        <a:lnSpc>
          <a:spcPct val="90000"/>
        </a:lnSpc>
        <a:spcBef>
          <a:spcPct val="0"/>
        </a:spcBef>
        <a:spcAft>
          <a:spcPct val="0"/>
        </a:spcAft>
        <a:defRPr sz="2400" b="1">
          <a:solidFill>
            <a:srgbClr val="063DE8"/>
          </a:solidFill>
          <a:latin typeface="Arial" panose="020B0604020202020204" pitchFamily="34" charset="0"/>
        </a:defRPr>
      </a:lvl4pPr>
      <a:lvl5pPr algn="l" rtl="0" eaLnBrk="0" fontAlgn="base" hangingPunct="0">
        <a:lnSpc>
          <a:spcPct val="90000"/>
        </a:lnSpc>
        <a:spcBef>
          <a:spcPct val="0"/>
        </a:spcBef>
        <a:spcAft>
          <a:spcPct val="0"/>
        </a:spcAft>
        <a:defRPr sz="2400" b="1">
          <a:solidFill>
            <a:srgbClr val="063DE8"/>
          </a:solidFill>
          <a:latin typeface="Arial" panose="020B0604020202020204" pitchFamily="34" charset="0"/>
        </a:defRPr>
      </a:lvl5pPr>
      <a:lvl6pPr marL="457200" algn="l" rtl="0" fontAlgn="base">
        <a:lnSpc>
          <a:spcPct val="90000"/>
        </a:lnSpc>
        <a:spcBef>
          <a:spcPct val="0"/>
        </a:spcBef>
        <a:spcAft>
          <a:spcPct val="0"/>
        </a:spcAft>
        <a:defRPr sz="2400" b="1">
          <a:solidFill>
            <a:srgbClr val="063DE8"/>
          </a:solidFill>
          <a:latin typeface="Arial" panose="020B0604020202020204" pitchFamily="34" charset="0"/>
        </a:defRPr>
      </a:lvl6pPr>
      <a:lvl7pPr marL="914400" algn="l" rtl="0" fontAlgn="base">
        <a:lnSpc>
          <a:spcPct val="90000"/>
        </a:lnSpc>
        <a:spcBef>
          <a:spcPct val="0"/>
        </a:spcBef>
        <a:spcAft>
          <a:spcPct val="0"/>
        </a:spcAft>
        <a:defRPr sz="2400" b="1">
          <a:solidFill>
            <a:srgbClr val="063DE8"/>
          </a:solidFill>
          <a:latin typeface="Arial" panose="020B0604020202020204" pitchFamily="34" charset="0"/>
        </a:defRPr>
      </a:lvl7pPr>
      <a:lvl8pPr marL="1371600" algn="l" rtl="0" fontAlgn="base">
        <a:lnSpc>
          <a:spcPct val="90000"/>
        </a:lnSpc>
        <a:spcBef>
          <a:spcPct val="0"/>
        </a:spcBef>
        <a:spcAft>
          <a:spcPct val="0"/>
        </a:spcAft>
        <a:defRPr sz="2400" b="1">
          <a:solidFill>
            <a:srgbClr val="063DE8"/>
          </a:solidFill>
          <a:latin typeface="Arial" panose="020B0604020202020204" pitchFamily="34" charset="0"/>
        </a:defRPr>
      </a:lvl8pPr>
      <a:lvl9pPr marL="1828800" algn="l" rtl="0" fontAlgn="base">
        <a:lnSpc>
          <a:spcPct val="90000"/>
        </a:lnSpc>
        <a:spcBef>
          <a:spcPct val="0"/>
        </a:spcBef>
        <a:spcAft>
          <a:spcPct val="0"/>
        </a:spcAft>
        <a:defRPr sz="2400" b="1">
          <a:solidFill>
            <a:srgbClr val="063DE8"/>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8.png"/><Relationship Id="rId12" Type="http://schemas.microsoft.com/office/2007/relationships/hdphoto" Target="../media/hdphoto4.wdp"/><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6.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6.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51.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4441872" y="4608104"/>
            <a:ext cx="851166" cy="1124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pic>
        <p:nvPicPr>
          <p:cNvPr id="8" name="Picture 5"/>
          <p:cNvPicPr>
            <a:picLocks noChangeAspect="1" noChangeArrowheads="1"/>
          </p:cNvPicPr>
          <p:nvPr/>
        </p:nvPicPr>
        <p:blipFill>
          <a:blip r:embed="rId3" cstate="print"/>
          <a:srcRect/>
          <a:stretch>
            <a:fillRect/>
          </a:stretch>
        </p:blipFill>
        <p:spPr bwMode="auto">
          <a:xfrm>
            <a:off x="4027245" y="3279715"/>
            <a:ext cx="1624954" cy="1325800"/>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4" cstate="print"/>
          <a:srcRect/>
          <a:stretch>
            <a:fillRect/>
          </a:stretch>
        </p:blipFill>
        <p:spPr bwMode="auto">
          <a:xfrm>
            <a:off x="4339207" y="5792362"/>
            <a:ext cx="1246195" cy="809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Vollbild anzei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66" y="1460054"/>
            <a:ext cx="2056174" cy="1444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RightFacing"/>
            <a:lightRig rig="threePt" dir="t"/>
          </a:scene3d>
          <a:extLst/>
        </p:spPr>
      </p:pic>
      <p:pic>
        <p:nvPicPr>
          <p:cNvPr id="1029" name="Picture 5" descr="Vollbild anzei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7119" y="1598510"/>
            <a:ext cx="2509639" cy="1460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LeftFacing"/>
            <a:lightRig rig="threePt" dir="t"/>
          </a:scene3d>
          <a:extLst/>
        </p:spPr>
      </p:pic>
      <p:pic>
        <p:nvPicPr>
          <p:cNvPr id="10" name="Picture 2"/>
          <p:cNvPicPr>
            <a:picLocks noChangeAspect="1" noChangeArrowheads="1"/>
          </p:cNvPicPr>
          <p:nvPr/>
        </p:nvPicPr>
        <p:blipFill>
          <a:blip r:embed="rId7" cstate="print"/>
          <a:srcRect/>
          <a:stretch>
            <a:fillRect/>
          </a:stretch>
        </p:blipFill>
        <p:spPr bwMode="auto">
          <a:xfrm>
            <a:off x="116445" y="3917926"/>
            <a:ext cx="4405400" cy="2363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RightFacing"/>
            <a:lightRig rig="threePt" dir="t"/>
          </a:scene3d>
        </p:spPr>
      </p:pic>
      <p:pic>
        <p:nvPicPr>
          <p:cNvPr id="11" name="Picture 3"/>
          <p:cNvPicPr>
            <a:picLocks noChangeAspect="1" noChangeArrowheads="1"/>
          </p:cNvPicPr>
          <p:nvPr/>
        </p:nvPicPr>
        <p:blipFill>
          <a:blip r:embed="rId8" cstate="print"/>
          <a:srcRect/>
          <a:stretch>
            <a:fillRect/>
          </a:stretch>
        </p:blipFill>
        <p:spPr bwMode="auto">
          <a:xfrm>
            <a:off x="5264191" y="3943669"/>
            <a:ext cx="4395083" cy="2413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LeftFacing"/>
            <a:lightRig rig="threePt" dir="t"/>
          </a:scene3d>
        </p:spPr>
      </p:pic>
      <p:sp>
        <p:nvSpPr>
          <p:cNvPr id="14" name="Titel 1"/>
          <p:cNvSpPr txBox="1">
            <a:spLocks/>
          </p:cNvSpPr>
          <p:nvPr/>
        </p:nvSpPr>
        <p:spPr>
          <a:xfrm>
            <a:off x="1272273" y="307926"/>
            <a:ext cx="7428310" cy="49903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defPPr>
              <a:defRPr lang="de-DE"/>
            </a:defPPr>
            <a:lvl1pPr algn="ctr" fontAlgn="auto">
              <a:spcBef>
                <a:spcPts val="0"/>
              </a:spcBef>
              <a:spcAft>
                <a:spcPts val="0"/>
              </a:spcAft>
              <a:defRPr sz="2600">
                <a:solidFill>
                  <a:schemeClr val="tx1"/>
                </a:solidFill>
                <a:latin typeface="Arial" pitchFamily="34" charset="0"/>
                <a:cs typeface="Arial"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t>Die Schiedsrichter</a:t>
            </a:r>
          </a:p>
        </p:txBody>
      </p:sp>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7080" y="1137762"/>
            <a:ext cx="3067914" cy="1989996"/>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 name="Picture 2" descr="http://www.nwzonline.de/rf/image_online/NWZ_CMS/NWZ/2014-2016/Produktion/2016/03/08/SPORT/3/Bilder/rote%20karte--261x33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852" y="2765189"/>
            <a:ext cx="858643" cy="110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76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928511" y="1643641"/>
            <a:ext cx="8356906" cy="617398"/>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Hinweis</a:t>
            </a:r>
          </a:p>
        </p:txBody>
      </p:sp>
      <p:sp>
        <p:nvSpPr>
          <p:cNvPr id="9" name="Rechteck 8"/>
          <p:cNvSpPr/>
          <p:nvPr/>
        </p:nvSpPr>
        <p:spPr>
          <a:xfrm>
            <a:off x="928511" y="3016907"/>
            <a:ext cx="8356907" cy="165722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solidFill>
                  <a:srgbClr val="FF0000"/>
                </a:solidFill>
                <a:latin typeface="Arial" pitchFamily="34" charset="0"/>
                <a:cs typeface="Arial" pitchFamily="34" charset="0"/>
              </a:rPr>
              <a:t>Die schwarze Spielkleidung ist vorrangig für die Schiedsrichter vorgesehen. </a:t>
            </a:r>
          </a:p>
        </p:txBody>
      </p:sp>
      <p:sp>
        <p:nvSpPr>
          <p:cNvPr id="4" name="Rechteck 3"/>
          <p:cNvSpPr/>
          <p:nvPr/>
        </p:nvSpPr>
        <p:spPr>
          <a:xfrm>
            <a:off x="3789876" y="307926"/>
            <a:ext cx="2504212" cy="492443"/>
          </a:xfrm>
          <a:prstGeom prst="rect">
            <a:avLst/>
          </a:prstGeom>
        </p:spPr>
        <p:txBody>
          <a:bodyPr wrap="none">
            <a:spAutoFit/>
          </a:bodyPr>
          <a:lstStyle/>
          <a:p>
            <a:r>
              <a:rPr lang="de-DE" sz="2600" dirty="0">
                <a:solidFill>
                  <a:schemeClr val="tx1"/>
                </a:solidFill>
                <a:latin typeface="Arial" pitchFamily="34" charset="0"/>
                <a:cs typeface="Arial" pitchFamily="34" charset="0"/>
              </a:rPr>
              <a:t>Schiedsrichter</a:t>
            </a:r>
          </a:p>
        </p:txBody>
      </p:sp>
    </p:spTree>
    <p:extLst>
      <p:ext uri="{BB962C8B-B14F-4D97-AF65-F5344CB8AC3E}">
        <p14:creationId xmlns:p14="http://schemas.microsoft.com/office/powerpoint/2010/main" val="3795687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079998" y="1676078"/>
            <a:ext cx="3569139" cy="4455740"/>
            <a:chOff x="3079998" y="1676078"/>
            <a:chExt cx="3569139" cy="445574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998" y="1676078"/>
              <a:ext cx="3569139" cy="445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152006" y="1925201"/>
              <a:ext cx="2758655" cy="830997"/>
            </a:xfrm>
            <a:prstGeom prst="rect">
              <a:avLst/>
            </a:prstGeom>
            <a:noFill/>
          </p:spPr>
          <p:txBody>
            <a:bodyPr wrap="square" rtlCol="0">
              <a:spAutoFit/>
            </a:bodyPr>
            <a:lstStyle/>
            <a:p>
              <a:pPr algn="ctr"/>
              <a:r>
                <a:rPr lang="de-DE" i="1" dirty="0" smtClean="0">
                  <a:solidFill>
                    <a:schemeClr val="tx1"/>
                  </a:solidFill>
                </a:rPr>
                <a:t>Aufgaben</a:t>
              </a:r>
            </a:p>
            <a:p>
              <a:pPr algn="ctr"/>
              <a:r>
                <a:rPr lang="de-DE" i="1" dirty="0" smtClean="0">
                  <a:solidFill>
                    <a:schemeClr val="tx1"/>
                  </a:solidFill>
                </a:rPr>
                <a:t>vor dem Spiel</a:t>
              </a:r>
              <a:endParaRPr lang="de-DE" i="1" dirty="0">
                <a:solidFill>
                  <a:schemeClr val="tx1"/>
                </a:solidFill>
              </a:endParaRPr>
            </a:p>
          </p:txBody>
        </p:sp>
      </p:grpSp>
      <p:sp>
        <p:nvSpPr>
          <p:cNvPr id="5" name="Rechteck 4"/>
          <p:cNvSpPr/>
          <p:nvPr/>
        </p:nvSpPr>
        <p:spPr>
          <a:xfrm>
            <a:off x="3789876" y="307926"/>
            <a:ext cx="2504212" cy="492443"/>
          </a:xfrm>
          <a:prstGeom prst="rect">
            <a:avLst/>
          </a:prstGeom>
        </p:spPr>
        <p:txBody>
          <a:bodyPr wrap="none">
            <a:spAutoFit/>
          </a:bodyPr>
          <a:lstStyle/>
          <a:p>
            <a:r>
              <a:rPr lang="de-DE" sz="2600" dirty="0">
                <a:solidFill>
                  <a:schemeClr val="tx1"/>
                </a:solidFill>
                <a:latin typeface="Arial" pitchFamily="34" charset="0"/>
                <a:cs typeface="Arial" pitchFamily="34" charset="0"/>
              </a:rPr>
              <a:t>Schiedsrichter</a:t>
            </a:r>
          </a:p>
        </p:txBody>
      </p:sp>
    </p:spTree>
    <p:extLst>
      <p:ext uri="{BB962C8B-B14F-4D97-AF65-F5344CB8AC3E}">
        <p14:creationId xmlns:p14="http://schemas.microsoft.com/office/powerpoint/2010/main" val="3450567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62414" y="307926"/>
            <a:ext cx="499679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(I)</a:t>
            </a:r>
          </a:p>
        </p:txBody>
      </p:sp>
      <p:grpSp>
        <p:nvGrpSpPr>
          <p:cNvPr id="3" name="Gruppieren 2"/>
          <p:cNvGrpSpPr/>
          <p:nvPr/>
        </p:nvGrpSpPr>
        <p:grpSpPr>
          <a:xfrm>
            <a:off x="3002303" y="1111465"/>
            <a:ext cx="3874808" cy="2393871"/>
            <a:chOff x="2852069" y="1357298"/>
            <a:chExt cx="3577319" cy="2267380"/>
          </a:xfrm>
        </p:grpSpPr>
        <p:sp>
          <p:nvSpPr>
            <p:cNvPr id="5" name="Rechteck 4"/>
            <p:cNvSpPr/>
            <p:nvPr/>
          </p:nvSpPr>
          <p:spPr>
            <a:xfrm>
              <a:off x="3500430" y="3286124"/>
              <a:ext cx="2286000" cy="33855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Prüfen der Tore </a:t>
              </a:r>
            </a:p>
          </p:txBody>
        </p:sp>
        <p:pic>
          <p:nvPicPr>
            <p:cNvPr id="15" name="Grafik 14" descr="Überprüfung Tornetze.jpg"/>
            <p:cNvPicPr>
              <a:picLocks noChangeAspect="1"/>
            </p:cNvPicPr>
            <p:nvPr/>
          </p:nvPicPr>
          <p:blipFill>
            <a:blip r:embed="rId2" cstate="print"/>
            <a:stretch>
              <a:fillRect/>
            </a:stretch>
          </p:blipFill>
          <p:spPr>
            <a:xfrm>
              <a:off x="2852069" y="1357298"/>
              <a:ext cx="3577319" cy="1821181"/>
            </a:xfrm>
            <a:prstGeom prst="rect">
              <a:avLst/>
            </a:prstGeom>
            <a:ln>
              <a:noFill/>
            </a:ln>
            <a:effectLst>
              <a:outerShdw blurRad="292100" dist="139700" dir="2700000" algn="tl" rotWithShape="0">
                <a:srgbClr val="333333">
                  <a:alpha val="65000"/>
                </a:srgbClr>
              </a:outerShdw>
            </a:effectLst>
          </p:spPr>
        </p:pic>
      </p:grpSp>
      <p:grpSp>
        <p:nvGrpSpPr>
          <p:cNvPr id="13" name="Gruppieren 12"/>
          <p:cNvGrpSpPr/>
          <p:nvPr/>
        </p:nvGrpSpPr>
        <p:grpSpPr>
          <a:xfrm>
            <a:off x="60674" y="1111465"/>
            <a:ext cx="2785636" cy="2393871"/>
            <a:chOff x="71406" y="1357298"/>
            <a:chExt cx="2571768" cy="2267380"/>
          </a:xfrm>
        </p:grpSpPr>
        <p:sp>
          <p:nvSpPr>
            <p:cNvPr id="4" name="Rechteck 3"/>
            <p:cNvSpPr/>
            <p:nvPr/>
          </p:nvSpPr>
          <p:spPr>
            <a:xfrm>
              <a:off x="71406" y="3286124"/>
              <a:ext cx="2571768" cy="33855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Prüfen der Spielfläche</a:t>
              </a:r>
            </a:p>
          </p:txBody>
        </p:sp>
        <p:pic>
          <p:nvPicPr>
            <p:cNvPr id="1026" name="Picture 2"/>
            <p:cNvPicPr>
              <a:picLocks noChangeAspect="1" noChangeArrowheads="1"/>
            </p:cNvPicPr>
            <p:nvPr/>
          </p:nvPicPr>
          <p:blipFill>
            <a:blip r:embed="rId3" cstate="print"/>
            <a:srcRect/>
            <a:stretch>
              <a:fillRect/>
            </a:stretch>
          </p:blipFill>
          <p:spPr bwMode="auto">
            <a:xfrm>
              <a:off x="714348" y="1357298"/>
              <a:ext cx="1428760" cy="1777064"/>
            </a:xfrm>
            <a:prstGeom prst="rect">
              <a:avLst/>
            </a:prstGeom>
            <a:ln>
              <a:noFill/>
            </a:ln>
            <a:effectLst>
              <a:outerShdw blurRad="292100" dist="139700" dir="2700000" algn="tl" rotWithShape="0">
                <a:srgbClr val="333333">
                  <a:alpha val="65000"/>
                </a:srgbClr>
              </a:outerShdw>
            </a:effectLst>
          </p:spPr>
        </p:pic>
      </p:grpSp>
      <p:grpSp>
        <p:nvGrpSpPr>
          <p:cNvPr id="8" name="Gruppieren 7"/>
          <p:cNvGrpSpPr/>
          <p:nvPr/>
        </p:nvGrpSpPr>
        <p:grpSpPr>
          <a:xfrm>
            <a:off x="7196191" y="1225220"/>
            <a:ext cx="2476103" cy="2243024"/>
            <a:chOff x="6643702" y="1500174"/>
            <a:chExt cx="2286000" cy="2124504"/>
          </a:xfrm>
        </p:grpSpPr>
        <p:sp>
          <p:nvSpPr>
            <p:cNvPr id="6" name="Rechteck 5"/>
            <p:cNvSpPr/>
            <p:nvPr/>
          </p:nvSpPr>
          <p:spPr>
            <a:xfrm>
              <a:off x="6643702" y="3286124"/>
              <a:ext cx="2286000" cy="33855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Prüfen der Bälle </a:t>
              </a:r>
            </a:p>
          </p:txBody>
        </p:sp>
        <p:pic>
          <p:nvPicPr>
            <p:cNvPr id="19" name="Grafik 18" descr="IMG.jpg"/>
            <p:cNvPicPr>
              <a:picLocks noChangeAspect="1"/>
            </p:cNvPicPr>
            <p:nvPr/>
          </p:nvPicPr>
          <p:blipFill>
            <a:blip r:embed="rId4" cstate="print"/>
            <a:srcRect l="13633" t="75001" r="45467" b="4166"/>
            <a:stretch>
              <a:fillRect/>
            </a:stretch>
          </p:blipFill>
          <p:spPr>
            <a:xfrm>
              <a:off x="6715140" y="1500174"/>
              <a:ext cx="2143140" cy="1428760"/>
            </a:xfrm>
            <a:prstGeom prst="rect">
              <a:avLst/>
            </a:prstGeom>
            <a:ln>
              <a:noFill/>
            </a:ln>
            <a:effectLst>
              <a:outerShdw blurRad="292100" dist="139700" dir="2700000" algn="tl" rotWithShape="0">
                <a:srgbClr val="333333">
                  <a:alpha val="65000"/>
                </a:srgbClr>
              </a:outerShdw>
            </a:effectLst>
          </p:spPr>
        </p:pic>
      </p:grpSp>
      <p:grpSp>
        <p:nvGrpSpPr>
          <p:cNvPr id="10" name="Gruppieren 9"/>
          <p:cNvGrpSpPr/>
          <p:nvPr/>
        </p:nvGrpSpPr>
        <p:grpSpPr>
          <a:xfrm>
            <a:off x="6980108" y="3901698"/>
            <a:ext cx="2564999" cy="2598914"/>
            <a:chOff x="6643702" y="3902030"/>
            <a:chExt cx="2368071" cy="2461590"/>
          </a:xfrm>
        </p:grpSpPr>
        <p:sp>
          <p:nvSpPr>
            <p:cNvPr id="7" name="Rechteck 6"/>
            <p:cNvSpPr/>
            <p:nvPr/>
          </p:nvSpPr>
          <p:spPr>
            <a:xfrm>
              <a:off x="6715156" y="5532806"/>
              <a:ext cx="2286000" cy="83081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latin typeface="Arial" panose="020B0604020202020204" pitchFamily="34" charset="0"/>
                  <a:cs typeface="Arial" panose="020B0604020202020204" pitchFamily="34" charset="0"/>
                </a:rPr>
                <a:t>Bestimmen, welche Bälle zum Einsatz kommen</a:t>
              </a:r>
            </a:p>
          </p:txBody>
        </p:sp>
        <p:pic>
          <p:nvPicPr>
            <p:cNvPr id="21" name="Grafik 20" descr="Bälle überprüfen.jpg"/>
            <p:cNvPicPr>
              <a:picLocks noChangeAspect="1"/>
            </p:cNvPicPr>
            <p:nvPr/>
          </p:nvPicPr>
          <p:blipFill>
            <a:blip r:embed="rId5" cstate="print"/>
            <a:stretch>
              <a:fillRect/>
            </a:stretch>
          </p:blipFill>
          <p:spPr>
            <a:xfrm>
              <a:off x="6643702" y="3902030"/>
              <a:ext cx="2368071" cy="1527234"/>
            </a:xfrm>
            <a:prstGeom prst="rect">
              <a:avLst/>
            </a:prstGeom>
            <a:ln>
              <a:noFill/>
            </a:ln>
            <a:effectLst>
              <a:outerShdw blurRad="292100" dist="139700" dir="2700000" algn="tl" rotWithShape="0">
                <a:srgbClr val="333333">
                  <a:alpha val="65000"/>
                </a:srgbClr>
              </a:outerShdw>
            </a:effectLst>
          </p:spPr>
        </p:pic>
      </p:grpSp>
      <p:grpSp>
        <p:nvGrpSpPr>
          <p:cNvPr id="14" name="Gruppieren 13"/>
          <p:cNvGrpSpPr/>
          <p:nvPr/>
        </p:nvGrpSpPr>
        <p:grpSpPr>
          <a:xfrm>
            <a:off x="397866" y="3544269"/>
            <a:ext cx="6270257" cy="3015729"/>
            <a:chOff x="177133" y="3429000"/>
            <a:chExt cx="5788857" cy="2856380"/>
          </a:xfrm>
        </p:grpSpPr>
        <p:sp>
          <p:nvSpPr>
            <p:cNvPr id="9" name="Rechteck 8"/>
            <p:cNvSpPr/>
            <p:nvPr/>
          </p:nvSpPr>
          <p:spPr>
            <a:xfrm>
              <a:off x="177133" y="5013176"/>
              <a:ext cx="5786478" cy="58477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latin typeface="Arial" panose="020B0604020202020204" pitchFamily="34" charset="0"/>
                  <a:cs typeface="Arial" panose="020B0604020202020204" pitchFamily="34" charset="0"/>
                </a:rPr>
                <a:t>Prüfen von Spielern, Offiziellen, Spielprotokoll  (Teilnahmeberechtigung)</a:t>
              </a:r>
            </a:p>
          </p:txBody>
        </p:sp>
        <p:sp>
          <p:nvSpPr>
            <p:cNvPr id="11" name="Rechteck 10"/>
            <p:cNvSpPr/>
            <p:nvPr/>
          </p:nvSpPr>
          <p:spPr>
            <a:xfrm>
              <a:off x="179512" y="5700605"/>
              <a:ext cx="5786478" cy="58477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latin typeface="Arial" panose="020B0604020202020204" pitchFamily="34" charset="0"/>
                  <a:cs typeface="Arial" panose="020B0604020202020204" pitchFamily="34" charset="0"/>
                </a:rPr>
                <a:t>Feststellen Anwesenheit und Identität der beiden „Mannschaftsverantwortlichen“ (Unterschriften)</a:t>
              </a:r>
            </a:p>
          </p:txBody>
        </p:sp>
        <p:pic>
          <p:nvPicPr>
            <p:cNvPr id="1027" name="Picture 3"/>
            <p:cNvPicPr>
              <a:picLocks noChangeAspect="1" noChangeArrowheads="1"/>
            </p:cNvPicPr>
            <p:nvPr/>
          </p:nvPicPr>
          <p:blipFill>
            <a:blip r:embed="rId6" cstate="print"/>
            <a:srcRect/>
            <a:stretch>
              <a:fillRect/>
            </a:stretch>
          </p:blipFill>
          <p:spPr bwMode="auto">
            <a:xfrm>
              <a:off x="3036666" y="3506710"/>
              <a:ext cx="2890829" cy="1314623"/>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7" cstate="print"/>
            <a:srcRect/>
            <a:stretch>
              <a:fillRect/>
            </a:stretch>
          </p:blipFill>
          <p:spPr bwMode="auto">
            <a:xfrm>
              <a:off x="715925" y="3429000"/>
              <a:ext cx="2127883" cy="149782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033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921885" y="2036836"/>
            <a:ext cx="2476103" cy="3408061"/>
            <a:chOff x="6286512" y="3357562"/>
            <a:chExt cx="2286000" cy="3227981"/>
          </a:xfrm>
        </p:grpSpPr>
        <p:sp>
          <p:nvSpPr>
            <p:cNvPr id="10" name="Rechteck 9"/>
            <p:cNvSpPr/>
            <p:nvPr/>
          </p:nvSpPr>
          <p:spPr>
            <a:xfrm>
              <a:off x="6286512" y="6000768"/>
              <a:ext cx="2286000" cy="58477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Ausrüstung der Spieler prüfen</a:t>
              </a:r>
            </a:p>
          </p:txBody>
        </p:sp>
        <p:pic>
          <p:nvPicPr>
            <p:cNvPr id="2051" name="Picture 3"/>
            <p:cNvPicPr>
              <a:picLocks noChangeAspect="1" noChangeArrowheads="1"/>
            </p:cNvPicPr>
            <p:nvPr/>
          </p:nvPicPr>
          <p:blipFill>
            <a:blip r:embed="rId2" cstate="print"/>
            <a:srcRect/>
            <a:stretch>
              <a:fillRect/>
            </a:stretch>
          </p:blipFill>
          <p:spPr bwMode="auto">
            <a:xfrm>
              <a:off x="6488367" y="3357562"/>
              <a:ext cx="1869847" cy="2433620"/>
            </a:xfrm>
            <a:prstGeom prst="rect">
              <a:avLst/>
            </a:prstGeom>
            <a:ln>
              <a:noFill/>
            </a:ln>
            <a:effectLst>
              <a:outerShdw blurRad="292100" dist="139700" dir="2700000" algn="tl" rotWithShape="0">
                <a:srgbClr val="333333">
                  <a:alpha val="65000"/>
                </a:srgbClr>
              </a:outerShdw>
            </a:effectLst>
          </p:spPr>
        </p:pic>
      </p:grpSp>
      <p:grpSp>
        <p:nvGrpSpPr>
          <p:cNvPr id="5" name="Gruppieren 4"/>
          <p:cNvGrpSpPr/>
          <p:nvPr/>
        </p:nvGrpSpPr>
        <p:grpSpPr>
          <a:xfrm>
            <a:off x="2138919" y="3978985"/>
            <a:ext cx="2967245" cy="2593637"/>
            <a:chOff x="320398" y="3838090"/>
            <a:chExt cx="2739434" cy="2456591"/>
          </a:xfrm>
        </p:grpSpPr>
        <p:pic>
          <p:nvPicPr>
            <p:cNvPr id="1028" name="Picture 4"/>
            <p:cNvPicPr>
              <a:picLocks noChangeAspect="1" noChangeArrowheads="1"/>
            </p:cNvPicPr>
            <p:nvPr/>
          </p:nvPicPr>
          <p:blipFill>
            <a:blip r:embed="rId3" cstate="print"/>
            <a:srcRect/>
            <a:stretch>
              <a:fillRect/>
            </a:stretch>
          </p:blipFill>
          <p:spPr bwMode="auto">
            <a:xfrm>
              <a:off x="320398" y="3838090"/>
              <a:ext cx="2739434" cy="1967174"/>
            </a:xfrm>
            <a:prstGeom prst="rect">
              <a:avLst/>
            </a:prstGeom>
            <a:ln>
              <a:noFill/>
            </a:ln>
            <a:effectLst>
              <a:outerShdw blurRad="292100" dist="139700" dir="2700000" algn="tl" rotWithShape="0">
                <a:srgbClr val="333333">
                  <a:alpha val="65000"/>
                </a:srgbClr>
              </a:outerShdw>
            </a:effectLst>
          </p:spPr>
        </p:pic>
        <p:sp>
          <p:nvSpPr>
            <p:cNvPr id="23" name="Rechteck 22"/>
            <p:cNvSpPr/>
            <p:nvPr/>
          </p:nvSpPr>
          <p:spPr>
            <a:xfrm>
              <a:off x="353395" y="5956127"/>
              <a:ext cx="2286000" cy="33855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latin typeface="Arial" panose="020B0604020202020204" pitchFamily="34" charset="0"/>
                  <a:cs typeface="Arial" panose="020B0604020202020204" pitchFamily="34" charset="0"/>
                </a:rPr>
                <a:t>Losen</a:t>
              </a:r>
            </a:p>
          </p:txBody>
        </p:sp>
      </p:grpSp>
      <p:sp>
        <p:nvSpPr>
          <p:cNvPr id="12" name="Rechteck 11"/>
          <p:cNvSpPr/>
          <p:nvPr/>
        </p:nvSpPr>
        <p:spPr>
          <a:xfrm>
            <a:off x="2123208" y="307926"/>
            <a:ext cx="549647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(II)</a:t>
            </a:r>
          </a:p>
        </p:txBody>
      </p:sp>
      <p:grpSp>
        <p:nvGrpSpPr>
          <p:cNvPr id="7" name="Gruppieren 6"/>
          <p:cNvGrpSpPr/>
          <p:nvPr/>
        </p:nvGrpSpPr>
        <p:grpSpPr>
          <a:xfrm>
            <a:off x="155442" y="1117915"/>
            <a:ext cx="5815552" cy="2818346"/>
            <a:chOff x="143508" y="1058845"/>
            <a:chExt cx="5369062" cy="2669427"/>
          </a:xfrm>
        </p:grpSpPr>
        <p:sp>
          <p:nvSpPr>
            <p:cNvPr id="8" name="Rechteck 7"/>
            <p:cNvSpPr/>
            <p:nvPr/>
          </p:nvSpPr>
          <p:spPr>
            <a:xfrm>
              <a:off x="143508" y="2746956"/>
              <a:ext cx="5369062" cy="33855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Prüfen, ob Mannschaften in vorschriftsmäßiger Spielkleidung</a:t>
              </a:r>
            </a:p>
          </p:txBody>
        </p:sp>
        <p:pic>
          <p:nvPicPr>
            <p:cNvPr id="2052" name="Picture 4"/>
            <p:cNvPicPr>
              <a:picLocks noChangeAspect="1" noChangeArrowheads="1"/>
            </p:cNvPicPr>
            <p:nvPr/>
          </p:nvPicPr>
          <p:blipFill>
            <a:blip r:embed="rId4" cstate="print"/>
            <a:srcRect b="29643"/>
            <a:stretch>
              <a:fillRect/>
            </a:stretch>
          </p:blipFill>
          <p:spPr bwMode="auto">
            <a:xfrm>
              <a:off x="291990" y="1058845"/>
              <a:ext cx="5072098" cy="1643074"/>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143508" y="3145244"/>
              <a:ext cx="5369062" cy="58302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Anwesenheit von mindestens 5 Spielern pro </a:t>
              </a:r>
              <a:r>
                <a:rPr lang="de-DE" sz="1700" dirty="0" smtClean="0">
                  <a:solidFill>
                    <a:schemeClr val="tx1"/>
                  </a:solidFill>
                </a:rPr>
                <a:t>Mannschaft zu Beginn des Spiels</a:t>
              </a:r>
              <a:endParaRPr lang="de-DE" sz="1700" dirty="0">
                <a:solidFill>
                  <a:schemeClr val="tx1"/>
                </a:solidFill>
              </a:endParaRPr>
            </a:p>
          </p:txBody>
        </p:sp>
      </p:grpSp>
    </p:spTree>
    <p:extLst>
      <p:ext uri="{BB962C8B-B14F-4D97-AF65-F5344CB8AC3E}">
        <p14:creationId xmlns:p14="http://schemas.microsoft.com/office/powerpoint/2010/main" val="20019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87710" y="5804941"/>
            <a:ext cx="4023696" cy="353943"/>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smtClean="0">
                <a:solidFill>
                  <a:schemeClr val="tx1"/>
                </a:solidFill>
                <a:latin typeface="Arial" panose="020B0604020202020204" pitchFamily="34" charset="0"/>
                <a:cs typeface="Arial" panose="020B0604020202020204" pitchFamily="34" charset="0"/>
              </a:rPr>
              <a:t>Überprüfen </a:t>
            </a:r>
            <a:r>
              <a:rPr lang="de-DE" sz="1700" dirty="0">
                <a:solidFill>
                  <a:schemeClr val="tx1"/>
                </a:solidFill>
                <a:latin typeface="Arial" panose="020B0604020202020204" pitchFamily="34" charset="0"/>
                <a:cs typeface="Arial" panose="020B0604020202020204" pitchFamily="34" charset="0"/>
              </a:rPr>
              <a:t>der eigenen Ausrüstung</a:t>
            </a:r>
          </a:p>
        </p:txBody>
      </p:sp>
      <p:grpSp>
        <p:nvGrpSpPr>
          <p:cNvPr id="2" name="Gruppieren 1"/>
          <p:cNvGrpSpPr/>
          <p:nvPr/>
        </p:nvGrpSpPr>
        <p:grpSpPr>
          <a:xfrm>
            <a:off x="4874210" y="2450649"/>
            <a:ext cx="4255832" cy="3374374"/>
            <a:chOff x="4572000" y="1500174"/>
            <a:chExt cx="3929090" cy="3196074"/>
          </a:xfrm>
        </p:grpSpPr>
        <p:pic>
          <p:nvPicPr>
            <p:cNvPr id="8" name="Grafik 7" descr="17044082.jpg"/>
            <p:cNvPicPr>
              <a:picLocks noChangeAspect="1"/>
            </p:cNvPicPr>
            <p:nvPr/>
          </p:nvPicPr>
          <p:blipFill>
            <a:blip r:embed="rId2" cstate="print"/>
            <a:stretch>
              <a:fillRect/>
            </a:stretch>
          </p:blipFill>
          <p:spPr>
            <a:xfrm>
              <a:off x="4572000" y="1500174"/>
              <a:ext cx="3929058" cy="2616753"/>
            </a:xfrm>
            <a:prstGeom prst="rect">
              <a:avLst/>
            </a:prstGeom>
            <a:ln>
              <a:noFill/>
            </a:ln>
            <a:effectLst>
              <a:outerShdw blurRad="292100" dist="139700" dir="2700000" algn="tl" rotWithShape="0">
                <a:srgbClr val="333333">
                  <a:alpha val="65000"/>
                </a:srgbClr>
              </a:outerShdw>
            </a:effectLst>
          </p:spPr>
        </p:pic>
        <p:sp>
          <p:nvSpPr>
            <p:cNvPr id="9" name="Rechteck 8"/>
            <p:cNvSpPr/>
            <p:nvPr/>
          </p:nvSpPr>
          <p:spPr>
            <a:xfrm>
              <a:off x="4786314" y="4357694"/>
              <a:ext cx="3714776" cy="33855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a:solidFill>
                    <a:schemeClr val="tx1"/>
                  </a:solidFill>
                </a:rPr>
                <a:t>Begrüßung</a:t>
              </a:r>
            </a:p>
          </p:txBody>
        </p:sp>
      </p:gr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95" y="1245336"/>
            <a:ext cx="4530516" cy="192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597105" y="3319528"/>
            <a:ext cx="4023696" cy="353943"/>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de-DE" sz="1700" dirty="0" smtClean="0">
                <a:solidFill>
                  <a:schemeClr val="tx1"/>
                </a:solidFill>
                <a:latin typeface="Arial" panose="020B0604020202020204" pitchFamily="34" charset="0"/>
                <a:cs typeface="Arial" panose="020B0604020202020204" pitchFamily="34" charset="0"/>
              </a:rPr>
              <a:t>Aufwärmen</a:t>
            </a:r>
            <a:r>
              <a:rPr lang="de-DE" sz="1700" dirty="0">
                <a:solidFill>
                  <a:schemeClr val="tx1"/>
                </a:solidFill>
                <a:latin typeface="Arial" panose="020B0604020202020204" pitchFamily="34" charset="0"/>
                <a:cs typeface="Arial" panose="020B0604020202020204" pitchFamily="34" charset="0"/>
              </a:rPr>
              <a:t> </a:t>
            </a:r>
            <a:r>
              <a:rPr lang="de-DE" sz="1700" dirty="0" smtClean="0">
                <a:solidFill>
                  <a:schemeClr val="tx1"/>
                </a:solidFill>
                <a:latin typeface="Arial" panose="020B0604020202020204" pitchFamily="34" charset="0"/>
                <a:cs typeface="Arial" panose="020B0604020202020204" pitchFamily="34" charset="0"/>
              </a:rPr>
              <a:t>in der Halle</a:t>
            </a:r>
            <a:endParaRPr lang="de-DE" sz="1700" dirty="0">
              <a:solidFill>
                <a:schemeClr val="tx1"/>
              </a:solidFill>
              <a:latin typeface="Arial" panose="020B0604020202020204" pitchFamily="34" charset="0"/>
              <a:cs typeface="Arial" panose="020B0604020202020204" pitchFamily="34" charset="0"/>
            </a:endParaRPr>
          </a:p>
        </p:txBody>
      </p:sp>
      <p:pic>
        <p:nvPicPr>
          <p:cNvPr id="3077"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8645" t="19761" r="8883" b="25554"/>
          <a:stretch/>
        </p:blipFill>
        <p:spPr bwMode="auto">
          <a:xfrm>
            <a:off x="317733" y="4805778"/>
            <a:ext cx="1192266"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Bildergebnis für blaue karte handb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6" name="Gruppieren 5"/>
          <p:cNvGrpSpPr/>
          <p:nvPr/>
        </p:nvGrpSpPr>
        <p:grpSpPr>
          <a:xfrm>
            <a:off x="1576123" y="4533101"/>
            <a:ext cx="1512168" cy="1132666"/>
            <a:chOff x="2359918" y="4563295"/>
            <a:chExt cx="1512168" cy="1132666"/>
          </a:xfrm>
        </p:grpSpPr>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945956">
              <a:off x="2362866" y="4824371"/>
              <a:ext cx="584260" cy="75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691" l="9653" r="89961"/>
                      </a14:imgEffect>
                    </a14:imgLayer>
                  </a14:imgProps>
                </a:ext>
                <a:ext uri="{28A0092B-C50C-407E-A947-70E740481C1C}">
                  <a14:useLocalDpi xmlns:a14="http://schemas.microsoft.com/office/drawing/2010/main" val="0"/>
                </a:ext>
              </a:extLst>
            </a:blip>
            <a:srcRect/>
            <a:stretch>
              <a:fillRect/>
            </a:stretch>
          </p:blipFill>
          <p:spPr bwMode="auto">
            <a:xfrm>
              <a:off x="2359918" y="4563295"/>
              <a:ext cx="1512168" cy="113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82" name="Picture 10"/>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95370"/>
                    </a14:imgEffect>
                  </a14:imgLayer>
                </a14:imgProps>
              </a:ext>
              <a:ext uri="{28A0092B-C50C-407E-A947-70E740481C1C}">
                <a14:useLocalDpi xmlns:a14="http://schemas.microsoft.com/office/drawing/2010/main" val="0"/>
              </a:ext>
            </a:extLst>
          </a:blip>
          <a:srcRect l="23352" r="21555"/>
          <a:stretch/>
        </p:blipFill>
        <p:spPr bwMode="auto">
          <a:xfrm>
            <a:off x="3007990" y="4179867"/>
            <a:ext cx="11334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descr="Bildergebnis für kugelschreiber handball"/>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82540" y="4207238"/>
            <a:ext cx="528866" cy="1484649"/>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2123208" y="307926"/>
            <a:ext cx="549647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a:t>
            </a:r>
            <a:r>
              <a:rPr lang="de-DE" sz="2600" dirty="0" smtClean="0">
                <a:latin typeface="Arial" pitchFamily="34" charset="0"/>
                <a:cs typeface="Arial" pitchFamily="34" charset="0"/>
              </a:rPr>
              <a:t>(III</a:t>
            </a:r>
            <a:r>
              <a:rPr lang="de-DE" sz="2600" dirty="0">
                <a:latin typeface="Arial" pitchFamily="34" charset="0"/>
                <a:cs typeface="Arial" pitchFamily="34" charset="0"/>
              </a:rPr>
              <a:t>)</a:t>
            </a:r>
          </a:p>
        </p:txBody>
      </p:sp>
    </p:spTree>
    <p:extLst>
      <p:ext uri="{BB962C8B-B14F-4D97-AF65-F5344CB8AC3E}">
        <p14:creationId xmlns:p14="http://schemas.microsoft.com/office/powerpoint/2010/main" val="37986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fade">
                                      <p:cBhvr>
                                        <p:cTn id="10" dur="500"/>
                                        <p:tgtEl>
                                          <p:spTgt spid="307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fade">
                                      <p:cBhvr>
                                        <p:cTn id="19" dur="500"/>
                                        <p:tgtEl>
                                          <p:spTgt spid="308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676285" y="1216733"/>
            <a:ext cx="6623850" cy="74737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100" dirty="0">
                <a:solidFill>
                  <a:schemeClr val="tx1"/>
                </a:solidFill>
                <a:latin typeface="Arial" panose="020B0604020202020204" pitchFamily="34" charset="0"/>
                <a:cs typeface="Arial" panose="020B0604020202020204" pitchFamily="34" charset="0"/>
              </a:rPr>
              <a:t>Anzahl der Spieler und Offiziellen im Auswechselraum </a:t>
            </a:r>
            <a:r>
              <a:rPr lang="de-DE" sz="2100" u="sng" dirty="0">
                <a:solidFill>
                  <a:srgbClr val="FF0000"/>
                </a:solidFill>
                <a:latin typeface="Arial" panose="020B0604020202020204" pitchFamily="34" charset="0"/>
                <a:cs typeface="Arial" panose="020B0604020202020204" pitchFamily="34" charset="0"/>
              </a:rPr>
              <a:t>vor dem  Anpfiff prüfen</a:t>
            </a:r>
            <a:r>
              <a:rPr lang="de-DE" sz="2100" dirty="0">
                <a:solidFill>
                  <a:schemeClr val="tx1"/>
                </a:solidFill>
                <a:latin typeface="Arial" panose="020B0604020202020204" pitchFamily="34" charset="0"/>
                <a:cs typeface="Arial" panose="020B0604020202020204" pitchFamily="34" charset="0"/>
              </a:rPr>
              <a:t>! </a:t>
            </a:r>
          </a:p>
        </p:txBody>
      </p:sp>
      <p:sp>
        <p:nvSpPr>
          <p:cNvPr id="8" name="Rechteck 7"/>
          <p:cNvSpPr/>
          <p:nvPr/>
        </p:nvSpPr>
        <p:spPr>
          <a:xfrm>
            <a:off x="343694" y="3170969"/>
            <a:ext cx="3328195" cy="50405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9" name="Grafik 8" descr="Trikot-blau-orange.png"/>
          <p:cNvPicPr>
            <a:picLocks noChangeAspect="1"/>
          </p:cNvPicPr>
          <p:nvPr/>
        </p:nvPicPr>
        <p:blipFill rotWithShape="1">
          <a:blip r:embed="rId2">
            <a:extLst>
              <a:ext uri="{28A0092B-C50C-407E-A947-70E740481C1C}">
                <a14:useLocalDpi xmlns:a14="http://schemas.microsoft.com/office/drawing/2010/main" val="0"/>
              </a:ext>
            </a:extLst>
          </a:blip>
          <a:srcRect t="50000" r="81801"/>
          <a:stretch/>
        </p:blipFill>
        <p:spPr bwMode="auto">
          <a:xfrm>
            <a:off x="428429" y="3304380"/>
            <a:ext cx="629244"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471187" y="2324150"/>
            <a:ext cx="2855606" cy="542123"/>
          </a:xfrm>
          <a:prstGeom prst="rect">
            <a:avLst/>
          </a:prstGeom>
        </p:spPr>
        <p:txBody>
          <a:bodyPr wrap="square" lIns="97969" tIns="48984" rIns="97969" bIns="48984">
            <a:spAutoFit/>
          </a:bodyPr>
          <a:lstStyle/>
          <a:p>
            <a:pPr>
              <a:lnSpc>
                <a:spcPct val="90000"/>
              </a:lnSpc>
              <a:spcBef>
                <a:spcPts val="1005"/>
              </a:spcBef>
              <a:defRPr/>
            </a:pPr>
            <a:r>
              <a:rPr lang="de-DE" sz="3200" dirty="0">
                <a:solidFill>
                  <a:prstClr val="black"/>
                </a:solidFill>
                <a:latin typeface="Arial" panose="020B0604020202020204" pitchFamily="34" charset="0"/>
                <a:cs typeface="Arial" panose="020B0604020202020204" pitchFamily="34" charset="0"/>
              </a:rPr>
              <a:t>Mannschaft A</a:t>
            </a:r>
          </a:p>
        </p:txBody>
      </p:sp>
      <p:pic>
        <p:nvPicPr>
          <p:cNvPr id="11" name="Grafik 10" descr="Trikot-blau-orange.png"/>
          <p:cNvPicPr>
            <a:picLocks noChangeAspect="1"/>
          </p:cNvPicPr>
          <p:nvPr/>
        </p:nvPicPr>
        <p:blipFill rotWithShape="1">
          <a:blip r:embed="rId2">
            <a:extLst>
              <a:ext uri="{28A0092B-C50C-407E-A947-70E740481C1C}">
                <a14:useLocalDpi xmlns:a14="http://schemas.microsoft.com/office/drawing/2010/main" val="0"/>
              </a:ext>
            </a:extLst>
          </a:blip>
          <a:srcRect r="41520" b="50000"/>
          <a:stretch/>
        </p:blipFill>
        <p:spPr bwMode="auto">
          <a:xfrm>
            <a:off x="1634594" y="3304380"/>
            <a:ext cx="2021990"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Trikot-blau-orange.png"/>
          <p:cNvPicPr>
            <a:picLocks noChangeAspect="1"/>
          </p:cNvPicPr>
          <p:nvPr/>
        </p:nvPicPr>
        <p:blipFill rotWithShape="1">
          <a:blip r:embed="rId2">
            <a:extLst>
              <a:ext uri="{28A0092B-C50C-407E-A947-70E740481C1C}">
                <a14:useLocalDpi xmlns:a14="http://schemas.microsoft.com/office/drawing/2010/main" val="0"/>
              </a:ext>
            </a:extLst>
          </a:blip>
          <a:srcRect t="50000" r="81801"/>
          <a:stretch/>
        </p:blipFill>
        <p:spPr bwMode="auto">
          <a:xfrm>
            <a:off x="1036298" y="3304380"/>
            <a:ext cx="629244"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p:cNvSpPr/>
          <p:nvPr/>
        </p:nvSpPr>
        <p:spPr>
          <a:xfrm>
            <a:off x="6320358" y="3170969"/>
            <a:ext cx="3312368" cy="50405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7" name="Rechteck 16"/>
          <p:cNvSpPr/>
          <p:nvPr/>
        </p:nvSpPr>
        <p:spPr>
          <a:xfrm>
            <a:off x="4376142" y="3414875"/>
            <a:ext cx="1224136" cy="85349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14" name="Grafik 13" descr="Trikot-blau-orange.png"/>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r="41520" b="50000"/>
          <a:stretch/>
        </p:blipFill>
        <p:spPr bwMode="auto">
          <a:xfrm>
            <a:off x="7510152" y="3281312"/>
            <a:ext cx="2021990"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descr="Trikot-blau-orange.png"/>
          <p:cNvPicPr>
            <a:picLocks noChangeAspect="1"/>
          </p:cNvPicPr>
          <p:nvPr/>
        </p:nvPicPr>
        <p:blipFill rotWithShape="1">
          <a:blip r:embed="rId2">
            <a:grayscl/>
            <a:extLst>
              <a:ext uri="{28A0092B-C50C-407E-A947-70E740481C1C}">
                <a14:useLocalDpi xmlns:a14="http://schemas.microsoft.com/office/drawing/2010/main" val="0"/>
              </a:ext>
            </a:extLst>
          </a:blip>
          <a:srcRect t="50000" r="81801"/>
          <a:stretch/>
        </p:blipFill>
        <p:spPr bwMode="auto">
          <a:xfrm>
            <a:off x="6335563" y="3281311"/>
            <a:ext cx="629244"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descr="Trikot-blau-orange.png"/>
          <p:cNvPicPr>
            <a:picLocks noChangeAspect="1"/>
          </p:cNvPicPr>
          <p:nvPr/>
        </p:nvPicPr>
        <p:blipFill rotWithShape="1">
          <a:blip r:embed="rId2">
            <a:grayscl/>
            <a:extLst>
              <a:ext uri="{28A0092B-C50C-407E-A947-70E740481C1C}">
                <a14:useLocalDpi xmlns:a14="http://schemas.microsoft.com/office/drawing/2010/main" val="0"/>
              </a:ext>
            </a:extLst>
          </a:blip>
          <a:srcRect t="50000" r="81801"/>
          <a:stretch/>
        </p:blipFill>
        <p:spPr bwMode="auto">
          <a:xfrm>
            <a:off x="6926707" y="3273191"/>
            <a:ext cx="629244"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cken des Rechtecks auf der gleichen Seite schneiden 2"/>
          <p:cNvSpPr/>
          <p:nvPr/>
        </p:nvSpPr>
        <p:spPr>
          <a:xfrm rot="10800000">
            <a:off x="4579737" y="3016348"/>
            <a:ext cx="352126" cy="28803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8" name="Ecken des Rechtecks auf der gleichen Seite schneiden 17"/>
          <p:cNvSpPr/>
          <p:nvPr/>
        </p:nvSpPr>
        <p:spPr>
          <a:xfrm rot="10800000">
            <a:off x="5050976" y="3026953"/>
            <a:ext cx="352126" cy="28803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19" name="Rechteck 18"/>
          <p:cNvSpPr/>
          <p:nvPr/>
        </p:nvSpPr>
        <p:spPr>
          <a:xfrm>
            <a:off x="6548739" y="2364152"/>
            <a:ext cx="2855606" cy="542123"/>
          </a:xfrm>
          <a:prstGeom prst="rect">
            <a:avLst/>
          </a:prstGeom>
        </p:spPr>
        <p:txBody>
          <a:bodyPr wrap="square" lIns="97969" tIns="48984" rIns="97969" bIns="48984">
            <a:spAutoFit/>
          </a:bodyPr>
          <a:lstStyle/>
          <a:p>
            <a:pPr>
              <a:lnSpc>
                <a:spcPct val="90000"/>
              </a:lnSpc>
              <a:spcBef>
                <a:spcPts val="1005"/>
              </a:spcBef>
              <a:defRPr/>
            </a:pPr>
            <a:r>
              <a:rPr lang="de-DE" sz="3200" dirty="0">
                <a:solidFill>
                  <a:prstClr val="black"/>
                </a:solidFill>
                <a:latin typeface="Arial" panose="020B0604020202020204" pitchFamily="34" charset="0"/>
                <a:cs typeface="Arial" panose="020B0604020202020204" pitchFamily="34" charset="0"/>
              </a:rPr>
              <a:t>Mannschaft </a:t>
            </a:r>
            <a:r>
              <a:rPr lang="de-DE" sz="3200" dirty="0" smtClean="0">
                <a:solidFill>
                  <a:prstClr val="black"/>
                </a:solidFill>
                <a:latin typeface="Arial" panose="020B0604020202020204" pitchFamily="34" charset="0"/>
                <a:cs typeface="Arial" panose="020B0604020202020204" pitchFamily="34" charset="0"/>
              </a:rPr>
              <a:t>B</a:t>
            </a:r>
            <a:endParaRPr lang="de-DE" sz="3200" dirty="0">
              <a:solidFill>
                <a:prstClr val="black"/>
              </a:solidFill>
              <a:latin typeface="Arial" panose="020B0604020202020204" pitchFamily="34" charset="0"/>
              <a:cs typeface="Arial" panose="020B0604020202020204" pitchFamily="34" charset="0"/>
            </a:endParaRPr>
          </a:p>
        </p:txBody>
      </p:sp>
      <p:sp>
        <p:nvSpPr>
          <p:cNvPr id="20" name="Rechteck 19"/>
          <p:cNvSpPr/>
          <p:nvPr/>
        </p:nvSpPr>
        <p:spPr>
          <a:xfrm>
            <a:off x="2430854" y="5060454"/>
            <a:ext cx="5229087" cy="542123"/>
          </a:xfrm>
          <a:prstGeom prst="rect">
            <a:avLst/>
          </a:prstGeom>
        </p:spPr>
        <p:txBody>
          <a:bodyPr wrap="square" lIns="97969" tIns="48984" rIns="97969" bIns="48984">
            <a:spAutoFit/>
          </a:bodyPr>
          <a:lstStyle/>
          <a:p>
            <a:pPr algn="ctr">
              <a:lnSpc>
                <a:spcPct val="90000"/>
              </a:lnSpc>
              <a:spcBef>
                <a:spcPts val="1005"/>
              </a:spcBef>
              <a:defRPr/>
            </a:pPr>
            <a:r>
              <a:rPr lang="de-DE" sz="3200" dirty="0" smtClean="0">
                <a:solidFill>
                  <a:prstClr val="black"/>
                </a:solidFill>
                <a:latin typeface="Arial" panose="020B0604020202020204" pitchFamily="34" charset="0"/>
                <a:cs typeface="Arial" panose="020B0604020202020204" pitchFamily="34" charset="0"/>
              </a:rPr>
              <a:t>bis zu vier (4) Offizielle</a:t>
            </a:r>
            <a:endParaRPr lang="de-DE" sz="3200" dirty="0">
              <a:solidFill>
                <a:prstClr val="black"/>
              </a:solidFill>
              <a:latin typeface="Arial" panose="020B0604020202020204" pitchFamily="34" charset="0"/>
              <a:cs typeface="Arial" panose="020B0604020202020204" pitchFamily="34" charset="0"/>
            </a:endParaRPr>
          </a:p>
        </p:txBody>
      </p:sp>
      <p:sp>
        <p:nvSpPr>
          <p:cNvPr id="21" name="Rechteck 20"/>
          <p:cNvSpPr/>
          <p:nvPr/>
        </p:nvSpPr>
        <p:spPr>
          <a:xfrm>
            <a:off x="1495822" y="5725867"/>
            <a:ext cx="7641002" cy="542123"/>
          </a:xfrm>
          <a:prstGeom prst="rect">
            <a:avLst/>
          </a:prstGeom>
        </p:spPr>
        <p:txBody>
          <a:bodyPr wrap="square" lIns="97969" tIns="48984" rIns="97969" bIns="48984">
            <a:spAutoFit/>
          </a:bodyPr>
          <a:lstStyle/>
          <a:p>
            <a:pPr algn="ctr">
              <a:lnSpc>
                <a:spcPct val="90000"/>
              </a:lnSpc>
              <a:spcBef>
                <a:spcPts val="1005"/>
              </a:spcBef>
              <a:defRPr/>
            </a:pPr>
            <a:r>
              <a:rPr lang="de-DE" sz="3200" dirty="0" smtClean="0">
                <a:solidFill>
                  <a:prstClr val="black"/>
                </a:solidFill>
                <a:latin typeface="Arial" panose="020B0604020202020204" pitchFamily="34" charset="0"/>
                <a:cs typeface="Arial" panose="020B0604020202020204" pitchFamily="34" charset="0"/>
              </a:rPr>
              <a:t>bis zu sieben (7) Auswechselspieler</a:t>
            </a:r>
            <a:endParaRPr lang="de-DE" sz="3200" dirty="0">
              <a:solidFill>
                <a:prstClr val="black"/>
              </a:solidFill>
              <a:latin typeface="Arial" panose="020B0604020202020204" pitchFamily="34" charset="0"/>
              <a:cs typeface="Arial" panose="020B0604020202020204" pitchFamily="34" charset="0"/>
            </a:endParaRPr>
          </a:p>
        </p:txBody>
      </p:sp>
      <p:cxnSp>
        <p:nvCxnSpPr>
          <p:cNvPr id="23" name="Gerade Verbindung 22"/>
          <p:cNvCxnSpPr/>
          <p:nvPr/>
        </p:nvCxnSpPr>
        <p:spPr>
          <a:xfrm>
            <a:off x="298674" y="4472980"/>
            <a:ext cx="972108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Bogen 23"/>
          <p:cNvSpPr/>
          <p:nvPr/>
        </p:nvSpPr>
        <p:spPr>
          <a:xfrm>
            <a:off x="4988210" y="4484390"/>
            <a:ext cx="45719" cy="57606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Bogen 24"/>
          <p:cNvSpPr/>
          <p:nvPr/>
        </p:nvSpPr>
        <p:spPr>
          <a:xfrm>
            <a:off x="6335563" y="4063008"/>
            <a:ext cx="45719" cy="57606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Rechteck 27"/>
          <p:cNvSpPr/>
          <p:nvPr/>
        </p:nvSpPr>
        <p:spPr>
          <a:xfrm>
            <a:off x="7195610" y="4317529"/>
            <a:ext cx="45719" cy="2773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3007990" y="4345707"/>
            <a:ext cx="45719" cy="2773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Bogen 29"/>
          <p:cNvSpPr/>
          <p:nvPr/>
        </p:nvSpPr>
        <p:spPr>
          <a:xfrm>
            <a:off x="3671889" y="4063008"/>
            <a:ext cx="45719" cy="57606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Rechteck 25"/>
          <p:cNvSpPr/>
          <p:nvPr/>
        </p:nvSpPr>
        <p:spPr>
          <a:xfrm>
            <a:off x="2123208" y="307926"/>
            <a:ext cx="549647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a:t>
            </a:r>
            <a:r>
              <a:rPr lang="de-DE" sz="2600" dirty="0" smtClean="0">
                <a:latin typeface="Arial" pitchFamily="34" charset="0"/>
                <a:cs typeface="Arial" pitchFamily="34" charset="0"/>
              </a:rPr>
              <a:t>(IV)</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1966007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3934" y="2036118"/>
            <a:ext cx="4572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455364" y="5213620"/>
            <a:ext cx="8856983" cy="400110"/>
          </a:xfrm>
          <a:prstGeom prst="rect">
            <a:avLst/>
          </a:prstGeom>
          <a:noFill/>
        </p:spPr>
        <p:txBody>
          <a:bodyPr wrap="square" rtlCol="0">
            <a:spAutoFit/>
          </a:bodyPr>
          <a:lstStyle/>
          <a:p>
            <a:pPr algn="ctr"/>
            <a:r>
              <a:rPr lang="de-DE" sz="2000" dirty="0" smtClean="0">
                <a:solidFill>
                  <a:schemeClr val="tx1"/>
                </a:solidFill>
              </a:rPr>
              <a:t>‚</a:t>
            </a:r>
            <a:r>
              <a:rPr lang="en-US" sz="2000" dirty="0" smtClean="0">
                <a:solidFill>
                  <a:schemeClr val="tx1"/>
                </a:solidFill>
              </a:rPr>
              <a:t>Shake hands</a:t>
            </a:r>
            <a:r>
              <a:rPr lang="de-DE" sz="2000" dirty="0" smtClean="0">
                <a:solidFill>
                  <a:schemeClr val="tx1"/>
                </a:solidFill>
              </a:rPr>
              <a:t>‘ mit Zeitnehmer, Sekretär und letzte </a:t>
            </a:r>
            <a:r>
              <a:rPr lang="de-DE" sz="2000" dirty="0" smtClean="0">
                <a:solidFill>
                  <a:schemeClr val="tx1"/>
                </a:solidFill>
              </a:rPr>
              <a:t>Absprachen.</a:t>
            </a:r>
            <a:endParaRPr lang="de-DE" sz="2000" dirty="0">
              <a:solidFill>
                <a:schemeClr val="tx1"/>
              </a:solidFill>
            </a:endParaRPr>
          </a:p>
        </p:txBody>
      </p:sp>
      <p:sp>
        <p:nvSpPr>
          <p:cNvPr id="5" name="Rechteck 4"/>
          <p:cNvSpPr/>
          <p:nvPr/>
        </p:nvSpPr>
        <p:spPr>
          <a:xfrm>
            <a:off x="2123208" y="307926"/>
            <a:ext cx="549647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a:t>
            </a:r>
            <a:r>
              <a:rPr lang="de-DE" sz="2600" dirty="0" smtClean="0">
                <a:latin typeface="Arial" pitchFamily="34" charset="0"/>
                <a:cs typeface="Arial" pitchFamily="34" charset="0"/>
              </a:rPr>
              <a:t>(V)</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1312253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2954160" y="307926"/>
            <a:ext cx="499679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a:t>
            </a:r>
            <a:r>
              <a:rPr lang="de-DE" sz="2600" dirty="0" smtClean="0">
                <a:latin typeface="Arial" pitchFamily="34" charset="0"/>
                <a:cs typeface="Arial" pitchFamily="34" charset="0"/>
              </a:rPr>
              <a:t>VI)</a:t>
            </a:r>
            <a:endParaRPr lang="de-DE" sz="2600" dirty="0">
              <a:latin typeface="Arial" pitchFamily="34" charset="0"/>
              <a:cs typeface="Arial" pitchFamily="34" charset="0"/>
            </a:endParaRPr>
          </a:p>
        </p:txBody>
      </p:sp>
      <p:grpSp>
        <p:nvGrpSpPr>
          <p:cNvPr id="4" name="Gruppieren 3"/>
          <p:cNvGrpSpPr/>
          <p:nvPr/>
        </p:nvGrpSpPr>
        <p:grpSpPr>
          <a:xfrm>
            <a:off x="3754951" y="1062781"/>
            <a:ext cx="2609850" cy="1752600"/>
            <a:chOff x="3052820" y="4616202"/>
            <a:chExt cx="2609850" cy="17526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820" y="4616202"/>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3399916" y="4772422"/>
              <a:ext cx="653120"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0</a:t>
              </a:r>
              <a:endParaRPr lang="de-DE" dirty="0"/>
            </a:p>
          </p:txBody>
        </p:sp>
        <p:sp>
          <p:nvSpPr>
            <p:cNvPr id="25" name="Rechteck 24"/>
            <p:cNvSpPr/>
            <p:nvPr/>
          </p:nvSpPr>
          <p:spPr>
            <a:xfrm>
              <a:off x="4678176" y="4776242"/>
              <a:ext cx="653120"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0</a:t>
              </a:r>
              <a:endParaRPr lang="de-DE" dirty="0"/>
            </a:p>
          </p:txBody>
        </p:sp>
        <p:sp>
          <p:nvSpPr>
            <p:cNvPr id="26" name="Rechteck 25"/>
            <p:cNvSpPr/>
            <p:nvPr/>
          </p:nvSpPr>
          <p:spPr>
            <a:xfrm>
              <a:off x="4154388" y="4772422"/>
              <a:ext cx="405535"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rgbClr val="FFC000"/>
                  </a:solidFill>
                </a:rPr>
                <a:t>1</a:t>
              </a:r>
              <a:endParaRPr lang="de-DE" dirty="0">
                <a:solidFill>
                  <a:srgbClr val="FFC000"/>
                </a:solidFill>
              </a:endParaRPr>
            </a:p>
          </p:txBody>
        </p:sp>
        <p:sp>
          <p:nvSpPr>
            <p:cNvPr id="27" name="Rechteck 26"/>
            <p:cNvSpPr/>
            <p:nvPr/>
          </p:nvSpPr>
          <p:spPr>
            <a:xfrm>
              <a:off x="3774101" y="5809110"/>
              <a:ext cx="1185323"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00:00</a:t>
              </a:r>
              <a:endParaRPr lang="de-DE" dirty="0"/>
            </a:p>
          </p:txBody>
        </p:sp>
        <p:sp>
          <p:nvSpPr>
            <p:cNvPr id="28" name="Rechteck 27"/>
            <p:cNvSpPr/>
            <p:nvPr/>
          </p:nvSpPr>
          <p:spPr>
            <a:xfrm>
              <a:off x="3261594" y="5266953"/>
              <a:ext cx="2192302" cy="432048"/>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C000"/>
                </a:solidFill>
              </a:endParaRPr>
            </a:p>
          </p:txBody>
        </p:sp>
      </p:grpSp>
      <p:grpSp>
        <p:nvGrpSpPr>
          <p:cNvPr id="5" name="Gruppieren 4"/>
          <p:cNvGrpSpPr/>
          <p:nvPr/>
        </p:nvGrpSpPr>
        <p:grpSpPr>
          <a:xfrm>
            <a:off x="1220497" y="1892102"/>
            <a:ext cx="7116085" cy="4032448"/>
            <a:chOff x="1220497" y="1892102"/>
            <a:chExt cx="7116085" cy="4032448"/>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497" y="1892102"/>
              <a:ext cx="7116085" cy="4032448"/>
            </a:xfrm>
            <a:prstGeom prst="rect">
              <a:avLst/>
            </a:prstGeom>
            <a:noFill/>
            <a:ln>
              <a:noFill/>
            </a:ln>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4209759" y="4207960"/>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4506175" y="4059572"/>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5055971" y="3632882"/>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4658484" y="3761079"/>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5324953" y="3476278"/>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5540977" y="3332262"/>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7557201" y="4203588"/>
              <a:ext cx="288032" cy="288032"/>
            </a:xfrm>
            <a:prstGeom prst="ellipse">
              <a:avLst/>
            </a:prstGeom>
            <a:solidFill>
              <a:srgbClr val="FF0000"/>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1585585" y="3344850"/>
              <a:ext cx="288032" cy="288032"/>
            </a:xfrm>
            <a:prstGeom prst="ellipse">
              <a:avLst/>
            </a:prstGeom>
            <a:solidFill>
              <a:schemeClr val="accent4">
                <a:lumMod val="60000"/>
                <a:lumOff val="40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729601" y="3798819"/>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2228609" y="3676724"/>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2516641" y="3488866"/>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804673" y="3241805"/>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2660657" y="2956644"/>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010031" y="3657674"/>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3855052" y="4268366"/>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1940577" y="2812628"/>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183872">
              <a:off x="2080230" y="4266547"/>
              <a:ext cx="1275790" cy="286850"/>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183872">
              <a:off x="4252520" y="4630780"/>
              <a:ext cx="1275790" cy="286850"/>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2986">
            <a:off x="3563548" y="4336420"/>
            <a:ext cx="435200" cy="551722"/>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feld 28"/>
          <p:cNvSpPr txBox="1"/>
          <p:nvPr/>
        </p:nvSpPr>
        <p:spPr>
          <a:xfrm>
            <a:off x="212622" y="1431636"/>
            <a:ext cx="3542329" cy="400110"/>
          </a:xfrm>
          <a:prstGeom prst="rect">
            <a:avLst/>
          </a:prstGeom>
          <a:noFill/>
        </p:spPr>
        <p:txBody>
          <a:bodyPr wrap="square" rtlCol="0">
            <a:spAutoFit/>
          </a:bodyPr>
          <a:lstStyle/>
          <a:p>
            <a:pPr algn="ctr"/>
            <a:r>
              <a:rPr lang="de-DE" sz="2000" dirty="0" smtClean="0">
                <a:solidFill>
                  <a:schemeClr val="tx1"/>
                </a:solidFill>
              </a:rPr>
              <a:t>Aufstellung zum Anpfiff</a:t>
            </a:r>
            <a:endParaRPr lang="de-DE" sz="2000" dirty="0">
              <a:solidFill>
                <a:schemeClr val="tx1"/>
              </a:solidFill>
            </a:endParaRPr>
          </a:p>
        </p:txBody>
      </p:sp>
      <p:sp>
        <p:nvSpPr>
          <p:cNvPr id="35" name="Textfeld 34"/>
          <p:cNvSpPr txBox="1"/>
          <p:nvPr/>
        </p:nvSpPr>
        <p:spPr>
          <a:xfrm>
            <a:off x="611138" y="5420494"/>
            <a:ext cx="8856983" cy="707886"/>
          </a:xfrm>
          <a:prstGeom prst="rect">
            <a:avLst/>
          </a:prstGeom>
          <a:noFill/>
        </p:spPr>
        <p:txBody>
          <a:bodyPr wrap="square" rtlCol="0">
            <a:spAutoFit/>
          </a:bodyPr>
          <a:lstStyle/>
          <a:p>
            <a:pPr algn="ctr"/>
            <a:r>
              <a:rPr lang="de-DE" sz="2000" dirty="0" smtClean="0">
                <a:solidFill>
                  <a:schemeClr val="tx1"/>
                </a:solidFill>
              </a:rPr>
              <a:t>Der </a:t>
            </a:r>
            <a:r>
              <a:rPr lang="de-DE" sz="2000" u="sng" dirty="0" smtClean="0">
                <a:solidFill>
                  <a:schemeClr val="tx1"/>
                </a:solidFill>
              </a:rPr>
              <a:t>Feldschiedsrichter</a:t>
            </a:r>
            <a:r>
              <a:rPr lang="de-DE" sz="2000" dirty="0" smtClean="0">
                <a:solidFill>
                  <a:schemeClr val="tx1"/>
                </a:solidFill>
              </a:rPr>
              <a:t> pfeift das Spiel an; anschließend Kontrollblick zur </a:t>
            </a:r>
            <a:r>
              <a:rPr lang="de-DE" sz="2000" dirty="0" smtClean="0">
                <a:solidFill>
                  <a:schemeClr val="tx1"/>
                </a:solidFill>
              </a:rPr>
              <a:t>Hallenuhr!</a:t>
            </a:r>
            <a:endParaRPr lang="de-DE" sz="2000" dirty="0">
              <a:solidFill>
                <a:schemeClr val="tx1"/>
              </a:solidFill>
            </a:endParaRPr>
          </a:p>
        </p:txBody>
      </p:sp>
      <p:cxnSp>
        <p:nvCxnSpPr>
          <p:cNvPr id="2048" name="Gerade Verbindung mit Pfeil 2047"/>
          <p:cNvCxnSpPr>
            <a:endCxn id="23" idx="3"/>
          </p:cNvCxnSpPr>
          <p:nvPr/>
        </p:nvCxnSpPr>
        <p:spPr>
          <a:xfrm flipV="1">
            <a:off x="2372625" y="4514217"/>
            <a:ext cx="1524608" cy="9062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flipV="1">
            <a:off x="4006567" y="2812628"/>
            <a:ext cx="771972" cy="156992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047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79515" y="1727329"/>
            <a:ext cx="6422438" cy="165722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Jegliche Unstimmigkeiten sind vor Spielbeginn zu beseitigen!</a:t>
            </a:r>
          </a:p>
        </p:txBody>
      </p:sp>
      <p:sp>
        <p:nvSpPr>
          <p:cNvPr id="4" name="Rechteck 3"/>
          <p:cNvSpPr/>
          <p:nvPr/>
        </p:nvSpPr>
        <p:spPr>
          <a:xfrm>
            <a:off x="1979192" y="307926"/>
            <a:ext cx="5496477" cy="499034"/>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vor dem Spiel (</a:t>
            </a:r>
            <a:r>
              <a:rPr lang="de-DE" sz="2600" dirty="0" smtClean="0">
                <a:latin typeface="Arial" pitchFamily="34" charset="0"/>
                <a:cs typeface="Arial" pitchFamily="34" charset="0"/>
              </a:rPr>
              <a:t>VII)</a:t>
            </a:r>
            <a:endParaRPr lang="de-DE" sz="2600"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890"/>
          <a:stretch/>
        </p:blipFill>
        <p:spPr bwMode="auto">
          <a:xfrm>
            <a:off x="-2239198" y="4456570"/>
            <a:ext cx="11312746" cy="196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feil nach unten 2"/>
          <p:cNvSpPr/>
          <p:nvPr/>
        </p:nvSpPr>
        <p:spPr>
          <a:xfrm>
            <a:off x="4600753" y="3468244"/>
            <a:ext cx="779962" cy="83627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Tree>
    <p:extLst>
      <p:ext uri="{BB962C8B-B14F-4D97-AF65-F5344CB8AC3E}">
        <p14:creationId xmlns:p14="http://schemas.microsoft.com/office/powerpoint/2010/main" val="3292368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079998" y="1676078"/>
            <a:ext cx="3569139" cy="4455740"/>
            <a:chOff x="3079998" y="1676078"/>
            <a:chExt cx="3569139" cy="445574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998" y="1676078"/>
              <a:ext cx="3569139" cy="445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152006" y="1925201"/>
              <a:ext cx="2758655" cy="830997"/>
            </a:xfrm>
            <a:prstGeom prst="rect">
              <a:avLst/>
            </a:prstGeom>
            <a:noFill/>
          </p:spPr>
          <p:txBody>
            <a:bodyPr wrap="square" rtlCol="0">
              <a:spAutoFit/>
            </a:bodyPr>
            <a:lstStyle/>
            <a:p>
              <a:pPr algn="ctr"/>
              <a:r>
                <a:rPr lang="de-DE" i="1" dirty="0" smtClean="0">
                  <a:solidFill>
                    <a:schemeClr val="tx1"/>
                  </a:solidFill>
                </a:rPr>
                <a:t>Aufgaben</a:t>
              </a:r>
            </a:p>
            <a:p>
              <a:pPr algn="ctr"/>
              <a:r>
                <a:rPr lang="de-DE" i="1" dirty="0" smtClean="0">
                  <a:solidFill>
                    <a:schemeClr val="tx1"/>
                  </a:solidFill>
                </a:rPr>
                <a:t>Im Spiel</a:t>
              </a:r>
              <a:endParaRPr lang="de-DE" i="1" dirty="0">
                <a:solidFill>
                  <a:schemeClr val="tx1"/>
                </a:solidFill>
              </a:endParaRPr>
            </a:p>
          </p:txBody>
        </p:sp>
      </p:grpSp>
    </p:spTree>
    <p:extLst>
      <p:ext uri="{BB962C8B-B14F-4D97-AF65-F5344CB8AC3E}">
        <p14:creationId xmlns:p14="http://schemas.microsoft.com/office/powerpoint/2010/main" val="3758023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32135" y="2111839"/>
            <a:ext cx="9285387" cy="2177205"/>
          </a:xfrm>
          <a:prstGeom prst="rect">
            <a:avLst/>
          </a:prstGeom>
          <a:solidFill>
            <a:schemeClr val="bg1"/>
          </a:solidFill>
          <a:ln w="38100">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lIns="97969" tIns="48984" rIns="97969" bIns="48984">
            <a:spAutoFit/>
          </a:bodyPr>
          <a:lstStyle/>
          <a:p>
            <a:pPr algn="ctr" fontAlgn="auto">
              <a:spcBef>
                <a:spcPts val="0"/>
              </a:spcBef>
              <a:spcAft>
                <a:spcPts val="0"/>
              </a:spcAft>
              <a:defRPr/>
            </a:pPr>
            <a:r>
              <a:rPr lang="de-DE" sz="3400" dirty="0">
                <a:solidFill>
                  <a:srgbClr val="FF0000"/>
                </a:solidFill>
                <a:latin typeface="Arial" pitchFamily="34" charset="0"/>
                <a:cs typeface="Arial" pitchFamily="34" charset="0"/>
              </a:rPr>
              <a:t>Für die </a:t>
            </a:r>
            <a:r>
              <a:rPr lang="de-DE" sz="3400" u="sng" dirty="0">
                <a:solidFill>
                  <a:srgbClr val="FF0000"/>
                </a:solidFill>
                <a:latin typeface="Arial" pitchFamily="34" charset="0"/>
                <a:cs typeface="Arial" pitchFamily="34" charset="0"/>
              </a:rPr>
              <a:t>Tätigkeit </a:t>
            </a:r>
            <a:r>
              <a:rPr lang="de-DE" sz="3400" dirty="0" smtClean="0">
                <a:solidFill>
                  <a:srgbClr val="FF0000"/>
                </a:solidFill>
                <a:latin typeface="Arial" pitchFamily="34" charset="0"/>
                <a:cs typeface="Arial" pitchFamily="34" charset="0"/>
              </a:rPr>
              <a:t>dürfen </a:t>
            </a:r>
            <a:r>
              <a:rPr lang="de-DE" sz="3400" dirty="0">
                <a:solidFill>
                  <a:srgbClr val="FF0000"/>
                </a:solidFill>
                <a:latin typeface="Arial" pitchFamily="34" charset="0"/>
                <a:cs typeface="Arial" pitchFamily="34" charset="0"/>
              </a:rPr>
              <a:t>nur Vereinsmitglieder gemeldet werden, </a:t>
            </a:r>
          </a:p>
          <a:p>
            <a:pPr algn="ctr" fontAlgn="auto">
              <a:spcBef>
                <a:spcPts val="0"/>
              </a:spcBef>
              <a:spcAft>
                <a:spcPts val="0"/>
              </a:spcAft>
              <a:defRPr/>
            </a:pPr>
            <a:r>
              <a:rPr lang="de-DE" sz="3400" dirty="0">
                <a:solidFill>
                  <a:srgbClr val="FF0000"/>
                </a:solidFill>
                <a:latin typeface="Arial" pitchFamily="34" charset="0"/>
                <a:cs typeface="Arial" pitchFamily="34" charset="0"/>
              </a:rPr>
              <a:t>die … sich </a:t>
            </a:r>
            <a:r>
              <a:rPr lang="de-DE" sz="3400" u="sng" dirty="0">
                <a:solidFill>
                  <a:srgbClr val="FF0000"/>
                </a:solidFill>
                <a:latin typeface="Arial" pitchFamily="34" charset="0"/>
                <a:cs typeface="Arial" pitchFamily="34" charset="0"/>
              </a:rPr>
              <a:t>körperlich</a:t>
            </a:r>
            <a:r>
              <a:rPr lang="de-DE" sz="3400" dirty="0">
                <a:solidFill>
                  <a:srgbClr val="FF0000"/>
                </a:solidFill>
                <a:latin typeface="Arial" pitchFamily="34" charset="0"/>
                <a:cs typeface="Arial" pitchFamily="34" charset="0"/>
              </a:rPr>
              <a:t> und </a:t>
            </a:r>
            <a:r>
              <a:rPr lang="de-DE" sz="3400" u="sng" dirty="0">
                <a:solidFill>
                  <a:srgbClr val="FF0000"/>
                </a:solidFill>
                <a:latin typeface="Arial" pitchFamily="34" charset="0"/>
                <a:cs typeface="Arial" pitchFamily="34" charset="0"/>
              </a:rPr>
              <a:t>charakterlich</a:t>
            </a:r>
            <a:r>
              <a:rPr lang="de-DE" sz="3400" dirty="0">
                <a:solidFill>
                  <a:srgbClr val="FF0000"/>
                </a:solidFill>
                <a:latin typeface="Arial" pitchFamily="34" charset="0"/>
                <a:cs typeface="Arial" pitchFamily="34" charset="0"/>
              </a:rPr>
              <a:t> </a:t>
            </a:r>
            <a:r>
              <a:rPr lang="de-DE" sz="3400" u="sng" dirty="0">
                <a:solidFill>
                  <a:srgbClr val="FF0000"/>
                </a:solidFill>
                <a:latin typeface="Arial" pitchFamily="34" charset="0"/>
                <a:cs typeface="Arial" pitchFamily="34" charset="0"/>
              </a:rPr>
              <a:t>eignen</a:t>
            </a:r>
            <a:r>
              <a:rPr lang="de-DE" sz="3400" dirty="0">
                <a:solidFill>
                  <a:srgbClr val="FF0000"/>
                </a:solidFill>
                <a:latin typeface="Arial" pitchFamily="34" charset="0"/>
                <a:cs typeface="Arial" pitchFamily="34" charset="0"/>
              </a:rPr>
              <a:t>.</a:t>
            </a:r>
          </a:p>
        </p:txBody>
      </p:sp>
      <p:sp>
        <p:nvSpPr>
          <p:cNvPr id="2" name="Rechteck 1"/>
          <p:cNvSpPr/>
          <p:nvPr/>
        </p:nvSpPr>
        <p:spPr>
          <a:xfrm>
            <a:off x="3512046" y="91902"/>
            <a:ext cx="2504212"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pPr>
            <a:r>
              <a:rPr lang="de-DE" sz="2600" dirty="0" smtClean="0">
                <a:solidFill>
                  <a:schemeClr val="tx1"/>
                </a:solidFill>
                <a:latin typeface="Arial" pitchFamily="34" charset="0"/>
                <a:cs typeface="Arial" pitchFamily="34" charset="0"/>
              </a:rPr>
              <a:t>Schiedsrichter (Allgemein)</a:t>
            </a:r>
            <a:endParaRPr lang="de-DE" sz="2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6177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33724" y="4155128"/>
            <a:ext cx="4642726" cy="231491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dirty="0" smtClean="0">
                <a:solidFill>
                  <a:schemeClr val="tx1"/>
                </a:solidFill>
              </a:rPr>
              <a:t>Beide Schiedsrichter </a:t>
            </a:r>
          </a:p>
          <a:p>
            <a:pPr algn="ctr"/>
            <a:r>
              <a:rPr lang="de-DE" dirty="0" smtClean="0">
                <a:solidFill>
                  <a:schemeClr val="tx1"/>
                </a:solidFill>
              </a:rPr>
              <a:t>zählen und notieren die Tore  sowie Verwarnungen, Hinausstellungen und Disqualifikationen. </a:t>
            </a:r>
          </a:p>
          <a:p>
            <a:pPr algn="ctr"/>
            <a:r>
              <a:rPr lang="de-DE" dirty="0" smtClean="0">
                <a:solidFill>
                  <a:schemeClr val="tx1"/>
                </a:solidFill>
              </a:rPr>
              <a:t>(Nicht gleichzeitig schreiben!)</a:t>
            </a:r>
          </a:p>
        </p:txBody>
      </p:sp>
      <p:pic>
        <p:nvPicPr>
          <p:cNvPr id="4099" name="Picture 3"/>
          <p:cNvPicPr>
            <a:picLocks noChangeAspect="1" noChangeArrowheads="1"/>
          </p:cNvPicPr>
          <p:nvPr/>
        </p:nvPicPr>
        <p:blipFill>
          <a:blip r:embed="rId2" cstate="print"/>
          <a:srcRect l="18750" t="3750" r="4374" b="21249"/>
          <a:stretch>
            <a:fillRect/>
          </a:stretch>
        </p:blipFill>
        <p:spPr bwMode="auto">
          <a:xfrm>
            <a:off x="967611" y="1028006"/>
            <a:ext cx="3172529" cy="3016933"/>
          </a:xfrm>
          <a:prstGeom prst="rect">
            <a:avLst/>
          </a:prstGeom>
          <a:ln>
            <a:noFill/>
          </a:ln>
          <a:effectLst>
            <a:outerShdw blurRad="292100" dist="139700" dir="2700000" algn="tl" rotWithShape="0">
              <a:srgbClr val="333333">
                <a:alpha val="65000"/>
              </a:srgbClr>
            </a:outerShdw>
          </a:effectLst>
        </p:spPr>
      </p:pic>
      <p:sp>
        <p:nvSpPr>
          <p:cNvPr id="11" name="Rechteck 10"/>
          <p:cNvSpPr/>
          <p:nvPr/>
        </p:nvSpPr>
        <p:spPr>
          <a:xfrm>
            <a:off x="5507980" y="5276478"/>
            <a:ext cx="3404666" cy="49903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600" dirty="0">
                <a:solidFill>
                  <a:schemeClr val="tx1"/>
                </a:solidFill>
              </a:rPr>
              <a:t>Kontrolle der Spielzeit </a:t>
            </a:r>
          </a:p>
        </p:txBody>
      </p:sp>
      <p:sp>
        <p:nvSpPr>
          <p:cNvPr id="8" name="Rechteck 7"/>
          <p:cNvSpPr/>
          <p:nvPr/>
        </p:nvSpPr>
        <p:spPr>
          <a:xfrm>
            <a:off x="2935982" y="235918"/>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I)</a:t>
            </a:r>
            <a:endParaRPr lang="de-DE" sz="2600" dirty="0">
              <a:latin typeface="Arial" pitchFamily="34" charset="0"/>
              <a:cs typeface="Arial" pitchFamily="34" charset="0"/>
            </a:endParaRPr>
          </a:p>
        </p:txBody>
      </p:sp>
      <p:grpSp>
        <p:nvGrpSpPr>
          <p:cNvPr id="7" name="Gruppieren 6"/>
          <p:cNvGrpSpPr/>
          <p:nvPr/>
        </p:nvGrpSpPr>
        <p:grpSpPr>
          <a:xfrm>
            <a:off x="5903168" y="2905236"/>
            <a:ext cx="2609850" cy="1752600"/>
            <a:chOff x="3052820" y="4616202"/>
            <a:chExt cx="2609850" cy="175260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820" y="4616202"/>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3399916" y="4772422"/>
              <a:ext cx="653120"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3</a:t>
              </a:r>
              <a:endParaRPr lang="de-DE" dirty="0"/>
            </a:p>
          </p:txBody>
        </p:sp>
        <p:sp>
          <p:nvSpPr>
            <p:cNvPr id="12" name="Rechteck 11"/>
            <p:cNvSpPr/>
            <p:nvPr/>
          </p:nvSpPr>
          <p:spPr>
            <a:xfrm>
              <a:off x="4678176" y="4776242"/>
              <a:ext cx="653120"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9</a:t>
              </a:r>
              <a:endParaRPr lang="de-DE" dirty="0"/>
            </a:p>
          </p:txBody>
        </p:sp>
        <p:sp>
          <p:nvSpPr>
            <p:cNvPr id="13" name="Rechteck 12"/>
            <p:cNvSpPr/>
            <p:nvPr/>
          </p:nvSpPr>
          <p:spPr>
            <a:xfrm>
              <a:off x="4154388" y="4772422"/>
              <a:ext cx="405535"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rgbClr val="FFC000"/>
                  </a:solidFill>
                </a:rPr>
                <a:t>1</a:t>
              </a:r>
              <a:endParaRPr lang="de-DE" dirty="0">
                <a:solidFill>
                  <a:srgbClr val="FFC000"/>
                </a:solidFill>
              </a:endParaRPr>
            </a:p>
          </p:txBody>
        </p:sp>
        <p:sp>
          <p:nvSpPr>
            <p:cNvPr id="14" name="Rechteck 13"/>
            <p:cNvSpPr/>
            <p:nvPr/>
          </p:nvSpPr>
          <p:spPr>
            <a:xfrm>
              <a:off x="3774101" y="5809110"/>
              <a:ext cx="1185323"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17:55</a:t>
              </a:r>
              <a:endParaRPr lang="de-DE" dirty="0"/>
            </a:p>
          </p:txBody>
        </p:sp>
        <p:sp>
          <p:nvSpPr>
            <p:cNvPr id="15" name="Rechteck 14"/>
            <p:cNvSpPr/>
            <p:nvPr/>
          </p:nvSpPr>
          <p:spPr>
            <a:xfrm>
              <a:off x="3261594" y="5266953"/>
              <a:ext cx="2192302" cy="432048"/>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C000"/>
                </a:solidFill>
              </a:endParaRPr>
            </a:p>
          </p:txBody>
        </p:sp>
      </p:grpSp>
      <p:sp>
        <p:nvSpPr>
          <p:cNvPr id="16" name="Rechteck 15"/>
          <p:cNvSpPr/>
          <p:nvPr/>
        </p:nvSpPr>
        <p:spPr>
          <a:xfrm>
            <a:off x="5507980" y="1537084"/>
            <a:ext cx="3404666" cy="49903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600" dirty="0">
                <a:solidFill>
                  <a:schemeClr val="tx1"/>
                </a:solidFill>
              </a:rPr>
              <a:t>Kontrolle der </a:t>
            </a:r>
            <a:r>
              <a:rPr lang="de-DE" sz="2600" dirty="0" smtClean="0">
                <a:solidFill>
                  <a:schemeClr val="tx1"/>
                </a:solidFill>
              </a:rPr>
              <a:t>Tore </a:t>
            </a:r>
            <a:endParaRPr lang="de-DE" sz="2600" dirty="0">
              <a:solidFill>
                <a:schemeClr val="tx1"/>
              </a:solidFill>
            </a:endParaRPr>
          </a:p>
        </p:txBody>
      </p:sp>
      <p:cxnSp>
        <p:nvCxnSpPr>
          <p:cNvPr id="4" name="Gerade Verbindung mit Pfeil 3"/>
          <p:cNvCxnSpPr>
            <a:stCxn id="11" idx="0"/>
            <a:endCxn id="9" idx="2"/>
          </p:cNvCxnSpPr>
          <p:nvPr/>
        </p:nvCxnSpPr>
        <p:spPr>
          <a:xfrm flipH="1" flipV="1">
            <a:off x="7208093" y="4657836"/>
            <a:ext cx="2220" cy="6186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6576824" y="2036118"/>
            <a:ext cx="630679" cy="10253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stCxn id="16" idx="2"/>
          </p:cNvCxnSpPr>
          <p:nvPr/>
        </p:nvCxnSpPr>
        <p:spPr>
          <a:xfrm>
            <a:off x="7210313" y="2036118"/>
            <a:ext cx="644771" cy="10253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3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41617" y="5516149"/>
            <a:ext cx="8589044" cy="89914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marL="457200" indent="-457200">
              <a:buFont typeface="Wingdings" panose="05000000000000000000" pitchFamily="2" charset="2"/>
              <a:buChar char="Ø"/>
            </a:pPr>
            <a:r>
              <a:rPr lang="de-DE" sz="2600" dirty="0">
                <a:solidFill>
                  <a:schemeClr val="tx1"/>
                </a:solidFill>
              </a:rPr>
              <a:t>Im Einklang mit den Spielregeln </a:t>
            </a:r>
            <a:r>
              <a:rPr lang="de-DE" sz="2600" dirty="0" smtClean="0">
                <a:solidFill>
                  <a:schemeClr val="tx1"/>
                </a:solidFill>
              </a:rPr>
              <a:t>Regelwidrigkeiten und Unsportlichkeiten  ahnden.</a:t>
            </a:r>
            <a:endParaRPr lang="de-DE" sz="2600" dirty="0">
              <a:solidFill>
                <a:schemeClr val="tx1"/>
              </a:solidFill>
            </a:endParaRPr>
          </a:p>
        </p:txBody>
      </p:sp>
      <p:pic>
        <p:nvPicPr>
          <p:cNvPr id="5122" name="Picture 2"/>
          <p:cNvPicPr>
            <a:picLocks noChangeAspect="1" noChangeArrowheads="1"/>
          </p:cNvPicPr>
          <p:nvPr/>
        </p:nvPicPr>
        <p:blipFill>
          <a:blip r:embed="rId2" cstate="print"/>
          <a:srcRect/>
          <a:stretch>
            <a:fillRect/>
          </a:stretch>
        </p:blipFill>
        <p:spPr bwMode="auto">
          <a:xfrm>
            <a:off x="541617" y="1415565"/>
            <a:ext cx="4126839" cy="3016912"/>
          </a:xfrm>
          <a:prstGeom prst="roundRect">
            <a:avLst>
              <a:gd name="adj" fmla="val 8594"/>
            </a:avLst>
          </a:prstGeom>
          <a:solidFill>
            <a:srgbClr val="FFFFFF">
              <a:shade val="85000"/>
            </a:srgbClr>
          </a:solidFill>
          <a:ln>
            <a:noFill/>
          </a:ln>
          <a:effectLst/>
          <a:scene3d>
            <a:camera prst="perspectiveRight"/>
            <a:lightRig rig="threePt" dir="t"/>
          </a:scene3d>
        </p:spPr>
      </p:pic>
      <p:pic>
        <p:nvPicPr>
          <p:cNvPr id="5123" name="Picture 3"/>
          <p:cNvPicPr>
            <a:picLocks noChangeAspect="1" noChangeArrowheads="1"/>
          </p:cNvPicPr>
          <p:nvPr/>
        </p:nvPicPr>
        <p:blipFill>
          <a:blip r:embed="rId3" cstate="print"/>
          <a:srcRect/>
          <a:stretch>
            <a:fillRect/>
          </a:stretch>
        </p:blipFill>
        <p:spPr bwMode="auto">
          <a:xfrm>
            <a:off x="5586734" y="1540252"/>
            <a:ext cx="3543927" cy="2967670"/>
          </a:xfrm>
          <a:prstGeom prst="roundRect">
            <a:avLst>
              <a:gd name="adj" fmla="val 8594"/>
            </a:avLst>
          </a:prstGeom>
          <a:solidFill>
            <a:srgbClr val="FFFFFF">
              <a:shade val="85000"/>
            </a:srgbClr>
          </a:solidFill>
          <a:ln>
            <a:noFill/>
          </a:ln>
          <a:effectLst/>
          <a:scene3d>
            <a:camera prst="perspectiveLeft"/>
            <a:lightRig rig="threePt" dir="t"/>
          </a:scene3d>
        </p:spPr>
      </p:pic>
      <p:sp>
        <p:nvSpPr>
          <p:cNvPr id="6" name="Rechteck 5"/>
          <p:cNvSpPr/>
          <p:nvPr/>
        </p:nvSpPr>
        <p:spPr>
          <a:xfrm>
            <a:off x="541617" y="4960462"/>
            <a:ext cx="8589044" cy="499034"/>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marL="457200" indent="-457200">
              <a:buFont typeface="Wingdings" panose="05000000000000000000" pitchFamily="2" charset="2"/>
              <a:buChar char="Ø"/>
            </a:pPr>
            <a:r>
              <a:rPr lang="de-DE" sz="2600" dirty="0">
                <a:solidFill>
                  <a:schemeClr val="tx1"/>
                </a:solidFill>
              </a:rPr>
              <a:t>Gewährleistung des Spielablaufs </a:t>
            </a:r>
            <a:r>
              <a:rPr lang="de-DE" sz="2600" dirty="0" smtClean="0">
                <a:solidFill>
                  <a:schemeClr val="tx1"/>
                </a:solidFill>
              </a:rPr>
              <a:t>.</a:t>
            </a:r>
            <a:endParaRPr lang="de-DE" sz="2600" dirty="0">
              <a:solidFill>
                <a:schemeClr val="tx1"/>
              </a:solidFill>
            </a:endParaRPr>
          </a:p>
        </p:txBody>
      </p:sp>
      <p:sp>
        <p:nvSpPr>
          <p:cNvPr id="8" name="Rechteck 7"/>
          <p:cNvSpPr/>
          <p:nvPr/>
        </p:nvSpPr>
        <p:spPr>
          <a:xfrm>
            <a:off x="2957063"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II</a:t>
            </a:r>
            <a:r>
              <a:rPr lang="de-DE" sz="2600" dirty="0">
                <a:latin typeface="Arial" pitchFamily="34" charset="0"/>
                <a:cs typeface="Arial" pitchFamily="34" charset="0"/>
              </a:rPr>
              <a:t>)</a:t>
            </a:r>
          </a:p>
        </p:txBody>
      </p:sp>
    </p:spTree>
    <p:extLst>
      <p:ext uri="{BB962C8B-B14F-4D97-AF65-F5344CB8AC3E}">
        <p14:creationId xmlns:p14="http://schemas.microsoft.com/office/powerpoint/2010/main" val="2863024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99087" y="1111466"/>
            <a:ext cx="9473224"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Jedes Spiel wird von </a:t>
            </a:r>
            <a:r>
              <a:rPr lang="de-DE" sz="2600" u="sng" dirty="0">
                <a:latin typeface="Arial" pitchFamily="34" charset="0"/>
                <a:cs typeface="Arial" pitchFamily="34" charset="0"/>
              </a:rPr>
              <a:t>zwei gleichberechtigten Schiedsrichtern</a:t>
            </a:r>
            <a:r>
              <a:rPr lang="de-DE" sz="2600" dirty="0">
                <a:latin typeface="Arial" pitchFamily="34" charset="0"/>
                <a:cs typeface="Arial" pitchFamily="34" charset="0"/>
              </a:rPr>
              <a:t> geleitet, …..</a:t>
            </a:r>
          </a:p>
        </p:txBody>
      </p:sp>
      <p:sp>
        <p:nvSpPr>
          <p:cNvPr id="4" name="Rechteck 3"/>
          <p:cNvSpPr/>
          <p:nvPr/>
        </p:nvSpPr>
        <p:spPr>
          <a:xfrm>
            <a:off x="232102" y="2631968"/>
            <a:ext cx="9473224"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Keine Unterscheidung mehr im Regelwerk zwischen</a:t>
            </a:r>
          </a:p>
          <a:p>
            <a:pPr algn="ctr"/>
            <a:r>
              <a:rPr lang="de-DE" sz="2600" u="sng" dirty="0">
                <a:latin typeface="Arial" pitchFamily="34" charset="0"/>
                <a:cs typeface="Arial" pitchFamily="34" charset="0"/>
              </a:rPr>
              <a:t>Feldschiedsrichter</a:t>
            </a:r>
            <a:r>
              <a:rPr lang="de-DE" sz="2600" dirty="0">
                <a:latin typeface="Arial" pitchFamily="34" charset="0"/>
                <a:cs typeface="Arial" pitchFamily="34" charset="0"/>
              </a:rPr>
              <a:t> und </a:t>
            </a:r>
            <a:r>
              <a:rPr lang="de-DE" sz="2600" u="sng" dirty="0">
                <a:latin typeface="Arial" pitchFamily="34" charset="0"/>
                <a:cs typeface="Arial" pitchFamily="34" charset="0"/>
              </a:rPr>
              <a:t>Torschiedsrichter</a:t>
            </a:r>
            <a:r>
              <a:rPr lang="de-DE" sz="2600" dirty="0">
                <a:latin typeface="Arial" pitchFamily="34" charset="0"/>
                <a:cs typeface="Arial" pitchFamily="34" charset="0"/>
              </a:rPr>
              <a:t>!</a:t>
            </a:r>
          </a:p>
        </p:txBody>
      </p:sp>
      <p:sp>
        <p:nvSpPr>
          <p:cNvPr id="5" name="Rechteck 4"/>
          <p:cNvSpPr/>
          <p:nvPr/>
        </p:nvSpPr>
        <p:spPr>
          <a:xfrm>
            <a:off x="2321328" y="5016405"/>
            <a:ext cx="5648650" cy="49903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Konsequente Aufgabenteilung!</a:t>
            </a:r>
          </a:p>
        </p:txBody>
      </p:sp>
      <p:sp>
        <p:nvSpPr>
          <p:cNvPr id="6" name="Rechteck 5"/>
          <p:cNvSpPr/>
          <p:nvPr/>
        </p:nvSpPr>
        <p:spPr>
          <a:xfrm>
            <a:off x="2321328" y="5770638"/>
            <a:ext cx="5648650" cy="49903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Flächendeckende Beobachtung!</a:t>
            </a:r>
          </a:p>
        </p:txBody>
      </p:sp>
      <p:sp>
        <p:nvSpPr>
          <p:cNvPr id="7" name="Rechteck 6"/>
          <p:cNvSpPr/>
          <p:nvPr/>
        </p:nvSpPr>
        <p:spPr>
          <a:xfrm>
            <a:off x="2243950" y="4076445"/>
            <a:ext cx="5648650" cy="49903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Aber für die Praxis unerlässlich!</a:t>
            </a:r>
          </a:p>
        </p:txBody>
      </p:sp>
      <p:sp>
        <p:nvSpPr>
          <p:cNvPr id="8" name="Textfeld 7"/>
          <p:cNvSpPr txBox="1"/>
          <p:nvPr/>
        </p:nvSpPr>
        <p:spPr>
          <a:xfrm>
            <a:off x="3548275" y="2099792"/>
            <a:ext cx="2708257" cy="468257"/>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wrap="square" lIns="97969" tIns="48984" rIns="97969" bIns="48984" rtlCol="0">
            <a:spAutoFit/>
          </a:bodyPr>
          <a:lstStyle/>
          <a:p>
            <a:pPr algn="ctr"/>
            <a:r>
              <a:rPr lang="de-DE" dirty="0" smtClean="0">
                <a:solidFill>
                  <a:srgbClr val="FF0000"/>
                </a:solidFill>
                <a:latin typeface="Arial" pitchFamily="34" charset="0"/>
                <a:cs typeface="Arial" pitchFamily="34" charset="0"/>
              </a:rPr>
              <a:t>ABER:</a:t>
            </a:r>
            <a:endParaRPr lang="de-DE" dirty="0">
              <a:solidFill>
                <a:srgbClr val="FF0000"/>
              </a:solidFill>
              <a:latin typeface="Arial" pitchFamily="34" charset="0"/>
              <a:cs typeface="Arial" pitchFamily="34" charset="0"/>
            </a:endParaRPr>
          </a:p>
        </p:txBody>
      </p:sp>
      <p:sp>
        <p:nvSpPr>
          <p:cNvPr id="10" name="Rechteck 9"/>
          <p:cNvSpPr/>
          <p:nvPr/>
        </p:nvSpPr>
        <p:spPr>
          <a:xfrm>
            <a:off x="3296022"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(III)</a:t>
            </a:r>
          </a:p>
        </p:txBody>
      </p:sp>
    </p:spTree>
    <p:extLst>
      <p:ext uri="{BB962C8B-B14F-4D97-AF65-F5344CB8AC3E}">
        <p14:creationId xmlns:p14="http://schemas.microsoft.com/office/powerpoint/2010/main" val="4839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910853"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IV)</a:t>
            </a:r>
            <a:endParaRPr lang="de-DE" sz="2600" dirty="0">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97" y="1892102"/>
            <a:ext cx="7116085" cy="4032448"/>
          </a:xfrm>
          <a:prstGeom prst="rect">
            <a:avLst/>
          </a:prstGeom>
          <a:noFill/>
          <a:ln>
            <a:noFill/>
          </a:ln>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Ellipse 20"/>
          <p:cNvSpPr/>
          <p:nvPr/>
        </p:nvSpPr>
        <p:spPr>
          <a:xfrm>
            <a:off x="7472486" y="4700414"/>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6176342" y="3548286"/>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183872">
            <a:off x="2080230" y="4266547"/>
            <a:ext cx="1275790" cy="286850"/>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183872">
            <a:off x="4252520" y="4630780"/>
            <a:ext cx="1275790" cy="286850"/>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feld 24"/>
          <p:cNvSpPr txBox="1"/>
          <p:nvPr/>
        </p:nvSpPr>
        <p:spPr>
          <a:xfrm>
            <a:off x="6948077" y="4950072"/>
            <a:ext cx="1817775" cy="307777"/>
          </a:xfrm>
          <a:prstGeom prst="rect">
            <a:avLst/>
          </a:prstGeom>
          <a:noFill/>
        </p:spPr>
        <p:txBody>
          <a:bodyPr wrap="square" rtlCol="0">
            <a:spAutoFit/>
          </a:bodyPr>
          <a:lstStyle>
            <a:defPPr>
              <a:defRPr lang="de-DE"/>
            </a:defPPr>
            <a:lvl1pPr algn="ctr">
              <a:defRPr sz="1400">
                <a:solidFill>
                  <a:schemeClr val="tx1"/>
                </a:solidFill>
              </a:defRPr>
            </a:lvl1pPr>
          </a:lstStyle>
          <a:p>
            <a:r>
              <a:rPr lang="de-DE" dirty="0"/>
              <a:t>Torschiedsrichter</a:t>
            </a:r>
          </a:p>
        </p:txBody>
      </p:sp>
      <p:sp>
        <p:nvSpPr>
          <p:cNvPr id="26" name="Textfeld 25"/>
          <p:cNvSpPr txBox="1"/>
          <p:nvPr/>
        </p:nvSpPr>
        <p:spPr>
          <a:xfrm>
            <a:off x="3007374" y="1316038"/>
            <a:ext cx="3542329" cy="400110"/>
          </a:xfrm>
          <a:prstGeom prst="rect">
            <a:avLst/>
          </a:prstGeom>
          <a:noFill/>
        </p:spPr>
        <p:txBody>
          <a:bodyPr wrap="square" rtlCol="0">
            <a:spAutoFit/>
          </a:bodyPr>
          <a:lstStyle/>
          <a:p>
            <a:pPr algn="ctr"/>
            <a:r>
              <a:rPr lang="de-DE" sz="2000" dirty="0" smtClean="0">
                <a:solidFill>
                  <a:srgbClr val="FF0000"/>
                </a:solidFill>
              </a:rPr>
              <a:t>Laufwege </a:t>
            </a:r>
            <a:r>
              <a:rPr lang="de-DE" sz="2000" u="sng" dirty="0" smtClean="0">
                <a:solidFill>
                  <a:srgbClr val="FF0000"/>
                </a:solidFill>
              </a:rPr>
              <a:t>nach</a:t>
            </a:r>
            <a:r>
              <a:rPr lang="de-DE" sz="2000" dirty="0" smtClean="0">
                <a:solidFill>
                  <a:srgbClr val="FF0000"/>
                </a:solidFill>
              </a:rPr>
              <a:t> Torerfolg</a:t>
            </a:r>
            <a:endParaRPr lang="de-DE" sz="2000" dirty="0">
              <a:solidFill>
                <a:srgbClr val="FF0000"/>
              </a:solidFill>
            </a:endParaRPr>
          </a:p>
        </p:txBody>
      </p:sp>
      <p:sp>
        <p:nvSpPr>
          <p:cNvPr id="28" name="Ellipse 27"/>
          <p:cNvSpPr/>
          <p:nvPr/>
        </p:nvSpPr>
        <p:spPr>
          <a:xfrm>
            <a:off x="1793379" y="2871639"/>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29"/>
          <p:cNvSpPr/>
          <p:nvPr/>
        </p:nvSpPr>
        <p:spPr>
          <a:xfrm>
            <a:off x="1943100" y="3025264"/>
            <a:ext cx="4735397" cy="641861"/>
          </a:xfrm>
          <a:custGeom>
            <a:avLst/>
            <a:gdLst>
              <a:gd name="connsiteX0" fmla="*/ 4381500 w 4735397"/>
              <a:gd name="connsiteY0" fmla="*/ 641861 h 641861"/>
              <a:gd name="connsiteX1" fmla="*/ 4457700 w 4735397"/>
              <a:gd name="connsiteY1" fmla="*/ 498986 h 641861"/>
              <a:gd name="connsiteX2" fmla="*/ 1323975 w 4735397"/>
              <a:gd name="connsiteY2" fmla="*/ 60836 h 641861"/>
              <a:gd name="connsiteX3" fmla="*/ 0 w 4735397"/>
              <a:gd name="connsiteY3" fmla="*/ 3686 h 641861"/>
            </a:gdLst>
            <a:ahLst/>
            <a:cxnLst>
              <a:cxn ang="0">
                <a:pos x="connsiteX0" y="connsiteY0"/>
              </a:cxn>
              <a:cxn ang="0">
                <a:pos x="connsiteX1" y="connsiteY1"/>
              </a:cxn>
              <a:cxn ang="0">
                <a:pos x="connsiteX2" y="connsiteY2"/>
              </a:cxn>
              <a:cxn ang="0">
                <a:pos x="connsiteX3" y="connsiteY3"/>
              </a:cxn>
            </a:cxnLst>
            <a:rect l="l" t="t" r="r" b="b"/>
            <a:pathLst>
              <a:path w="4735397" h="641861">
                <a:moveTo>
                  <a:pt x="4381500" y="641861"/>
                </a:moveTo>
                <a:cubicBezTo>
                  <a:pt x="4674394" y="618842"/>
                  <a:pt x="4967288" y="595823"/>
                  <a:pt x="4457700" y="498986"/>
                </a:cubicBezTo>
                <a:cubicBezTo>
                  <a:pt x="3948112" y="402148"/>
                  <a:pt x="2066925" y="143386"/>
                  <a:pt x="1323975" y="60836"/>
                </a:cubicBezTo>
                <a:cubicBezTo>
                  <a:pt x="581025" y="-21714"/>
                  <a:pt x="0" y="3686"/>
                  <a:pt x="0" y="3686"/>
                </a:cubicBezTo>
              </a:path>
            </a:pathLst>
          </a:custGeom>
          <a:noFill/>
          <a:ln w="28575">
            <a:solidFill>
              <a:srgbClr val="063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4960185" y="3764310"/>
            <a:ext cx="1805340" cy="307777"/>
          </a:xfrm>
          <a:prstGeom prst="rect">
            <a:avLst/>
          </a:prstGeom>
          <a:noFill/>
        </p:spPr>
        <p:txBody>
          <a:bodyPr wrap="square" rtlCol="0">
            <a:spAutoFit/>
          </a:bodyPr>
          <a:lstStyle/>
          <a:p>
            <a:pPr algn="ctr"/>
            <a:r>
              <a:rPr lang="de-DE" sz="1400" dirty="0" smtClean="0">
                <a:solidFill>
                  <a:schemeClr val="tx1"/>
                </a:solidFill>
              </a:rPr>
              <a:t>Feldschiedsrichter</a:t>
            </a:r>
            <a:endParaRPr lang="de-DE" sz="1400" dirty="0">
              <a:solidFill>
                <a:schemeClr val="tx1"/>
              </a:solidFill>
            </a:endParaRPr>
          </a:p>
        </p:txBody>
      </p:sp>
      <p:sp>
        <p:nvSpPr>
          <p:cNvPr id="35" name="Textfeld 34"/>
          <p:cNvSpPr txBox="1"/>
          <p:nvPr/>
        </p:nvSpPr>
        <p:spPr>
          <a:xfrm>
            <a:off x="759799" y="2608010"/>
            <a:ext cx="1817775" cy="307777"/>
          </a:xfrm>
          <a:prstGeom prst="rect">
            <a:avLst/>
          </a:prstGeom>
          <a:noFill/>
        </p:spPr>
        <p:txBody>
          <a:bodyPr wrap="square" rtlCol="0">
            <a:spAutoFit/>
          </a:bodyPr>
          <a:lstStyle>
            <a:defPPr>
              <a:defRPr lang="de-DE"/>
            </a:defPPr>
            <a:lvl1pPr algn="ctr">
              <a:defRPr sz="1400">
                <a:solidFill>
                  <a:schemeClr val="tx1"/>
                </a:solidFill>
              </a:defRPr>
            </a:lvl1pPr>
          </a:lstStyle>
          <a:p>
            <a:r>
              <a:rPr lang="de-DE" dirty="0"/>
              <a:t>Torschiedsrichter</a:t>
            </a:r>
          </a:p>
        </p:txBody>
      </p:sp>
      <p:sp>
        <p:nvSpPr>
          <p:cNvPr id="8193" name="Freihandform 8192"/>
          <p:cNvSpPr/>
          <p:nvPr/>
        </p:nvSpPr>
        <p:spPr>
          <a:xfrm>
            <a:off x="4000500" y="4429125"/>
            <a:ext cx="3619500" cy="409575"/>
          </a:xfrm>
          <a:custGeom>
            <a:avLst/>
            <a:gdLst>
              <a:gd name="connsiteX0" fmla="*/ 3619500 w 3619500"/>
              <a:gd name="connsiteY0" fmla="*/ 409575 h 409575"/>
              <a:gd name="connsiteX1" fmla="*/ 2066925 w 3619500"/>
              <a:gd name="connsiteY1" fmla="*/ 323850 h 409575"/>
              <a:gd name="connsiteX2" fmla="*/ 0 w 3619500"/>
              <a:gd name="connsiteY2" fmla="*/ 0 h 409575"/>
            </a:gdLst>
            <a:ahLst/>
            <a:cxnLst>
              <a:cxn ang="0">
                <a:pos x="connsiteX0" y="connsiteY0"/>
              </a:cxn>
              <a:cxn ang="0">
                <a:pos x="connsiteX1" y="connsiteY1"/>
              </a:cxn>
              <a:cxn ang="0">
                <a:pos x="connsiteX2" y="connsiteY2"/>
              </a:cxn>
            </a:cxnLst>
            <a:rect l="l" t="t" r="r" b="b"/>
            <a:pathLst>
              <a:path w="3619500" h="409575">
                <a:moveTo>
                  <a:pt x="3619500" y="409575"/>
                </a:moveTo>
                <a:cubicBezTo>
                  <a:pt x="3144837" y="400843"/>
                  <a:pt x="2670175" y="392112"/>
                  <a:pt x="2066925" y="323850"/>
                </a:cubicBezTo>
                <a:cubicBezTo>
                  <a:pt x="1463675" y="255588"/>
                  <a:pt x="731837" y="127794"/>
                  <a:pt x="0" y="0"/>
                </a:cubicBezTo>
              </a:path>
            </a:pathLst>
          </a:custGeom>
          <a:noFill/>
          <a:ln w="28575">
            <a:solidFill>
              <a:srgbClr val="063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3015336" y="4129286"/>
            <a:ext cx="1805340" cy="307777"/>
          </a:xfrm>
          <a:prstGeom prst="rect">
            <a:avLst/>
          </a:prstGeom>
          <a:noFill/>
        </p:spPr>
        <p:txBody>
          <a:bodyPr wrap="square" rtlCol="0">
            <a:spAutoFit/>
          </a:bodyPr>
          <a:lstStyle/>
          <a:p>
            <a:pPr algn="ctr"/>
            <a:r>
              <a:rPr lang="de-DE" sz="1400" dirty="0" smtClean="0">
                <a:solidFill>
                  <a:schemeClr val="tx1"/>
                </a:solidFill>
              </a:rPr>
              <a:t>Anwurf</a:t>
            </a:r>
            <a:endParaRPr lang="de-DE" sz="1400" dirty="0">
              <a:solidFill>
                <a:schemeClr val="tx1"/>
              </a:solidFill>
            </a:endParaRPr>
          </a:p>
        </p:txBody>
      </p:sp>
      <p:sp>
        <p:nvSpPr>
          <p:cNvPr id="38" name="Ellipse 37"/>
          <p:cNvSpPr/>
          <p:nvPr/>
        </p:nvSpPr>
        <p:spPr>
          <a:xfrm>
            <a:off x="3856484" y="4335554"/>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p:cNvSpPr txBox="1"/>
          <p:nvPr/>
        </p:nvSpPr>
        <p:spPr>
          <a:xfrm rot="547131">
            <a:off x="5080757" y="2856330"/>
            <a:ext cx="1817775" cy="307777"/>
          </a:xfrm>
          <a:prstGeom prst="rect">
            <a:avLst/>
          </a:prstGeom>
          <a:noFill/>
        </p:spPr>
        <p:txBody>
          <a:bodyPr wrap="square" rtlCol="0">
            <a:spAutoFit/>
          </a:bodyPr>
          <a:lstStyle>
            <a:defPPr>
              <a:defRPr lang="de-DE"/>
            </a:defPPr>
            <a:lvl1pPr algn="ctr">
              <a:defRPr sz="1400">
                <a:solidFill>
                  <a:schemeClr val="tx1"/>
                </a:solidFill>
              </a:defRPr>
            </a:lvl1pPr>
          </a:lstStyle>
          <a:p>
            <a:r>
              <a:rPr lang="de-DE" dirty="0" smtClean="0"/>
              <a:t>Spielrichtung</a:t>
            </a:r>
            <a:endParaRPr lang="de-DE" dirty="0"/>
          </a:p>
        </p:txBody>
      </p:sp>
      <p:cxnSp>
        <p:nvCxnSpPr>
          <p:cNvPr id="8196" name="Gerade Verbindung mit Pfeil 8195"/>
          <p:cNvCxnSpPr/>
          <p:nvPr/>
        </p:nvCxnSpPr>
        <p:spPr>
          <a:xfrm flipH="1" flipV="1">
            <a:off x="5108708" y="3070260"/>
            <a:ext cx="1355666" cy="2359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6333231" y="2314121"/>
            <a:ext cx="3542329" cy="707886"/>
          </a:xfrm>
          <a:prstGeom prst="rect">
            <a:avLst/>
          </a:prstGeom>
          <a:noFill/>
        </p:spPr>
        <p:txBody>
          <a:bodyPr wrap="square" rtlCol="0">
            <a:spAutoFit/>
          </a:bodyPr>
          <a:lstStyle/>
          <a:p>
            <a:pPr algn="ctr"/>
            <a:r>
              <a:rPr lang="de-DE" sz="2000" dirty="0" smtClean="0">
                <a:solidFill>
                  <a:srgbClr val="FF0000"/>
                </a:solidFill>
              </a:rPr>
              <a:t>Drehung und Blick zum Spielfeld!</a:t>
            </a:r>
            <a:endParaRPr lang="de-DE" sz="2000" dirty="0">
              <a:solidFill>
                <a:srgbClr val="FF0000"/>
              </a:solidFill>
            </a:endParaRPr>
          </a:p>
        </p:txBody>
      </p:sp>
      <p:cxnSp>
        <p:nvCxnSpPr>
          <p:cNvPr id="43" name="Gerade Verbindung mit Pfeil 42"/>
          <p:cNvCxnSpPr>
            <a:stCxn id="42" idx="2"/>
          </p:cNvCxnSpPr>
          <p:nvPr/>
        </p:nvCxnSpPr>
        <p:spPr>
          <a:xfrm flipH="1">
            <a:off x="6320358" y="3022007"/>
            <a:ext cx="1784038" cy="6451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43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910853"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(V</a:t>
            </a:r>
            <a:r>
              <a:rPr lang="de-DE" sz="2600" dirty="0" smtClean="0">
                <a:latin typeface="Arial" pitchFamily="34" charset="0"/>
                <a:cs typeface="Arial" pitchFamily="34" charset="0"/>
              </a:rPr>
              <a:t>)</a:t>
            </a:r>
            <a:endParaRPr lang="de-DE" sz="2600" dirty="0">
              <a:latin typeface="Arial" pitchFamily="34"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97" y="1892102"/>
            <a:ext cx="7116085" cy="4032448"/>
          </a:xfrm>
          <a:prstGeom prst="rect">
            <a:avLst/>
          </a:prstGeom>
          <a:noFill/>
          <a:ln>
            <a:noFill/>
          </a:ln>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Ellipse 20"/>
          <p:cNvSpPr/>
          <p:nvPr/>
        </p:nvSpPr>
        <p:spPr>
          <a:xfrm>
            <a:off x="7472486" y="4700414"/>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6176342" y="3548286"/>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183872">
            <a:off x="2080230" y="4266547"/>
            <a:ext cx="1275790" cy="286850"/>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183872">
            <a:off x="4252520" y="4630780"/>
            <a:ext cx="1275790" cy="286850"/>
          </a:xfrm>
          <a:prstGeom prst="rect">
            <a:avLst/>
          </a:prstGeom>
          <a:noFill/>
          <a:ln>
            <a:noFill/>
          </a:ln>
          <a:effectLst/>
          <a:scene3d>
            <a:camera prst="isometricOffAxis2Top">
              <a:rot lat="17908710" lon="3708487" rev="1800648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feld 24"/>
          <p:cNvSpPr txBox="1"/>
          <p:nvPr/>
        </p:nvSpPr>
        <p:spPr>
          <a:xfrm>
            <a:off x="6948077" y="4950072"/>
            <a:ext cx="1817775" cy="307777"/>
          </a:xfrm>
          <a:prstGeom prst="rect">
            <a:avLst/>
          </a:prstGeom>
          <a:noFill/>
        </p:spPr>
        <p:txBody>
          <a:bodyPr wrap="square" rtlCol="0">
            <a:spAutoFit/>
          </a:bodyPr>
          <a:lstStyle>
            <a:defPPr>
              <a:defRPr lang="de-DE"/>
            </a:defPPr>
            <a:lvl1pPr algn="ctr">
              <a:defRPr sz="1400">
                <a:solidFill>
                  <a:schemeClr val="tx1"/>
                </a:solidFill>
              </a:defRPr>
            </a:lvl1pPr>
          </a:lstStyle>
          <a:p>
            <a:r>
              <a:rPr lang="de-DE" dirty="0"/>
              <a:t>Torschiedsrichter</a:t>
            </a:r>
          </a:p>
        </p:txBody>
      </p:sp>
      <p:sp>
        <p:nvSpPr>
          <p:cNvPr id="26" name="Textfeld 25"/>
          <p:cNvSpPr txBox="1"/>
          <p:nvPr/>
        </p:nvSpPr>
        <p:spPr>
          <a:xfrm>
            <a:off x="2110110" y="1316038"/>
            <a:ext cx="5560610" cy="400110"/>
          </a:xfrm>
          <a:prstGeom prst="rect">
            <a:avLst/>
          </a:prstGeom>
          <a:noFill/>
        </p:spPr>
        <p:txBody>
          <a:bodyPr wrap="square" rtlCol="0">
            <a:spAutoFit/>
          </a:bodyPr>
          <a:lstStyle/>
          <a:p>
            <a:pPr algn="ctr"/>
            <a:r>
              <a:rPr lang="de-DE" sz="2000" dirty="0" smtClean="0">
                <a:solidFill>
                  <a:srgbClr val="FF0000"/>
                </a:solidFill>
              </a:rPr>
              <a:t>Laufwege </a:t>
            </a:r>
            <a:r>
              <a:rPr lang="de-DE" sz="2000" u="sng" dirty="0" smtClean="0">
                <a:solidFill>
                  <a:srgbClr val="FF0000"/>
                </a:solidFill>
              </a:rPr>
              <a:t>nach</a:t>
            </a:r>
            <a:r>
              <a:rPr lang="de-DE" sz="2000" dirty="0" smtClean="0">
                <a:solidFill>
                  <a:srgbClr val="FF0000"/>
                </a:solidFill>
              </a:rPr>
              <a:t> Ballverlust der Angreifer</a:t>
            </a:r>
            <a:endParaRPr lang="de-DE" sz="2000" dirty="0">
              <a:solidFill>
                <a:srgbClr val="FF0000"/>
              </a:solidFill>
            </a:endParaRPr>
          </a:p>
        </p:txBody>
      </p:sp>
      <p:sp>
        <p:nvSpPr>
          <p:cNvPr id="28" name="Ellipse 27"/>
          <p:cNvSpPr/>
          <p:nvPr/>
        </p:nvSpPr>
        <p:spPr>
          <a:xfrm>
            <a:off x="1793379" y="2871639"/>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29"/>
          <p:cNvSpPr/>
          <p:nvPr/>
        </p:nvSpPr>
        <p:spPr>
          <a:xfrm>
            <a:off x="1943100" y="3025264"/>
            <a:ext cx="4735397" cy="641861"/>
          </a:xfrm>
          <a:custGeom>
            <a:avLst/>
            <a:gdLst>
              <a:gd name="connsiteX0" fmla="*/ 4381500 w 4735397"/>
              <a:gd name="connsiteY0" fmla="*/ 641861 h 641861"/>
              <a:gd name="connsiteX1" fmla="*/ 4457700 w 4735397"/>
              <a:gd name="connsiteY1" fmla="*/ 498986 h 641861"/>
              <a:gd name="connsiteX2" fmla="*/ 1323975 w 4735397"/>
              <a:gd name="connsiteY2" fmla="*/ 60836 h 641861"/>
              <a:gd name="connsiteX3" fmla="*/ 0 w 4735397"/>
              <a:gd name="connsiteY3" fmla="*/ 3686 h 641861"/>
            </a:gdLst>
            <a:ahLst/>
            <a:cxnLst>
              <a:cxn ang="0">
                <a:pos x="connsiteX0" y="connsiteY0"/>
              </a:cxn>
              <a:cxn ang="0">
                <a:pos x="connsiteX1" y="connsiteY1"/>
              </a:cxn>
              <a:cxn ang="0">
                <a:pos x="connsiteX2" y="connsiteY2"/>
              </a:cxn>
              <a:cxn ang="0">
                <a:pos x="connsiteX3" y="connsiteY3"/>
              </a:cxn>
            </a:cxnLst>
            <a:rect l="l" t="t" r="r" b="b"/>
            <a:pathLst>
              <a:path w="4735397" h="641861">
                <a:moveTo>
                  <a:pt x="4381500" y="641861"/>
                </a:moveTo>
                <a:cubicBezTo>
                  <a:pt x="4674394" y="618842"/>
                  <a:pt x="4967288" y="595823"/>
                  <a:pt x="4457700" y="498986"/>
                </a:cubicBezTo>
                <a:cubicBezTo>
                  <a:pt x="3948112" y="402148"/>
                  <a:pt x="2066925" y="143386"/>
                  <a:pt x="1323975" y="60836"/>
                </a:cubicBezTo>
                <a:cubicBezTo>
                  <a:pt x="581025" y="-21714"/>
                  <a:pt x="0" y="3686"/>
                  <a:pt x="0" y="3686"/>
                </a:cubicBezTo>
              </a:path>
            </a:pathLst>
          </a:custGeom>
          <a:noFill/>
          <a:ln w="28575">
            <a:solidFill>
              <a:srgbClr val="063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p:cNvSpPr txBox="1"/>
          <p:nvPr/>
        </p:nvSpPr>
        <p:spPr>
          <a:xfrm>
            <a:off x="4960185" y="3764310"/>
            <a:ext cx="1805340" cy="307777"/>
          </a:xfrm>
          <a:prstGeom prst="rect">
            <a:avLst/>
          </a:prstGeom>
          <a:noFill/>
        </p:spPr>
        <p:txBody>
          <a:bodyPr wrap="square" rtlCol="0">
            <a:spAutoFit/>
          </a:bodyPr>
          <a:lstStyle/>
          <a:p>
            <a:pPr algn="ctr"/>
            <a:r>
              <a:rPr lang="de-DE" sz="1400" dirty="0" smtClean="0">
                <a:solidFill>
                  <a:schemeClr val="tx1"/>
                </a:solidFill>
              </a:rPr>
              <a:t>Feldschiedsrichter</a:t>
            </a:r>
            <a:endParaRPr lang="de-DE" sz="1400" dirty="0">
              <a:solidFill>
                <a:schemeClr val="tx1"/>
              </a:solidFill>
            </a:endParaRPr>
          </a:p>
        </p:txBody>
      </p:sp>
      <p:sp>
        <p:nvSpPr>
          <p:cNvPr id="35" name="Textfeld 34"/>
          <p:cNvSpPr txBox="1"/>
          <p:nvPr/>
        </p:nvSpPr>
        <p:spPr>
          <a:xfrm>
            <a:off x="759799" y="2608010"/>
            <a:ext cx="1817775" cy="307777"/>
          </a:xfrm>
          <a:prstGeom prst="rect">
            <a:avLst/>
          </a:prstGeom>
          <a:noFill/>
        </p:spPr>
        <p:txBody>
          <a:bodyPr wrap="square" rtlCol="0">
            <a:spAutoFit/>
          </a:bodyPr>
          <a:lstStyle>
            <a:defPPr>
              <a:defRPr lang="de-DE"/>
            </a:defPPr>
            <a:lvl1pPr algn="ctr">
              <a:defRPr sz="1400">
                <a:solidFill>
                  <a:schemeClr val="tx1"/>
                </a:solidFill>
              </a:defRPr>
            </a:lvl1pPr>
          </a:lstStyle>
          <a:p>
            <a:r>
              <a:rPr lang="de-DE" dirty="0"/>
              <a:t>Torschiedsrichter</a:t>
            </a:r>
          </a:p>
        </p:txBody>
      </p:sp>
      <p:sp>
        <p:nvSpPr>
          <p:cNvPr id="8193" name="Freihandform 8192"/>
          <p:cNvSpPr/>
          <p:nvPr/>
        </p:nvSpPr>
        <p:spPr>
          <a:xfrm>
            <a:off x="4357042" y="4268366"/>
            <a:ext cx="3259460" cy="576064"/>
          </a:xfrm>
          <a:custGeom>
            <a:avLst/>
            <a:gdLst>
              <a:gd name="connsiteX0" fmla="*/ 3619500 w 3619500"/>
              <a:gd name="connsiteY0" fmla="*/ 409575 h 409575"/>
              <a:gd name="connsiteX1" fmla="*/ 2066925 w 3619500"/>
              <a:gd name="connsiteY1" fmla="*/ 323850 h 409575"/>
              <a:gd name="connsiteX2" fmla="*/ 0 w 3619500"/>
              <a:gd name="connsiteY2" fmla="*/ 0 h 409575"/>
              <a:gd name="connsiteX0" fmla="*/ 3619500 w 3619500"/>
              <a:gd name="connsiteY0" fmla="*/ 409575 h 409575"/>
              <a:gd name="connsiteX1" fmla="*/ 2024616 w 3619500"/>
              <a:gd name="connsiteY1" fmla="*/ 242584 h 409575"/>
              <a:gd name="connsiteX2" fmla="*/ 0 w 3619500"/>
              <a:gd name="connsiteY2" fmla="*/ 0 h 409575"/>
            </a:gdLst>
            <a:ahLst/>
            <a:cxnLst>
              <a:cxn ang="0">
                <a:pos x="connsiteX0" y="connsiteY0"/>
              </a:cxn>
              <a:cxn ang="0">
                <a:pos x="connsiteX1" y="connsiteY1"/>
              </a:cxn>
              <a:cxn ang="0">
                <a:pos x="connsiteX2" y="connsiteY2"/>
              </a:cxn>
            </a:cxnLst>
            <a:rect l="l" t="t" r="r" b="b"/>
            <a:pathLst>
              <a:path w="3619500" h="409575">
                <a:moveTo>
                  <a:pt x="3619500" y="409575"/>
                </a:moveTo>
                <a:cubicBezTo>
                  <a:pt x="3144837" y="400843"/>
                  <a:pt x="2627866" y="310846"/>
                  <a:pt x="2024616" y="242584"/>
                </a:cubicBezTo>
                <a:cubicBezTo>
                  <a:pt x="1421366" y="174322"/>
                  <a:pt x="731837" y="127794"/>
                  <a:pt x="0" y="0"/>
                </a:cubicBezTo>
              </a:path>
            </a:pathLst>
          </a:custGeom>
          <a:noFill/>
          <a:ln w="28575">
            <a:solidFill>
              <a:srgbClr val="063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a:off x="4211935" y="4084432"/>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p:cNvSpPr txBox="1"/>
          <p:nvPr/>
        </p:nvSpPr>
        <p:spPr>
          <a:xfrm rot="547131">
            <a:off x="5080757" y="2856330"/>
            <a:ext cx="1817775" cy="307777"/>
          </a:xfrm>
          <a:prstGeom prst="rect">
            <a:avLst/>
          </a:prstGeom>
          <a:noFill/>
        </p:spPr>
        <p:txBody>
          <a:bodyPr wrap="square" rtlCol="0">
            <a:spAutoFit/>
          </a:bodyPr>
          <a:lstStyle>
            <a:defPPr>
              <a:defRPr lang="de-DE"/>
            </a:defPPr>
            <a:lvl1pPr algn="ctr">
              <a:defRPr sz="1400">
                <a:solidFill>
                  <a:schemeClr val="tx1"/>
                </a:solidFill>
              </a:defRPr>
            </a:lvl1pPr>
          </a:lstStyle>
          <a:p>
            <a:r>
              <a:rPr lang="de-DE" dirty="0" smtClean="0"/>
              <a:t>Spielrichtung</a:t>
            </a:r>
            <a:endParaRPr lang="de-DE" dirty="0"/>
          </a:p>
        </p:txBody>
      </p:sp>
      <p:cxnSp>
        <p:nvCxnSpPr>
          <p:cNvPr id="8196" name="Gerade Verbindung mit Pfeil 8195"/>
          <p:cNvCxnSpPr/>
          <p:nvPr/>
        </p:nvCxnSpPr>
        <p:spPr>
          <a:xfrm flipH="1" flipV="1">
            <a:off x="5108708" y="3070260"/>
            <a:ext cx="1355666" cy="23594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6333231" y="2314121"/>
            <a:ext cx="3542329" cy="707886"/>
          </a:xfrm>
          <a:prstGeom prst="rect">
            <a:avLst/>
          </a:prstGeom>
          <a:noFill/>
        </p:spPr>
        <p:txBody>
          <a:bodyPr wrap="square" rtlCol="0">
            <a:spAutoFit/>
          </a:bodyPr>
          <a:lstStyle/>
          <a:p>
            <a:pPr algn="ctr"/>
            <a:r>
              <a:rPr lang="de-DE" sz="2000" dirty="0" smtClean="0">
                <a:solidFill>
                  <a:srgbClr val="FF0000"/>
                </a:solidFill>
              </a:rPr>
              <a:t>Drehung und Blick zum Spielfeld!</a:t>
            </a:r>
            <a:endParaRPr lang="de-DE" sz="2000" dirty="0">
              <a:solidFill>
                <a:srgbClr val="FF0000"/>
              </a:solidFill>
            </a:endParaRPr>
          </a:p>
        </p:txBody>
      </p:sp>
      <p:cxnSp>
        <p:nvCxnSpPr>
          <p:cNvPr id="20" name="Gerade Verbindung mit Pfeil 19"/>
          <p:cNvCxnSpPr>
            <a:stCxn id="19" idx="2"/>
          </p:cNvCxnSpPr>
          <p:nvPr/>
        </p:nvCxnSpPr>
        <p:spPr>
          <a:xfrm flipH="1">
            <a:off x="6320358" y="3022007"/>
            <a:ext cx="1784038" cy="64511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489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238026" y="1125235"/>
            <a:ext cx="7196225" cy="468257"/>
          </a:xfrm>
          <a:prstGeom prst="rect">
            <a:avLst/>
          </a:prstGeom>
          <a:ln/>
        </p:spPr>
        <p:style>
          <a:lnRef idx="2">
            <a:schemeClr val="dk1"/>
          </a:lnRef>
          <a:fillRef idx="1">
            <a:schemeClr val="lt1"/>
          </a:fillRef>
          <a:effectRef idx="0">
            <a:schemeClr val="dk1"/>
          </a:effectRef>
          <a:fontRef idx="minor">
            <a:schemeClr val="dk1"/>
          </a:fontRef>
        </p:style>
        <p:txBody>
          <a:bodyPr wrap="square" lIns="97969" tIns="48984" rIns="97969" bIns="48984" rtlCol="0">
            <a:spAutoFit/>
          </a:bodyPr>
          <a:lstStyle/>
          <a:p>
            <a:pPr algn="ctr"/>
            <a:r>
              <a:rPr lang="de-DE" b="1" dirty="0" smtClean="0"/>
              <a:t>Funktionswechsel zwischen Tor- u. Feldschiedsrichter</a:t>
            </a:r>
            <a:endParaRPr lang="de-DE" b="1" dirty="0"/>
          </a:p>
        </p:txBody>
      </p:sp>
      <p:sp>
        <p:nvSpPr>
          <p:cNvPr id="4" name="Textfeld 3"/>
          <p:cNvSpPr txBox="1"/>
          <p:nvPr/>
        </p:nvSpPr>
        <p:spPr>
          <a:xfrm>
            <a:off x="2476086" y="3551467"/>
            <a:ext cx="6345059" cy="468257"/>
          </a:xfrm>
          <a:prstGeom prst="rect">
            <a:avLst/>
          </a:prstGeom>
          <a:noFill/>
          <a:ln>
            <a:noFill/>
          </a:ln>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lIns="97969" tIns="48984" rIns="97969" bIns="48984" rtlCol="0">
            <a:spAutoFit/>
          </a:bodyPr>
          <a:lstStyle/>
          <a:p>
            <a:pPr algn="ctr"/>
            <a:r>
              <a:rPr lang="de-DE" b="1" dirty="0" smtClean="0"/>
              <a:t>Flächendeckendes Wechseln!</a:t>
            </a:r>
          </a:p>
        </p:txBody>
      </p:sp>
      <p:sp>
        <p:nvSpPr>
          <p:cNvPr id="5" name="Textfeld 4"/>
          <p:cNvSpPr txBox="1"/>
          <p:nvPr/>
        </p:nvSpPr>
        <p:spPr>
          <a:xfrm>
            <a:off x="343694" y="5689633"/>
            <a:ext cx="9359540" cy="837588"/>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rtlCol="0">
            <a:spAutoFit/>
          </a:bodyPr>
          <a:lstStyle/>
          <a:p>
            <a:pPr algn="ctr"/>
            <a:r>
              <a:rPr lang="de-DE" dirty="0" smtClean="0"/>
              <a:t>Jeder SR sollte möglichst </a:t>
            </a:r>
            <a:r>
              <a:rPr lang="de-DE" b="1" u="sng" dirty="0" smtClean="0"/>
              <a:t>pro Halbzeit</a:t>
            </a:r>
            <a:r>
              <a:rPr lang="de-DE" b="1" dirty="0" smtClean="0"/>
              <a:t> </a:t>
            </a:r>
            <a:r>
              <a:rPr lang="de-DE" dirty="0" smtClean="0"/>
              <a:t>jede der </a:t>
            </a:r>
            <a:r>
              <a:rPr lang="de-DE" b="1" u="sng" dirty="0" smtClean="0"/>
              <a:t>vier</a:t>
            </a:r>
            <a:r>
              <a:rPr lang="de-DE" dirty="0" smtClean="0"/>
              <a:t> skizzierten </a:t>
            </a:r>
            <a:r>
              <a:rPr lang="de-DE" b="1" u="sng" dirty="0" smtClean="0"/>
              <a:t>Grundpositionen</a:t>
            </a:r>
            <a:r>
              <a:rPr lang="de-DE" dirty="0" smtClean="0"/>
              <a:t> in </a:t>
            </a:r>
            <a:r>
              <a:rPr lang="de-DE" b="1" u="sng" dirty="0" smtClean="0"/>
              <a:t>beiden Spielfeldhälften </a:t>
            </a:r>
            <a:r>
              <a:rPr lang="de-DE" dirty="0" smtClean="0"/>
              <a:t>besetzt haben!</a:t>
            </a:r>
            <a:endParaRPr lang="de-DE" dirty="0"/>
          </a:p>
        </p:txBody>
      </p:sp>
      <p:sp>
        <p:nvSpPr>
          <p:cNvPr id="8" name="Ellipse 7"/>
          <p:cNvSpPr/>
          <p:nvPr/>
        </p:nvSpPr>
        <p:spPr>
          <a:xfrm>
            <a:off x="5655039" y="5009027"/>
            <a:ext cx="1005924" cy="905080"/>
          </a:xfrm>
          <a:prstGeom prst="ellipse">
            <a:avLst/>
          </a:prstGeom>
          <a:solidFill>
            <a:schemeClr val="accent1">
              <a:alpha val="9000"/>
            </a:schemeClr>
          </a:soli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
        <p:nvSpPr>
          <p:cNvPr id="9" name="Ellipse 8"/>
          <p:cNvSpPr/>
          <p:nvPr/>
        </p:nvSpPr>
        <p:spPr>
          <a:xfrm>
            <a:off x="7428327" y="2992714"/>
            <a:ext cx="1005924" cy="905080"/>
          </a:xfrm>
          <a:prstGeom prst="ellipse">
            <a:avLst/>
          </a:prstGeom>
          <a:solidFill>
            <a:schemeClr val="accent1">
              <a:alpha val="9000"/>
            </a:schemeClr>
          </a:soli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
        <p:nvSpPr>
          <p:cNvPr id="10" name="Ellipse 9"/>
          <p:cNvSpPr/>
          <p:nvPr/>
        </p:nvSpPr>
        <p:spPr>
          <a:xfrm>
            <a:off x="1702298" y="2540174"/>
            <a:ext cx="1005924" cy="905080"/>
          </a:xfrm>
          <a:prstGeom prst="ellipse">
            <a:avLst/>
          </a:prstGeom>
          <a:solidFill>
            <a:schemeClr val="accent1">
              <a:alpha val="9000"/>
            </a:schemeClr>
          </a:soli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
        <p:nvSpPr>
          <p:cNvPr id="13" name="Rechteck 12"/>
          <p:cNvSpPr/>
          <p:nvPr/>
        </p:nvSpPr>
        <p:spPr>
          <a:xfrm>
            <a:off x="2982861"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a:t>
            </a:r>
            <a:r>
              <a:rPr lang="de-DE" sz="2600" dirty="0" smtClean="0">
                <a:latin typeface="Arial" pitchFamily="34" charset="0"/>
                <a:cs typeface="Arial" pitchFamily="34" charset="0"/>
              </a:rPr>
              <a:t>VI)</a:t>
            </a:r>
            <a:endParaRPr lang="de-DE" sz="2600" dirty="0">
              <a:latin typeface="Arial" pitchFamily="34" charset="0"/>
              <a:cs typeface="Arial" pitchFamily="34" charset="0"/>
            </a:endParaRP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rot="244139">
            <a:off x="1632000" y="208877"/>
            <a:ext cx="6134372" cy="6952289"/>
          </a:xfrm>
          <a:prstGeom prst="rect">
            <a:avLst/>
          </a:prstGeom>
          <a:noFill/>
          <a:ln>
            <a:noFill/>
          </a:ln>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2287910" y="2233092"/>
            <a:ext cx="619030" cy="452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
        <p:nvSpPr>
          <p:cNvPr id="15" name="Ellipse 14"/>
          <p:cNvSpPr/>
          <p:nvPr/>
        </p:nvSpPr>
        <p:spPr>
          <a:xfrm>
            <a:off x="415702" y="3260254"/>
            <a:ext cx="619030" cy="452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
        <p:nvSpPr>
          <p:cNvPr id="16" name="Ellipse 15"/>
          <p:cNvSpPr/>
          <p:nvPr/>
        </p:nvSpPr>
        <p:spPr>
          <a:xfrm>
            <a:off x="4080156" y="4232353"/>
            <a:ext cx="619030" cy="452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
        <p:nvSpPr>
          <p:cNvPr id="17" name="Ellipse 16"/>
          <p:cNvSpPr/>
          <p:nvPr/>
        </p:nvSpPr>
        <p:spPr>
          <a:xfrm>
            <a:off x="5848486" y="3051750"/>
            <a:ext cx="619030" cy="4525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chemeClr val="bg1"/>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rtlCol="0" anchor="ctr"/>
          <a:lstStyle/>
          <a:p>
            <a:pPr algn="ctr"/>
            <a:endParaRPr lang="de-DE"/>
          </a:p>
        </p:txBody>
      </p:sp>
    </p:spTree>
    <p:extLst>
      <p:ext uri="{BB962C8B-B14F-4D97-AF65-F5344CB8AC3E}">
        <p14:creationId xmlns:p14="http://schemas.microsoft.com/office/powerpoint/2010/main" val="4222223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35" presetClass="emph" presetSubtype="0" repeatCount="indefinite" fill="hold" grpId="1" nodeType="afterEffect">
                                  <p:stCondLst>
                                    <p:cond delay="0"/>
                                  </p:stCondLst>
                                  <p:childTnLst>
                                    <p:anim calcmode="discrete" valueType="str">
                                      <p:cBhvr>
                                        <p:cTn id="22" dur="1000" fill="hold"/>
                                        <p:tgtEl>
                                          <p:spTgt spid="8"/>
                                        </p:tgtEl>
                                        <p:attrNameLst>
                                          <p:attrName>style.visibility</p:attrName>
                                        </p:attrNameLst>
                                      </p:cBhvr>
                                      <p:tavLst>
                                        <p:tav tm="0">
                                          <p:val>
                                            <p:strVal val="hidden"/>
                                          </p:val>
                                        </p:tav>
                                        <p:tav tm="50000">
                                          <p:val>
                                            <p:strVal val="visible"/>
                                          </p:val>
                                        </p:tav>
                                      </p:tavLst>
                                    </p:anim>
                                  </p:childTnLst>
                                </p:cTn>
                              </p:par>
                            </p:childTnLst>
                          </p:cTn>
                        </p:par>
                        <p:par>
                          <p:cTn id="23" fill="hold">
                            <p:stCondLst>
                              <p:cond delay="9000"/>
                            </p:stCondLst>
                            <p:childTnLst>
                              <p:par>
                                <p:cTn id="24" presetID="35" presetClass="emph" presetSubtype="0" repeatCount="indefinite" fill="hold" grpId="1" nodeType="afterEffect">
                                  <p:stCondLst>
                                    <p:cond delay="0"/>
                                  </p:stCondLst>
                                  <p:childTnLst>
                                    <p:anim calcmode="discrete" valueType="str">
                                      <p:cBhvr>
                                        <p:cTn id="25" dur="1000" fill="hold"/>
                                        <p:tgtEl>
                                          <p:spTgt spid="9"/>
                                        </p:tgtEl>
                                        <p:attrNameLst>
                                          <p:attrName>style.visibility</p:attrName>
                                        </p:attrNameLst>
                                      </p:cBhvr>
                                      <p:tavLst>
                                        <p:tav tm="0">
                                          <p:val>
                                            <p:strVal val="hidden"/>
                                          </p:val>
                                        </p:tav>
                                        <p:tav tm="50000">
                                          <p:val>
                                            <p:strVal val="visible"/>
                                          </p:val>
                                        </p:tav>
                                      </p:tavLst>
                                    </p:anim>
                                  </p:childTnLst>
                                </p:cTn>
                              </p:par>
                            </p:childTnLst>
                          </p:cTn>
                        </p:par>
                        <p:par>
                          <p:cTn id="26" fill="hold">
                            <p:stCondLst>
                              <p:cond delay="10000"/>
                            </p:stCondLst>
                            <p:childTnLst>
                              <p:par>
                                <p:cTn id="27" presetID="35" presetClass="emph" presetSubtype="0" repeatCount="indefinite" fill="hold" grpId="1" nodeType="afterEffect">
                                  <p:stCondLst>
                                    <p:cond delay="0"/>
                                  </p:stCondLst>
                                  <p:childTnLst>
                                    <p:anim calcmode="discrete" valueType="str">
                                      <p:cBhvr>
                                        <p:cTn id="28"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29" fill="hold">
                            <p:stCondLst>
                              <p:cond delay="11000"/>
                            </p:stCondLst>
                            <p:childTnLst>
                              <p:par>
                                <p:cTn id="30" presetID="35" presetClass="emph" presetSubtype="0" repeatCount="indefinite" fill="hold" grpId="1" nodeType="afterEffect">
                                  <p:stCondLst>
                                    <p:cond delay="0"/>
                                  </p:stCondLst>
                                  <p:childTnLst>
                                    <p:anim calcmode="discrete" valueType="str">
                                      <p:cBhvr>
                                        <p:cTn id="31"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32" fill="hold">
                            <p:stCondLst>
                              <p:cond delay="12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childTnLst>
                                </p:cTn>
                              </p:par>
                            </p:childTnLst>
                          </p:cTn>
                        </p:par>
                        <p:par>
                          <p:cTn id="36" fill="hold">
                            <p:stCondLst>
                              <p:cond delay="14000"/>
                            </p:stCondLst>
                            <p:childTnLst>
                              <p:par>
                                <p:cTn id="37" presetID="35" presetClass="emph" presetSubtype="0" repeatCount="indefinite" fill="hold" grpId="1" nodeType="afterEffect">
                                  <p:stCondLst>
                                    <p:cond delay="0"/>
                                  </p:stCondLst>
                                  <p:childTnLst>
                                    <p:anim calcmode="discrete" valueType="str">
                                      <p:cBhvr>
                                        <p:cTn id="38"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39" fill="hold">
                            <p:stCondLst>
                              <p:cond delay="150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childTnLst>
                          </p:cTn>
                        </p:par>
                        <p:par>
                          <p:cTn id="43" fill="hold">
                            <p:stCondLst>
                              <p:cond delay="17000"/>
                            </p:stCondLst>
                            <p:childTnLst>
                              <p:par>
                                <p:cTn id="44" presetID="35" presetClass="emph" presetSubtype="0" repeatCount="indefinite" fill="hold" grpId="1" nodeType="afterEffect">
                                  <p:stCondLst>
                                    <p:cond delay="0"/>
                                  </p:stCondLst>
                                  <p:childTnLst>
                                    <p:anim calcmode="discrete" valueType="str">
                                      <p:cBhvr>
                                        <p:cTn id="45"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46" fill="hold">
                            <p:stCondLst>
                              <p:cond delay="180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par>
                          <p:cTn id="50" fill="hold">
                            <p:stCondLst>
                              <p:cond delay="20000"/>
                            </p:stCondLst>
                            <p:childTnLst>
                              <p:par>
                                <p:cTn id="51" presetID="35" presetClass="emph" presetSubtype="0" repeatCount="indefinite" fill="hold" grpId="1" nodeType="afterEffect">
                                  <p:stCondLst>
                                    <p:cond delay="0"/>
                                  </p:stCondLst>
                                  <p:childTnLst>
                                    <p:anim calcmode="discrete" valueType="str">
                                      <p:cBhvr>
                                        <p:cTn id="52"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5" grpId="0" animBg="1"/>
      <p:bldP spid="15" grpId="1" animBg="1"/>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2766837"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a:t>
            </a:r>
            <a:r>
              <a:rPr lang="de-DE" sz="2600" dirty="0" smtClean="0">
                <a:latin typeface="Arial" pitchFamily="34" charset="0"/>
                <a:cs typeface="Arial" pitchFamily="34" charset="0"/>
              </a:rPr>
              <a:t>VII</a:t>
            </a:r>
            <a:r>
              <a:rPr lang="de-DE" sz="2600" dirty="0">
                <a:latin typeface="Arial" pitchFamily="34" charset="0"/>
                <a:cs typeface="Arial" pitchFamily="34" charset="0"/>
              </a:rPr>
              <a:t>)</a:t>
            </a:r>
          </a:p>
        </p:txBody>
      </p:sp>
      <p:grpSp>
        <p:nvGrpSpPr>
          <p:cNvPr id="3" name="Gruppieren 2"/>
          <p:cNvGrpSpPr/>
          <p:nvPr/>
        </p:nvGrpSpPr>
        <p:grpSpPr>
          <a:xfrm>
            <a:off x="1603243" y="-556170"/>
            <a:ext cx="6157275" cy="6952289"/>
            <a:chOff x="1351806" y="-59260"/>
            <a:chExt cx="6157275" cy="6952289"/>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rot="244139">
              <a:off x="1374709" y="-59260"/>
              <a:ext cx="6134372" cy="6952289"/>
            </a:xfrm>
            <a:prstGeom prst="rect">
              <a:avLst/>
            </a:prstGeom>
            <a:noFill/>
            <a:ln>
              <a:noFill/>
            </a:ln>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3777711" y="3682069"/>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2084593" y="3833328"/>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4566110" y="3200834"/>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3126453" y="3225626"/>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4911955" y="2781320"/>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4370452" y="2338953"/>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729601" y="2771001"/>
              <a:ext cx="288032" cy="288032"/>
            </a:xfrm>
            <a:prstGeom prst="ellipse">
              <a:avLst/>
            </a:prstGeom>
            <a:solidFill>
              <a:schemeClr val="accent4">
                <a:lumMod val="60000"/>
                <a:lumOff val="40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1351806" y="3488866"/>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2372625" y="3532708"/>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3363859" y="3139171"/>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3921727" y="2482969"/>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552318" y="2194937"/>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3011303" y="3369642"/>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4370452" y="4121360"/>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2372625" y="2049097"/>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4448150" y="3771626"/>
              <a:ext cx="2723392" cy="424732"/>
            </a:xfrm>
            <a:prstGeom prst="rect">
              <a:avLst/>
            </a:prstGeom>
          </p:spPr>
          <p:txBody>
            <a:bodyPr wrap="square">
              <a:spAutoFit/>
            </a:bodyPr>
            <a:lstStyle/>
            <a:p>
              <a:pPr marL="228600" lvl="0" indent="-228600" eaLnBrk="1" hangingPunct="1">
                <a:lnSpc>
                  <a:spcPct val="90000"/>
                </a:lnSpc>
                <a:spcBef>
                  <a:spcPts val="1000"/>
                </a:spcBef>
              </a:pPr>
              <a:r>
                <a:rPr lang="de-DE" b="0" dirty="0">
                  <a:solidFill>
                    <a:prstClr val="black"/>
                  </a:solidFill>
                  <a:latin typeface="Arial" panose="020B0604020202020204" pitchFamily="34" charset="0"/>
                  <a:cs typeface="Arial" panose="020B0604020202020204" pitchFamily="34" charset="0"/>
                </a:rPr>
                <a:t>Feldschiedsrichter</a:t>
              </a:r>
            </a:p>
          </p:txBody>
        </p:sp>
      </p:grpSp>
      <p:sp>
        <p:nvSpPr>
          <p:cNvPr id="26" name="Rechteck 25"/>
          <p:cNvSpPr/>
          <p:nvPr/>
        </p:nvSpPr>
        <p:spPr>
          <a:xfrm>
            <a:off x="474925" y="4484390"/>
            <a:ext cx="3507367" cy="406701"/>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000" dirty="0" smtClean="0">
                <a:latin typeface="Arial" pitchFamily="34" charset="0"/>
                <a:cs typeface="Arial" pitchFamily="34" charset="0"/>
              </a:rPr>
              <a:t>Grundposition:</a:t>
            </a:r>
            <a:endParaRPr lang="de-DE" sz="2000" dirty="0">
              <a:latin typeface="Arial" pitchFamily="34" charset="0"/>
              <a:cs typeface="Arial" pitchFamily="34" charset="0"/>
            </a:endParaRPr>
          </a:p>
        </p:txBody>
      </p:sp>
      <p:sp>
        <p:nvSpPr>
          <p:cNvPr id="27" name="Rechteck 26"/>
          <p:cNvSpPr/>
          <p:nvPr/>
        </p:nvSpPr>
        <p:spPr>
          <a:xfrm>
            <a:off x="474925" y="4955487"/>
            <a:ext cx="3507367" cy="1391586"/>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marL="342900" indent="-342900">
              <a:buFont typeface="Wingdings" panose="05000000000000000000" pitchFamily="2" charset="2"/>
              <a:buChar char="ü"/>
            </a:pPr>
            <a:r>
              <a:rPr lang="de-DE" sz="1400" dirty="0" smtClean="0">
                <a:latin typeface="Arial" pitchFamily="34" charset="0"/>
                <a:cs typeface="Arial" pitchFamily="34" charset="0"/>
              </a:rPr>
              <a:t>Grundsätzlich hinter dem Angriff</a:t>
            </a:r>
          </a:p>
          <a:p>
            <a:pPr marL="342900" indent="-342900">
              <a:buFont typeface="Wingdings" panose="05000000000000000000" pitchFamily="2" charset="2"/>
              <a:buChar char="ü"/>
            </a:pPr>
            <a:r>
              <a:rPr lang="de-DE" sz="1400" dirty="0" smtClean="0">
                <a:latin typeface="Arial" pitchFamily="34" charset="0"/>
                <a:cs typeface="Arial" pitchFamily="34" charset="0"/>
              </a:rPr>
              <a:t>Diagonal zum Torschiedsrichter</a:t>
            </a:r>
          </a:p>
          <a:p>
            <a:pPr marL="342900" indent="-342900">
              <a:buFont typeface="Wingdings" panose="05000000000000000000" pitchFamily="2" charset="2"/>
              <a:buChar char="ü"/>
            </a:pPr>
            <a:r>
              <a:rPr lang="de-DE" sz="1400" dirty="0" smtClean="0">
                <a:latin typeface="Arial" pitchFamily="34" charset="0"/>
                <a:cs typeface="Arial" pitchFamily="34" charset="0"/>
              </a:rPr>
              <a:t>Stellungsspiel/Bewegungen in Tiefe/Breite sind abhängig von der jeweiligen Abwehr- und Angriffsformation</a:t>
            </a:r>
            <a:endParaRPr lang="de-DE" sz="1400" dirty="0">
              <a:latin typeface="Arial" pitchFamily="34" charset="0"/>
              <a:cs typeface="Arial" pitchFamily="34" charset="0"/>
            </a:endParaRPr>
          </a:p>
        </p:txBody>
      </p:sp>
      <p:sp>
        <p:nvSpPr>
          <p:cNvPr id="28" name="Rechteck 27"/>
          <p:cNvSpPr/>
          <p:nvPr/>
        </p:nvSpPr>
        <p:spPr>
          <a:xfrm>
            <a:off x="4693332" y="4484389"/>
            <a:ext cx="3507367" cy="406701"/>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000" dirty="0" smtClean="0">
                <a:latin typeface="Arial" pitchFamily="34" charset="0"/>
                <a:cs typeface="Arial" pitchFamily="34" charset="0"/>
              </a:rPr>
              <a:t>Grundsätzliche Aufgaben:</a:t>
            </a:r>
            <a:endParaRPr lang="de-DE" sz="2000" dirty="0">
              <a:latin typeface="Arial" pitchFamily="34" charset="0"/>
              <a:cs typeface="Arial" pitchFamily="34" charset="0"/>
            </a:endParaRPr>
          </a:p>
        </p:txBody>
      </p:sp>
      <p:sp>
        <p:nvSpPr>
          <p:cNvPr id="29" name="Rechteck 28"/>
          <p:cNvSpPr/>
          <p:nvPr/>
        </p:nvSpPr>
        <p:spPr>
          <a:xfrm>
            <a:off x="4695624" y="4985971"/>
            <a:ext cx="3507367" cy="960699"/>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marL="342900" indent="-342900">
              <a:buFont typeface="+mj-lt"/>
              <a:buAutoNum type="arabicPeriod"/>
            </a:pPr>
            <a:r>
              <a:rPr lang="de-DE" sz="1400" dirty="0" smtClean="0">
                <a:latin typeface="Arial" pitchFamily="34" charset="0"/>
                <a:cs typeface="Arial" pitchFamily="34" charset="0"/>
              </a:rPr>
              <a:t>Vergehen in </a:t>
            </a:r>
            <a:r>
              <a:rPr lang="de-DE" sz="1400" dirty="0" err="1" smtClean="0">
                <a:latin typeface="Arial" pitchFamily="34" charset="0"/>
                <a:cs typeface="Arial" pitchFamily="34" charset="0"/>
              </a:rPr>
              <a:t>Ballnähe</a:t>
            </a:r>
            <a:r>
              <a:rPr lang="de-DE" sz="1400" dirty="0" smtClean="0">
                <a:latin typeface="Arial" pitchFamily="34" charset="0"/>
                <a:cs typeface="Arial" pitchFamily="34" charset="0"/>
              </a:rPr>
              <a:t> ahnden</a:t>
            </a:r>
          </a:p>
          <a:p>
            <a:pPr marL="342900" indent="-342900">
              <a:buFont typeface="+mj-lt"/>
              <a:buAutoNum type="arabicPeriod"/>
            </a:pPr>
            <a:r>
              <a:rPr lang="de-DE" sz="1400" dirty="0" smtClean="0">
                <a:latin typeface="Arial" pitchFamily="34" charset="0"/>
                <a:cs typeface="Arial" pitchFamily="34" charset="0"/>
              </a:rPr>
              <a:t>Ausführung der Würfe (Anwurf, Freiwurf, 7-m-Wurf)</a:t>
            </a:r>
          </a:p>
          <a:p>
            <a:pPr marL="342900" indent="-342900">
              <a:buFont typeface="+mj-lt"/>
              <a:buAutoNum type="arabicPeriod"/>
            </a:pPr>
            <a:r>
              <a:rPr lang="de-DE" sz="1400" dirty="0" smtClean="0">
                <a:latin typeface="Arial" pitchFamily="34" charset="0"/>
                <a:cs typeface="Arial" pitchFamily="34" charset="0"/>
              </a:rPr>
              <a:t>Anpfiff zur Spielfortsetzung</a:t>
            </a:r>
            <a:endParaRPr lang="de-DE" sz="1400" dirty="0">
              <a:latin typeface="Arial" pitchFamily="34" charset="0"/>
              <a:cs typeface="Arial" pitchFamily="34" charset="0"/>
            </a:endParaRPr>
          </a:p>
        </p:txBody>
      </p:sp>
    </p:spTree>
    <p:extLst>
      <p:ext uri="{BB962C8B-B14F-4D97-AF65-F5344CB8AC3E}">
        <p14:creationId xmlns:p14="http://schemas.microsoft.com/office/powerpoint/2010/main" val="134629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2910853"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a:t>
            </a:r>
            <a:r>
              <a:rPr lang="de-DE" sz="2600" dirty="0" smtClean="0">
                <a:latin typeface="Arial" pitchFamily="34" charset="0"/>
                <a:cs typeface="Arial" pitchFamily="34" charset="0"/>
              </a:rPr>
              <a:t>VIII</a:t>
            </a:r>
            <a:r>
              <a:rPr lang="de-DE" sz="2600" dirty="0" smtClean="0">
                <a:latin typeface="Arial" pitchFamily="34" charset="0"/>
                <a:cs typeface="Arial" pitchFamily="34" charset="0"/>
              </a:rPr>
              <a:t>)</a:t>
            </a:r>
            <a:endParaRPr lang="de-DE" sz="2600" dirty="0">
              <a:latin typeface="Arial" pitchFamily="34" charset="0"/>
              <a:cs typeface="Arial" pitchFamily="34" charset="0"/>
            </a:endParaRPr>
          </a:p>
        </p:txBody>
      </p:sp>
      <p:grpSp>
        <p:nvGrpSpPr>
          <p:cNvPr id="26" name="Gruppieren 25"/>
          <p:cNvGrpSpPr/>
          <p:nvPr/>
        </p:nvGrpSpPr>
        <p:grpSpPr>
          <a:xfrm>
            <a:off x="1412363" y="-628178"/>
            <a:ext cx="7140243" cy="6952289"/>
            <a:chOff x="631726" y="688139"/>
            <a:chExt cx="7140243" cy="6952289"/>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rot="244139">
              <a:off x="1637597" y="688139"/>
              <a:ext cx="6134372" cy="6952289"/>
            </a:xfrm>
            <a:prstGeom prst="rect">
              <a:avLst/>
            </a:prstGeom>
            <a:noFill/>
            <a:ln>
              <a:noFill/>
            </a:ln>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lipse 9"/>
            <p:cNvSpPr/>
            <p:nvPr/>
          </p:nvSpPr>
          <p:spPr>
            <a:xfrm>
              <a:off x="4040599" y="4429468"/>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1507265" y="4143400"/>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4828998" y="3948233"/>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3389341" y="3973025"/>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5174843" y="3528719"/>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4633340" y="3086352"/>
              <a:ext cx="288032" cy="288032"/>
            </a:xfrm>
            <a:prstGeom prst="ellipse">
              <a:avLst/>
            </a:prstGeom>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1992489" y="3518400"/>
              <a:ext cx="288032" cy="288032"/>
            </a:xfrm>
            <a:prstGeom prst="ellipse">
              <a:avLst/>
            </a:prstGeom>
            <a:solidFill>
              <a:schemeClr val="accent4">
                <a:lumMod val="60000"/>
                <a:lumOff val="40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785772" y="4160065"/>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2635513" y="4280107"/>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3626747" y="3886570"/>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4184615" y="3230368"/>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3815206" y="2942336"/>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274191" y="4117041"/>
              <a:ext cx="288032" cy="288032"/>
            </a:xfrm>
            <a:prstGeom prst="ellipse">
              <a:avLst/>
            </a:prstGeom>
            <a:solidFill>
              <a:schemeClr val="accent6">
                <a:lumMod val="75000"/>
              </a:schemeClr>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5946967" y="3588236"/>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631726" y="3835821"/>
              <a:ext cx="288032" cy="288032"/>
            </a:xfrm>
            <a:prstGeom prst="ellipse">
              <a:avLst/>
            </a:prstGeom>
            <a:solidFill>
              <a:schemeClr val="tx1"/>
            </a:solidFill>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Rechteck 24"/>
          <p:cNvSpPr/>
          <p:nvPr/>
        </p:nvSpPr>
        <p:spPr>
          <a:xfrm>
            <a:off x="643211" y="1269925"/>
            <a:ext cx="2723392" cy="424732"/>
          </a:xfrm>
          <a:prstGeom prst="rect">
            <a:avLst/>
          </a:prstGeom>
        </p:spPr>
        <p:txBody>
          <a:bodyPr wrap="square">
            <a:spAutoFit/>
          </a:bodyPr>
          <a:lstStyle/>
          <a:p>
            <a:pPr marL="228600" lvl="0" indent="-228600" eaLnBrk="1" hangingPunct="1">
              <a:lnSpc>
                <a:spcPct val="90000"/>
              </a:lnSpc>
              <a:spcBef>
                <a:spcPts val="1000"/>
              </a:spcBef>
            </a:pPr>
            <a:r>
              <a:rPr lang="de-DE" b="0" dirty="0" smtClean="0">
                <a:solidFill>
                  <a:prstClr val="black"/>
                </a:solidFill>
                <a:latin typeface="Arial" panose="020B0604020202020204" pitchFamily="34" charset="0"/>
                <a:cs typeface="Arial" panose="020B0604020202020204" pitchFamily="34" charset="0"/>
              </a:rPr>
              <a:t>Torschiedsrichter</a:t>
            </a:r>
            <a:endParaRPr lang="de-DE" b="0" dirty="0">
              <a:solidFill>
                <a:prstClr val="black"/>
              </a:solidFill>
              <a:latin typeface="Arial" panose="020B0604020202020204" pitchFamily="34" charset="0"/>
              <a:cs typeface="Arial" panose="020B0604020202020204" pitchFamily="34" charset="0"/>
            </a:endParaRPr>
          </a:p>
        </p:txBody>
      </p:sp>
      <p:cxnSp>
        <p:nvCxnSpPr>
          <p:cNvPr id="28" name="Gerade Verbindung mit Pfeil 27"/>
          <p:cNvCxnSpPr/>
          <p:nvPr/>
        </p:nvCxnSpPr>
        <p:spPr>
          <a:xfrm flipV="1">
            <a:off x="1700395" y="2346099"/>
            <a:ext cx="478911" cy="2241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a:off x="993461" y="2775932"/>
            <a:ext cx="371525" cy="22514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H="1" flipV="1">
            <a:off x="1179223" y="2447872"/>
            <a:ext cx="231221" cy="112079"/>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1721408" y="2690624"/>
            <a:ext cx="110526" cy="472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474925" y="4484390"/>
            <a:ext cx="3507367" cy="406701"/>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000" dirty="0" smtClean="0">
                <a:latin typeface="Arial" pitchFamily="34" charset="0"/>
                <a:cs typeface="Arial" pitchFamily="34" charset="0"/>
              </a:rPr>
              <a:t>Grundposition:</a:t>
            </a:r>
            <a:endParaRPr lang="de-DE" sz="2000" dirty="0">
              <a:latin typeface="Arial" pitchFamily="34" charset="0"/>
              <a:cs typeface="Arial" pitchFamily="34" charset="0"/>
            </a:endParaRPr>
          </a:p>
        </p:txBody>
      </p:sp>
      <p:sp>
        <p:nvSpPr>
          <p:cNvPr id="40" name="Rechteck 39"/>
          <p:cNvSpPr/>
          <p:nvPr/>
        </p:nvSpPr>
        <p:spPr>
          <a:xfrm>
            <a:off x="474925" y="4955487"/>
            <a:ext cx="3507367" cy="1391586"/>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marL="342900" indent="-342900">
              <a:buFont typeface="Wingdings" panose="05000000000000000000" pitchFamily="2" charset="2"/>
              <a:buChar char="ü"/>
            </a:pPr>
            <a:r>
              <a:rPr lang="de-DE" sz="1400" dirty="0" smtClean="0">
                <a:latin typeface="Arial" pitchFamily="34" charset="0"/>
                <a:cs typeface="Arial" pitchFamily="34" charset="0"/>
              </a:rPr>
              <a:t>Generell hinter und parallel zur Torauslinie</a:t>
            </a:r>
          </a:p>
          <a:p>
            <a:pPr marL="342900" indent="-342900">
              <a:buFont typeface="Wingdings" panose="05000000000000000000" pitchFamily="2" charset="2"/>
              <a:buChar char="ü"/>
            </a:pPr>
            <a:r>
              <a:rPr lang="de-DE" sz="1400" dirty="0" smtClean="0">
                <a:latin typeface="Arial" pitchFamily="34" charset="0"/>
                <a:cs typeface="Arial" pitchFamily="34" charset="0"/>
              </a:rPr>
              <a:t>Ca. 3 Meter vom Tor entfernt</a:t>
            </a:r>
          </a:p>
          <a:p>
            <a:pPr marL="342900" indent="-342900">
              <a:buFont typeface="Wingdings" panose="05000000000000000000" pitchFamily="2" charset="2"/>
              <a:buChar char="ü"/>
            </a:pPr>
            <a:r>
              <a:rPr lang="de-DE" sz="1400" dirty="0" smtClean="0">
                <a:latin typeface="Arial" pitchFamily="34" charset="0"/>
                <a:cs typeface="Arial" pitchFamily="34" charset="0"/>
              </a:rPr>
              <a:t>Position situationsbedingt verändern (seitwärts, nach hinten und vorne)</a:t>
            </a:r>
            <a:endParaRPr lang="de-DE" sz="1400" dirty="0">
              <a:latin typeface="Arial" pitchFamily="34" charset="0"/>
              <a:cs typeface="Arial" pitchFamily="34" charset="0"/>
            </a:endParaRPr>
          </a:p>
        </p:txBody>
      </p:sp>
      <p:sp>
        <p:nvSpPr>
          <p:cNvPr id="41" name="Rechteck 40"/>
          <p:cNvSpPr/>
          <p:nvPr/>
        </p:nvSpPr>
        <p:spPr>
          <a:xfrm>
            <a:off x="4693332" y="4484389"/>
            <a:ext cx="4936443" cy="406701"/>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000" dirty="0" smtClean="0">
                <a:latin typeface="Arial" pitchFamily="34" charset="0"/>
                <a:cs typeface="Arial" pitchFamily="34" charset="0"/>
              </a:rPr>
              <a:t>Grundsätzliche Aufgaben:</a:t>
            </a:r>
            <a:endParaRPr lang="de-DE" sz="2000" dirty="0">
              <a:latin typeface="Arial" pitchFamily="34" charset="0"/>
              <a:cs typeface="Arial" pitchFamily="34" charset="0"/>
            </a:endParaRPr>
          </a:p>
        </p:txBody>
      </p:sp>
      <p:sp>
        <p:nvSpPr>
          <p:cNvPr id="42" name="Rechteck 41"/>
          <p:cNvSpPr/>
          <p:nvPr/>
        </p:nvSpPr>
        <p:spPr>
          <a:xfrm>
            <a:off x="4695624" y="4985971"/>
            <a:ext cx="4937102" cy="1607030"/>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marL="342900" indent="-342900">
              <a:buFont typeface="+mj-lt"/>
              <a:buAutoNum type="arabicPeriod"/>
            </a:pPr>
            <a:r>
              <a:rPr lang="de-DE" sz="1400" dirty="0" smtClean="0">
                <a:latin typeface="Arial" pitchFamily="34" charset="0"/>
                <a:cs typeface="Arial" pitchFamily="34" charset="0"/>
              </a:rPr>
              <a:t>Betreten des Torraums durch Abwehr-/Angriffsspieler </a:t>
            </a:r>
          </a:p>
          <a:p>
            <a:pPr marL="342900" indent="-342900">
              <a:buFont typeface="+mj-lt"/>
              <a:buAutoNum type="arabicPeriod"/>
            </a:pPr>
            <a:r>
              <a:rPr lang="de-DE" sz="1400" dirty="0" smtClean="0">
                <a:latin typeface="Arial" pitchFamily="34" charset="0"/>
                <a:cs typeface="Arial" pitchFamily="34" charset="0"/>
              </a:rPr>
              <a:t>1-gegen-1-Situationen auf seiner Seite zwischen Freiwurf- und Torauslinie</a:t>
            </a:r>
          </a:p>
          <a:p>
            <a:pPr marL="342900" indent="-342900">
              <a:buFont typeface="+mj-lt"/>
              <a:buAutoNum type="arabicPeriod"/>
            </a:pPr>
            <a:r>
              <a:rPr lang="de-DE" sz="1400" dirty="0" smtClean="0">
                <a:latin typeface="Arial" pitchFamily="34" charset="0"/>
                <a:cs typeface="Arial" pitchFamily="34" charset="0"/>
              </a:rPr>
              <a:t>Torentscheidungen</a:t>
            </a:r>
          </a:p>
          <a:p>
            <a:pPr marL="342900" indent="-342900">
              <a:buFont typeface="+mj-lt"/>
              <a:buAutoNum type="arabicPeriod"/>
            </a:pPr>
            <a:r>
              <a:rPr lang="de-DE" sz="1400" dirty="0" smtClean="0">
                <a:latin typeface="Arial" pitchFamily="34" charset="0"/>
                <a:cs typeface="Arial" pitchFamily="34" charset="0"/>
              </a:rPr>
              <a:t>Einwurf auf seiner Seite</a:t>
            </a:r>
          </a:p>
          <a:p>
            <a:pPr marL="342900" indent="-342900">
              <a:buFont typeface="+mj-lt"/>
              <a:buAutoNum type="arabicPeriod"/>
            </a:pPr>
            <a:r>
              <a:rPr lang="de-DE" sz="1400" dirty="0" smtClean="0">
                <a:latin typeface="Arial" pitchFamily="34" charset="0"/>
                <a:cs typeface="Arial" pitchFamily="34" charset="0"/>
              </a:rPr>
              <a:t>Bei guter Absprache: Vorbereitende Sperren</a:t>
            </a:r>
            <a:endParaRPr lang="de-DE" sz="1400" dirty="0">
              <a:latin typeface="Arial" pitchFamily="34" charset="0"/>
              <a:cs typeface="Arial" pitchFamily="34" charset="0"/>
            </a:endParaRPr>
          </a:p>
        </p:txBody>
      </p:sp>
    </p:spTree>
    <p:extLst>
      <p:ext uri="{BB962C8B-B14F-4D97-AF65-F5344CB8AC3E}">
        <p14:creationId xmlns:p14="http://schemas.microsoft.com/office/powerpoint/2010/main" val="253048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18996" y="1354866"/>
            <a:ext cx="8898558" cy="165722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Wenn beide Schiedsrichter bei einer Regelwidrigkeit </a:t>
            </a:r>
            <a:r>
              <a:rPr lang="de-DE" sz="3400" u="sng" dirty="0">
                <a:latin typeface="Arial" pitchFamily="34" charset="0"/>
                <a:cs typeface="Arial" pitchFamily="34" charset="0"/>
              </a:rPr>
              <a:t>gegen dieselbe Mannschaft </a:t>
            </a:r>
            <a:r>
              <a:rPr lang="de-DE" sz="3400" dirty="0">
                <a:latin typeface="Arial" pitchFamily="34" charset="0"/>
                <a:cs typeface="Arial" pitchFamily="34" charset="0"/>
              </a:rPr>
              <a:t>pfeifen</a:t>
            </a:r>
          </a:p>
        </p:txBody>
      </p:sp>
      <p:sp>
        <p:nvSpPr>
          <p:cNvPr id="10" name="Rechteck 9"/>
          <p:cNvSpPr/>
          <p:nvPr/>
        </p:nvSpPr>
        <p:spPr>
          <a:xfrm>
            <a:off x="613696" y="5064771"/>
            <a:ext cx="8898558" cy="113731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u="sng" dirty="0">
                <a:latin typeface="Arial" pitchFamily="34" charset="0"/>
                <a:cs typeface="Arial" pitchFamily="34" charset="0"/>
              </a:rPr>
              <a:t>gilt</a:t>
            </a:r>
            <a:r>
              <a:rPr lang="de-DE" sz="3400" dirty="0">
                <a:latin typeface="Arial" pitchFamily="34" charset="0"/>
                <a:cs typeface="Arial" pitchFamily="34" charset="0"/>
              </a:rPr>
              <a:t> immer </a:t>
            </a:r>
          </a:p>
          <a:p>
            <a:pPr algn="ctr"/>
            <a:r>
              <a:rPr lang="de-DE" sz="3400" dirty="0">
                <a:latin typeface="Arial" pitchFamily="34" charset="0"/>
                <a:cs typeface="Arial" pitchFamily="34" charset="0"/>
              </a:rPr>
              <a:t>die </a:t>
            </a:r>
            <a:r>
              <a:rPr lang="de-DE" sz="3400" u="sng" dirty="0">
                <a:latin typeface="Arial" pitchFamily="34" charset="0"/>
                <a:cs typeface="Arial" pitchFamily="34" charset="0"/>
              </a:rPr>
              <a:t>schwerwiegendste Strafe</a:t>
            </a:r>
            <a:r>
              <a:rPr lang="de-DE" sz="3400" dirty="0">
                <a:latin typeface="Arial" pitchFamily="34" charset="0"/>
                <a:cs typeface="Arial" pitchFamily="34" charset="0"/>
              </a:rPr>
              <a:t>. </a:t>
            </a:r>
          </a:p>
        </p:txBody>
      </p:sp>
      <p:sp>
        <p:nvSpPr>
          <p:cNvPr id="11" name="Rechteck 10"/>
          <p:cNvSpPr/>
          <p:nvPr/>
        </p:nvSpPr>
        <p:spPr>
          <a:xfrm>
            <a:off x="618996" y="3383022"/>
            <a:ext cx="8898558" cy="113731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aber </a:t>
            </a:r>
            <a:r>
              <a:rPr lang="de-DE" sz="3400" u="sng" dirty="0">
                <a:latin typeface="Arial" pitchFamily="34" charset="0"/>
                <a:cs typeface="Arial" pitchFamily="34" charset="0"/>
              </a:rPr>
              <a:t>unterschiedlicher Auffassung </a:t>
            </a:r>
            <a:r>
              <a:rPr lang="de-DE" sz="3400" dirty="0">
                <a:latin typeface="Arial" pitchFamily="34" charset="0"/>
                <a:cs typeface="Arial" pitchFamily="34" charset="0"/>
              </a:rPr>
              <a:t>über die </a:t>
            </a:r>
            <a:r>
              <a:rPr lang="de-DE" sz="3400" u="sng" dirty="0">
                <a:latin typeface="Arial" pitchFamily="34" charset="0"/>
                <a:cs typeface="Arial" pitchFamily="34" charset="0"/>
              </a:rPr>
              <a:t>Höhe der Bestrafung </a:t>
            </a:r>
            <a:r>
              <a:rPr lang="de-DE" sz="3400" dirty="0">
                <a:latin typeface="Arial" pitchFamily="34" charset="0"/>
                <a:cs typeface="Arial" pitchFamily="34" charset="0"/>
              </a:rPr>
              <a:t>sind</a:t>
            </a:r>
          </a:p>
        </p:txBody>
      </p:sp>
      <p:sp>
        <p:nvSpPr>
          <p:cNvPr id="7" name="Rechteck 6"/>
          <p:cNvSpPr/>
          <p:nvPr/>
        </p:nvSpPr>
        <p:spPr>
          <a:xfrm>
            <a:off x="2475689" y="307926"/>
            <a:ext cx="4996797"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(IX)</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426319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84421" y="1187490"/>
            <a:ext cx="8666422" cy="2099472"/>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Wenn </a:t>
            </a:r>
            <a:r>
              <a:rPr lang="de-DE" sz="2600" dirty="0">
                <a:solidFill>
                  <a:srgbClr val="FF0000"/>
                </a:solidFill>
                <a:latin typeface="Arial" pitchFamily="34" charset="0"/>
                <a:cs typeface="Arial" pitchFamily="34" charset="0"/>
              </a:rPr>
              <a:t>beide Schiedsrichter </a:t>
            </a:r>
            <a:r>
              <a:rPr lang="de-DE" sz="2600" dirty="0">
                <a:latin typeface="Arial" pitchFamily="34" charset="0"/>
                <a:cs typeface="Arial" pitchFamily="34" charset="0"/>
              </a:rPr>
              <a:t>bei </a:t>
            </a:r>
            <a:r>
              <a:rPr lang="de-DE" sz="2600" dirty="0">
                <a:solidFill>
                  <a:srgbClr val="FF0000"/>
                </a:solidFill>
                <a:latin typeface="Arial" pitchFamily="34" charset="0"/>
                <a:cs typeface="Arial" pitchFamily="34" charset="0"/>
              </a:rPr>
              <a:t>einer Regelwidrigkeit pfeifen</a:t>
            </a:r>
            <a:r>
              <a:rPr lang="de-DE" sz="2600" dirty="0">
                <a:latin typeface="Arial" pitchFamily="34" charset="0"/>
                <a:cs typeface="Arial" pitchFamily="34" charset="0"/>
              </a:rPr>
              <a:t> oder der </a:t>
            </a:r>
            <a:r>
              <a:rPr lang="de-DE" sz="2600" dirty="0">
                <a:solidFill>
                  <a:srgbClr val="FF0000"/>
                </a:solidFill>
                <a:latin typeface="Arial" pitchFamily="34" charset="0"/>
                <a:cs typeface="Arial" pitchFamily="34" charset="0"/>
              </a:rPr>
              <a:t>Ball die Spielfläche verlassen hat </a:t>
            </a:r>
            <a:r>
              <a:rPr lang="de-DE" sz="2600" dirty="0">
                <a:solidFill>
                  <a:schemeClr val="tx1"/>
                </a:solidFill>
                <a:latin typeface="Arial" pitchFamily="34" charset="0"/>
                <a:cs typeface="Arial" pitchFamily="34" charset="0"/>
              </a:rPr>
              <a:t>(Einwurf)</a:t>
            </a:r>
            <a:r>
              <a:rPr lang="de-DE" sz="2600" dirty="0">
                <a:latin typeface="Arial" pitchFamily="34" charset="0"/>
                <a:cs typeface="Arial" pitchFamily="34" charset="0"/>
              </a:rPr>
              <a:t>, und </a:t>
            </a:r>
            <a:r>
              <a:rPr lang="de-DE" sz="2600" dirty="0">
                <a:solidFill>
                  <a:srgbClr val="FF0000"/>
                </a:solidFill>
                <a:latin typeface="Arial" pitchFamily="34" charset="0"/>
                <a:cs typeface="Arial" pitchFamily="34" charset="0"/>
              </a:rPr>
              <a:t>beide Schiedsrichter gegensätzlicher Auffassung </a:t>
            </a:r>
            <a:r>
              <a:rPr lang="de-DE" sz="2600" dirty="0">
                <a:latin typeface="Arial" pitchFamily="34" charset="0"/>
                <a:cs typeface="Arial" pitchFamily="34" charset="0"/>
              </a:rPr>
              <a:t>sind, </a:t>
            </a:r>
            <a:r>
              <a:rPr lang="de-DE" sz="2600" dirty="0">
                <a:solidFill>
                  <a:srgbClr val="FF0000"/>
                </a:solidFill>
                <a:latin typeface="Arial" pitchFamily="34" charset="0"/>
                <a:cs typeface="Arial" pitchFamily="34" charset="0"/>
              </a:rPr>
              <a:t>welche Mannschaft in Ballbesitz kommen soll</a:t>
            </a:r>
            <a:endParaRPr lang="de-DE" sz="2600" dirty="0">
              <a:latin typeface="Arial" pitchFamily="34" charset="0"/>
              <a:cs typeface="Arial" pitchFamily="34" charset="0"/>
            </a:endParaRPr>
          </a:p>
        </p:txBody>
      </p:sp>
      <p:sp>
        <p:nvSpPr>
          <p:cNvPr id="6" name="Rechteck 5"/>
          <p:cNvSpPr/>
          <p:nvPr/>
        </p:nvSpPr>
        <p:spPr>
          <a:xfrm>
            <a:off x="2011813" y="4561420"/>
            <a:ext cx="6112923" cy="49903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solidFill>
                  <a:schemeClr val="tx1"/>
                </a:solidFill>
                <a:latin typeface="Arial" pitchFamily="34" charset="0"/>
                <a:cs typeface="Arial" pitchFamily="34" charset="0"/>
              </a:rPr>
              <a:t>Vor Absprache ist </a:t>
            </a:r>
            <a:r>
              <a:rPr lang="de-DE" sz="2600" u="sng" dirty="0">
                <a:solidFill>
                  <a:srgbClr val="FF0000"/>
                </a:solidFill>
                <a:latin typeface="Arial" pitchFamily="34" charset="0"/>
                <a:cs typeface="Arial" pitchFamily="34" charset="0"/>
              </a:rPr>
              <a:t>Time-out </a:t>
            </a:r>
            <a:r>
              <a:rPr lang="de-DE" sz="2600" u="sng" dirty="0" smtClean="0">
                <a:solidFill>
                  <a:srgbClr val="FF0000"/>
                </a:solidFill>
                <a:latin typeface="Arial" pitchFamily="34" charset="0"/>
                <a:cs typeface="Arial" pitchFamily="34" charset="0"/>
              </a:rPr>
              <a:t>Pflicht!</a:t>
            </a:r>
            <a:r>
              <a:rPr lang="de-DE" sz="2600" dirty="0" smtClean="0">
                <a:solidFill>
                  <a:srgbClr val="FF0000"/>
                </a:solidFill>
                <a:latin typeface="Arial" pitchFamily="34" charset="0"/>
                <a:cs typeface="Arial" pitchFamily="34" charset="0"/>
              </a:rPr>
              <a:t> </a:t>
            </a:r>
            <a:endParaRPr lang="de-DE" sz="2600" dirty="0">
              <a:solidFill>
                <a:srgbClr val="FF0000"/>
              </a:solidFill>
              <a:latin typeface="Arial" pitchFamily="34" charset="0"/>
              <a:cs typeface="Arial" pitchFamily="34" charset="0"/>
            </a:endParaRPr>
          </a:p>
        </p:txBody>
      </p:sp>
      <p:sp>
        <p:nvSpPr>
          <p:cNvPr id="7" name="Rechteck 6"/>
          <p:cNvSpPr/>
          <p:nvPr/>
        </p:nvSpPr>
        <p:spPr>
          <a:xfrm>
            <a:off x="584421" y="5479843"/>
            <a:ext cx="8666422"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lvl="0" algn="ctr"/>
            <a:r>
              <a:rPr lang="de-DE" sz="2600" dirty="0">
                <a:solidFill>
                  <a:schemeClr val="tx1"/>
                </a:solidFill>
                <a:latin typeface="Arial" pitchFamily="34" charset="0"/>
                <a:cs typeface="Arial" pitchFamily="34" charset="0"/>
              </a:rPr>
              <a:t>Nach klarem Handzeichen über die Spielfortsetzung wird das Spiel wieder </a:t>
            </a:r>
            <a:r>
              <a:rPr lang="de-DE" sz="2600" dirty="0" smtClean="0">
                <a:solidFill>
                  <a:schemeClr val="tx1"/>
                </a:solidFill>
                <a:latin typeface="Arial" pitchFamily="34" charset="0"/>
                <a:cs typeface="Arial" pitchFamily="34" charset="0"/>
              </a:rPr>
              <a:t>angepfiffen.</a:t>
            </a:r>
            <a:endParaRPr lang="de-DE" sz="2600" dirty="0">
              <a:solidFill>
                <a:schemeClr val="tx1"/>
              </a:solidFill>
              <a:latin typeface="Arial" pitchFamily="34" charset="0"/>
              <a:cs typeface="Arial" pitchFamily="34" charset="0"/>
            </a:endParaRPr>
          </a:p>
        </p:txBody>
      </p:sp>
      <p:sp>
        <p:nvSpPr>
          <p:cNvPr id="8" name="Rechteck 7"/>
          <p:cNvSpPr/>
          <p:nvPr/>
        </p:nvSpPr>
        <p:spPr>
          <a:xfrm>
            <a:off x="584421" y="3316194"/>
            <a:ext cx="8666422"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gilt die </a:t>
            </a:r>
            <a:r>
              <a:rPr lang="de-DE" sz="2600" dirty="0">
                <a:solidFill>
                  <a:srgbClr val="FF0000"/>
                </a:solidFill>
                <a:latin typeface="Arial" pitchFamily="34" charset="0"/>
                <a:cs typeface="Arial" pitchFamily="34" charset="0"/>
              </a:rPr>
              <a:t>gemeinsame Entscheidung</a:t>
            </a:r>
            <a:r>
              <a:rPr lang="de-DE" sz="2600" dirty="0">
                <a:latin typeface="Arial" pitchFamily="34" charset="0"/>
                <a:cs typeface="Arial" pitchFamily="34" charset="0"/>
              </a:rPr>
              <a:t>, nach einer </a:t>
            </a:r>
            <a:r>
              <a:rPr lang="de-DE" sz="2600" dirty="0">
                <a:solidFill>
                  <a:srgbClr val="FF0000"/>
                </a:solidFill>
                <a:latin typeface="Arial" pitchFamily="34" charset="0"/>
                <a:cs typeface="Arial" pitchFamily="34" charset="0"/>
              </a:rPr>
              <a:t>kurze</a:t>
            </a:r>
            <a:r>
              <a:rPr lang="de-DE" sz="2600" dirty="0">
                <a:latin typeface="Arial" pitchFamily="34" charset="0"/>
                <a:cs typeface="Arial" pitchFamily="34" charset="0"/>
              </a:rPr>
              <a:t>n </a:t>
            </a:r>
            <a:r>
              <a:rPr lang="de-DE" sz="2600" dirty="0">
                <a:solidFill>
                  <a:srgbClr val="FF0000"/>
                </a:solidFill>
                <a:latin typeface="Arial" pitchFamily="34" charset="0"/>
                <a:cs typeface="Arial" pitchFamily="34" charset="0"/>
              </a:rPr>
              <a:t>Absprache</a:t>
            </a:r>
            <a:r>
              <a:rPr lang="de-DE" sz="2600" dirty="0">
                <a:latin typeface="Arial" pitchFamily="34" charset="0"/>
                <a:cs typeface="Arial" pitchFamily="34" charset="0"/>
              </a:rPr>
              <a:t>. </a:t>
            </a:r>
          </a:p>
        </p:txBody>
      </p:sp>
      <p:sp>
        <p:nvSpPr>
          <p:cNvPr id="9" name="Rechteck 8"/>
          <p:cNvSpPr/>
          <p:nvPr/>
        </p:nvSpPr>
        <p:spPr>
          <a:xfrm>
            <a:off x="2641911" y="307926"/>
            <a:ext cx="4542543"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(X</a:t>
            </a:r>
            <a:r>
              <a:rPr lang="de-DE" sz="2600" dirty="0">
                <a:latin typeface="Arial" pitchFamily="34" charset="0"/>
                <a:cs typeface="Arial" pitchFamily="34" charset="0"/>
              </a:rPr>
              <a:t>)</a:t>
            </a:r>
          </a:p>
        </p:txBody>
      </p:sp>
    </p:spTree>
    <p:extLst>
      <p:ext uri="{BB962C8B-B14F-4D97-AF65-F5344CB8AC3E}">
        <p14:creationId xmlns:p14="http://schemas.microsoft.com/office/powerpoint/2010/main" val="777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15702" y="3996897"/>
            <a:ext cx="9047556" cy="523656"/>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marL="367383" indent="-367383" algn="just">
              <a:lnSpc>
                <a:spcPct val="115000"/>
              </a:lnSpc>
              <a:spcAft>
                <a:spcPts val="1071"/>
              </a:spcAft>
              <a:buSzPts val="1000"/>
              <a:buFont typeface="Symbol"/>
              <a:buChar char=""/>
              <a:tabLst>
                <a:tab pos="489844" algn="l"/>
              </a:tabLst>
            </a:pPr>
            <a:r>
              <a:rPr lang="de-DE" dirty="0">
                <a:solidFill>
                  <a:schemeClr val="tx1"/>
                </a:solidFill>
                <a:latin typeface="Arial" pitchFamily="34" charset="0"/>
                <a:ea typeface="Times New Roman"/>
                <a:cs typeface="Arial" pitchFamily="34" charset="0"/>
              </a:rPr>
              <a:t>Du musst ein positives Beispiel </a:t>
            </a:r>
            <a:r>
              <a:rPr lang="de-DE" dirty="0" smtClean="0">
                <a:solidFill>
                  <a:schemeClr val="tx1"/>
                </a:solidFill>
                <a:latin typeface="Arial" pitchFamily="34" charset="0"/>
                <a:ea typeface="Times New Roman"/>
                <a:cs typeface="Arial" pitchFamily="34" charset="0"/>
              </a:rPr>
              <a:t>geben.</a:t>
            </a:r>
            <a:endParaRPr lang="de-DE" dirty="0">
              <a:solidFill>
                <a:schemeClr val="tx1"/>
              </a:solidFill>
              <a:latin typeface="Arial" pitchFamily="34" charset="0"/>
              <a:ea typeface="Times New Roman"/>
              <a:cs typeface="Arial" pitchFamily="34" charset="0"/>
            </a:endParaRPr>
          </a:p>
        </p:txBody>
      </p:sp>
      <p:sp>
        <p:nvSpPr>
          <p:cNvPr id="5" name="Rechteck 4"/>
          <p:cNvSpPr/>
          <p:nvPr/>
        </p:nvSpPr>
        <p:spPr>
          <a:xfrm>
            <a:off x="415702" y="1100014"/>
            <a:ext cx="9047556" cy="519937"/>
          </a:xfrm>
          <a:prstGeom prst="rect">
            <a:avLst/>
          </a:prstGeom>
          <a:no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a:lnSpc>
                <a:spcPct val="115000"/>
              </a:lnSpc>
              <a:spcAft>
                <a:spcPts val="1071"/>
              </a:spcAft>
              <a:buSzPts val="1000"/>
              <a:tabLst>
                <a:tab pos="489844" algn="l"/>
              </a:tabLst>
            </a:pPr>
            <a:r>
              <a:rPr lang="de-DE" sz="2600" dirty="0" smtClean="0">
                <a:solidFill>
                  <a:schemeClr val="tx1"/>
                </a:solidFill>
                <a:latin typeface="Arial" pitchFamily="34" charset="0"/>
                <a:ea typeface="Times New Roman"/>
                <a:cs typeface="Arial" pitchFamily="34" charset="0"/>
              </a:rPr>
              <a:t>Die Aufgabe </a:t>
            </a:r>
            <a:r>
              <a:rPr lang="de-DE" sz="2600" dirty="0">
                <a:solidFill>
                  <a:schemeClr val="tx1"/>
                </a:solidFill>
                <a:latin typeface="Arial" pitchFamily="34" charset="0"/>
                <a:ea typeface="Times New Roman"/>
                <a:cs typeface="Arial" pitchFamily="34" charset="0"/>
              </a:rPr>
              <a:t>ist eine </a:t>
            </a:r>
            <a:r>
              <a:rPr lang="de-DE" sz="2600" dirty="0" smtClean="0">
                <a:solidFill>
                  <a:schemeClr val="tx1"/>
                </a:solidFill>
                <a:latin typeface="Arial" pitchFamily="34" charset="0"/>
                <a:ea typeface="Times New Roman"/>
                <a:cs typeface="Arial" pitchFamily="34" charset="0"/>
              </a:rPr>
              <a:t>Herausforderung:</a:t>
            </a:r>
            <a:endParaRPr lang="de-DE" sz="2600" dirty="0">
              <a:solidFill>
                <a:schemeClr val="tx1"/>
              </a:solidFill>
              <a:latin typeface="Arial" pitchFamily="34" charset="0"/>
              <a:ea typeface="Calibri"/>
              <a:cs typeface="Arial" pitchFamily="34" charset="0"/>
            </a:endParaRPr>
          </a:p>
        </p:txBody>
      </p:sp>
      <p:sp>
        <p:nvSpPr>
          <p:cNvPr id="6" name="Rechteck 5"/>
          <p:cNvSpPr/>
          <p:nvPr/>
        </p:nvSpPr>
        <p:spPr>
          <a:xfrm>
            <a:off x="441154" y="5348486"/>
            <a:ext cx="9047556" cy="1019177"/>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a:lnSpc>
                <a:spcPct val="115000"/>
              </a:lnSpc>
              <a:spcAft>
                <a:spcPts val="1071"/>
              </a:spcAft>
              <a:buSzPts val="1000"/>
              <a:tabLst>
                <a:tab pos="489844" algn="l"/>
              </a:tabLst>
            </a:pPr>
            <a:r>
              <a:rPr lang="de-DE" sz="2600" dirty="0" smtClean="0">
                <a:solidFill>
                  <a:schemeClr val="tx1"/>
                </a:solidFill>
                <a:latin typeface="Arial" pitchFamily="34" charset="0"/>
                <a:ea typeface="Times New Roman"/>
                <a:cs typeface="Arial" pitchFamily="34" charset="0"/>
              </a:rPr>
              <a:t>Aber, die </a:t>
            </a:r>
            <a:r>
              <a:rPr lang="de-DE" sz="2600" dirty="0">
                <a:solidFill>
                  <a:schemeClr val="tx1"/>
                </a:solidFill>
                <a:latin typeface="Arial" pitchFamily="34" charset="0"/>
                <a:ea typeface="Times New Roman"/>
                <a:cs typeface="Arial" pitchFamily="34" charset="0"/>
              </a:rPr>
              <a:t>Aufgabe </a:t>
            </a:r>
            <a:r>
              <a:rPr lang="de-DE" sz="2600" dirty="0" smtClean="0">
                <a:solidFill>
                  <a:schemeClr val="tx1"/>
                </a:solidFill>
                <a:latin typeface="Arial" pitchFamily="34" charset="0"/>
                <a:ea typeface="Times New Roman"/>
                <a:cs typeface="Arial" pitchFamily="34" charset="0"/>
              </a:rPr>
              <a:t>kann auch </a:t>
            </a:r>
            <a:r>
              <a:rPr lang="de-DE" sz="2600" dirty="0">
                <a:solidFill>
                  <a:schemeClr val="tx1"/>
                </a:solidFill>
                <a:latin typeface="Arial" pitchFamily="34" charset="0"/>
                <a:ea typeface="Times New Roman"/>
                <a:cs typeface="Arial" pitchFamily="34" charset="0"/>
              </a:rPr>
              <a:t>für deine Persönlichkeitsentwicklung von großer Bedeutung </a:t>
            </a:r>
            <a:r>
              <a:rPr lang="de-DE" sz="2600" dirty="0" smtClean="0">
                <a:solidFill>
                  <a:schemeClr val="tx1"/>
                </a:solidFill>
                <a:latin typeface="Arial" pitchFamily="34" charset="0"/>
                <a:ea typeface="Times New Roman"/>
                <a:cs typeface="Arial" pitchFamily="34" charset="0"/>
              </a:rPr>
              <a:t>sein.</a:t>
            </a:r>
            <a:endParaRPr lang="de-DE" sz="2600" dirty="0">
              <a:solidFill>
                <a:schemeClr val="tx1"/>
              </a:solidFill>
              <a:latin typeface="Arial" pitchFamily="34" charset="0"/>
              <a:ea typeface="Times New Roman"/>
              <a:cs typeface="Arial" pitchFamily="34" charset="0"/>
            </a:endParaRPr>
          </a:p>
        </p:txBody>
      </p:sp>
      <p:sp>
        <p:nvSpPr>
          <p:cNvPr id="7" name="Rechteck 6"/>
          <p:cNvSpPr/>
          <p:nvPr/>
        </p:nvSpPr>
        <p:spPr>
          <a:xfrm>
            <a:off x="415702" y="1964110"/>
            <a:ext cx="9047556" cy="523656"/>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marL="367383" indent="-367383" algn="just">
              <a:lnSpc>
                <a:spcPct val="115000"/>
              </a:lnSpc>
              <a:spcAft>
                <a:spcPts val="1071"/>
              </a:spcAft>
              <a:buSzPts val="1000"/>
              <a:buFont typeface="Symbol"/>
              <a:buChar char=""/>
              <a:tabLst>
                <a:tab pos="489844" algn="l"/>
              </a:tabLst>
            </a:pPr>
            <a:r>
              <a:rPr lang="de-DE" dirty="0">
                <a:solidFill>
                  <a:schemeClr val="tx1"/>
                </a:solidFill>
                <a:latin typeface="Arial" pitchFamily="34" charset="0"/>
                <a:ea typeface="Times New Roman"/>
                <a:cs typeface="Arial" pitchFamily="34" charset="0"/>
              </a:rPr>
              <a:t>Du musst (</a:t>
            </a:r>
            <a:r>
              <a:rPr lang="de-DE" dirty="0" smtClean="0">
                <a:solidFill>
                  <a:schemeClr val="tx1"/>
                </a:solidFill>
                <a:latin typeface="Arial" pitchFamily="34" charset="0"/>
                <a:ea typeface="Times New Roman"/>
                <a:cs typeface="Arial" pitchFamily="34" charset="0"/>
              </a:rPr>
              <a:t>permanent schwierige) </a:t>
            </a:r>
            <a:r>
              <a:rPr lang="de-DE" dirty="0">
                <a:solidFill>
                  <a:schemeClr val="tx1"/>
                </a:solidFill>
                <a:latin typeface="Arial" pitchFamily="34" charset="0"/>
                <a:ea typeface="Times New Roman"/>
                <a:cs typeface="Arial" pitchFamily="34" charset="0"/>
              </a:rPr>
              <a:t>Entscheidungen </a:t>
            </a:r>
            <a:r>
              <a:rPr lang="de-DE" dirty="0" smtClean="0">
                <a:solidFill>
                  <a:schemeClr val="tx1"/>
                </a:solidFill>
                <a:latin typeface="Arial" pitchFamily="34" charset="0"/>
                <a:ea typeface="Times New Roman"/>
                <a:cs typeface="Arial" pitchFamily="34" charset="0"/>
              </a:rPr>
              <a:t>treffen. </a:t>
            </a:r>
            <a:endParaRPr lang="de-DE" dirty="0">
              <a:solidFill>
                <a:schemeClr val="tx1"/>
              </a:solidFill>
              <a:latin typeface="Arial" pitchFamily="34" charset="0"/>
              <a:ea typeface="Calibri"/>
              <a:cs typeface="Arial" pitchFamily="34" charset="0"/>
            </a:endParaRPr>
          </a:p>
        </p:txBody>
      </p:sp>
      <p:sp>
        <p:nvSpPr>
          <p:cNvPr id="9" name="Rechteck 8"/>
          <p:cNvSpPr/>
          <p:nvPr/>
        </p:nvSpPr>
        <p:spPr>
          <a:xfrm>
            <a:off x="415702" y="2641706"/>
            <a:ext cx="9047556" cy="523656"/>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marL="367383" indent="-367383" algn="just">
              <a:lnSpc>
                <a:spcPct val="115000"/>
              </a:lnSpc>
              <a:spcAft>
                <a:spcPts val="1071"/>
              </a:spcAft>
              <a:buSzPts val="1000"/>
              <a:buFont typeface="Symbol"/>
              <a:buChar char=""/>
              <a:tabLst>
                <a:tab pos="489844" algn="l"/>
              </a:tabLst>
            </a:pPr>
            <a:r>
              <a:rPr lang="de-DE" dirty="0">
                <a:solidFill>
                  <a:schemeClr val="tx1"/>
                </a:solidFill>
                <a:latin typeface="Arial" pitchFamily="34" charset="0"/>
                <a:ea typeface="Times New Roman"/>
                <a:cs typeface="Arial" pitchFamily="34" charset="0"/>
              </a:rPr>
              <a:t>Du </a:t>
            </a:r>
            <a:r>
              <a:rPr lang="de-DE" dirty="0" smtClean="0">
                <a:solidFill>
                  <a:schemeClr val="tx1"/>
                </a:solidFill>
                <a:latin typeface="Arial" pitchFamily="34" charset="0"/>
                <a:ea typeface="Times New Roman"/>
                <a:cs typeface="Arial" pitchFamily="34" charset="0"/>
              </a:rPr>
              <a:t>musst </a:t>
            </a:r>
            <a:r>
              <a:rPr lang="de-DE" dirty="0">
                <a:solidFill>
                  <a:schemeClr val="tx1"/>
                </a:solidFill>
                <a:latin typeface="Arial" pitchFamily="34" charset="0"/>
                <a:ea typeface="Times New Roman"/>
                <a:cs typeface="Arial" pitchFamily="34" charset="0"/>
              </a:rPr>
              <a:t>Konflikte </a:t>
            </a:r>
            <a:r>
              <a:rPr lang="de-DE" dirty="0" smtClean="0">
                <a:solidFill>
                  <a:schemeClr val="tx1"/>
                </a:solidFill>
                <a:latin typeface="Arial" pitchFamily="34" charset="0"/>
                <a:ea typeface="Times New Roman"/>
                <a:cs typeface="Arial" pitchFamily="34" charset="0"/>
              </a:rPr>
              <a:t>lösen.</a:t>
            </a:r>
            <a:endParaRPr lang="de-DE" dirty="0">
              <a:solidFill>
                <a:schemeClr val="tx1"/>
              </a:solidFill>
              <a:latin typeface="Arial" pitchFamily="34" charset="0"/>
              <a:ea typeface="Calibri"/>
              <a:cs typeface="Arial" pitchFamily="34" charset="0"/>
            </a:endParaRPr>
          </a:p>
        </p:txBody>
      </p:sp>
      <p:sp>
        <p:nvSpPr>
          <p:cNvPr id="10" name="Rechteck 9"/>
          <p:cNvSpPr/>
          <p:nvPr/>
        </p:nvSpPr>
        <p:spPr>
          <a:xfrm>
            <a:off x="415702" y="3319302"/>
            <a:ext cx="9047556" cy="523656"/>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marL="367383" indent="-367383" algn="just">
              <a:lnSpc>
                <a:spcPct val="115000"/>
              </a:lnSpc>
              <a:spcAft>
                <a:spcPts val="1071"/>
              </a:spcAft>
              <a:buSzPts val="1000"/>
              <a:buFont typeface="Symbol"/>
              <a:buChar char=""/>
              <a:tabLst>
                <a:tab pos="489844" algn="l"/>
              </a:tabLst>
            </a:pPr>
            <a:r>
              <a:rPr lang="de-DE" dirty="0">
                <a:solidFill>
                  <a:schemeClr val="tx1"/>
                </a:solidFill>
                <a:latin typeface="Arial" pitchFamily="34" charset="0"/>
                <a:ea typeface="Times New Roman"/>
                <a:cs typeface="Arial" pitchFamily="34" charset="0"/>
              </a:rPr>
              <a:t>Du </a:t>
            </a:r>
            <a:r>
              <a:rPr lang="de-DE" dirty="0" smtClean="0">
                <a:solidFill>
                  <a:schemeClr val="tx1"/>
                </a:solidFill>
                <a:latin typeface="Arial" pitchFamily="34" charset="0"/>
                <a:ea typeface="Times New Roman"/>
                <a:cs typeface="Arial" pitchFamily="34" charset="0"/>
              </a:rPr>
              <a:t>musst mit </a:t>
            </a:r>
            <a:r>
              <a:rPr lang="de-DE" dirty="0">
                <a:solidFill>
                  <a:schemeClr val="tx1"/>
                </a:solidFill>
                <a:latin typeface="Arial" pitchFamily="34" charset="0"/>
                <a:ea typeface="Times New Roman"/>
                <a:cs typeface="Arial" pitchFamily="34" charset="0"/>
              </a:rPr>
              <a:t>Stress bzw. Druck umgehen </a:t>
            </a:r>
            <a:r>
              <a:rPr lang="de-DE" dirty="0" smtClean="0">
                <a:solidFill>
                  <a:schemeClr val="tx1"/>
                </a:solidFill>
                <a:latin typeface="Arial" pitchFamily="34" charset="0"/>
                <a:ea typeface="Times New Roman"/>
                <a:cs typeface="Arial" pitchFamily="34" charset="0"/>
              </a:rPr>
              <a:t>können.</a:t>
            </a:r>
            <a:endParaRPr lang="de-DE" dirty="0">
              <a:solidFill>
                <a:schemeClr val="tx1"/>
              </a:solidFill>
              <a:latin typeface="Arial" pitchFamily="34" charset="0"/>
              <a:ea typeface="Calibri"/>
              <a:cs typeface="Arial" pitchFamily="34" charset="0"/>
            </a:endParaRPr>
          </a:p>
        </p:txBody>
      </p:sp>
      <p:sp>
        <p:nvSpPr>
          <p:cNvPr id="11" name="Rechteck 10"/>
          <p:cNvSpPr/>
          <p:nvPr/>
        </p:nvSpPr>
        <p:spPr>
          <a:xfrm>
            <a:off x="3512046" y="91902"/>
            <a:ext cx="2504212"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pPr>
            <a:r>
              <a:rPr lang="de-DE" sz="2600" dirty="0" smtClean="0">
                <a:solidFill>
                  <a:schemeClr val="tx1"/>
                </a:solidFill>
                <a:latin typeface="Arial" pitchFamily="34" charset="0"/>
                <a:cs typeface="Arial" pitchFamily="34" charset="0"/>
              </a:rPr>
              <a:t>Schiedsrichter (Allgemein)</a:t>
            </a:r>
            <a:endParaRPr lang="de-DE" sz="2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6243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41617" y="2036405"/>
            <a:ext cx="8898558"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Grundsätzlich muss </a:t>
            </a:r>
            <a:r>
              <a:rPr lang="de-DE" sz="2600" u="sng" dirty="0">
                <a:solidFill>
                  <a:srgbClr val="FF0000"/>
                </a:solidFill>
                <a:latin typeface="Arial" pitchFamily="34" charset="0"/>
                <a:cs typeface="Arial" pitchFamily="34" charset="0"/>
              </a:rPr>
              <a:t>das ganze Spiel von denselben Schiedsrichtern </a:t>
            </a:r>
            <a:r>
              <a:rPr lang="de-DE" sz="2600" dirty="0">
                <a:latin typeface="Arial" pitchFamily="34" charset="0"/>
                <a:cs typeface="Arial" pitchFamily="34" charset="0"/>
              </a:rPr>
              <a:t>geleitet werden. </a:t>
            </a:r>
          </a:p>
        </p:txBody>
      </p:sp>
      <p:sp>
        <p:nvSpPr>
          <p:cNvPr id="4" name="Rechteck 3"/>
          <p:cNvSpPr/>
          <p:nvPr/>
        </p:nvSpPr>
        <p:spPr>
          <a:xfrm>
            <a:off x="541617" y="3132875"/>
            <a:ext cx="8898558"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Fällt einer der Schiedsrichter während des Spiels aus, leitet der andere das Spiel alleine. </a:t>
            </a:r>
          </a:p>
        </p:txBody>
      </p:sp>
      <p:sp>
        <p:nvSpPr>
          <p:cNvPr id="5" name="Rechteck 4"/>
          <p:cNvSpPr/>
          <p:nvPr/>
        </p:nvSpPr>
        <p:spPr>
          <a:xfrm>
            <a:off x="2403681" y="307926"/>
            <a:ext cx="4996797"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XI)</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196636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41617" y="1415566"/>
            <a:ext cx="8898558" cy="837588"/>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dirty="0">
                <a:latin typeface="Arial" pitchFamily="34" charset="0"/>
                <a:cs typeface="Arial" pitchFamily="34" charset="0"/>
              </a:rPr>
              <a:t>Die Schiedsrichter haben das Recht, ein Spiel zu unterbrechen oder abzubrechen. </a:t>
            </a:r>
          </a:p>
        </p:txBody>
      </p:sp>
      <p:sp>
        <p:nvSpPr>
          <p:cNvPr id="4" name="Rechteck 3"/>
          <p:cNvSpPr/>
          <p:nvPr/>
        </p:nvSpPr>
        <p:spPr>
          <a:xfrm>
            <a:off x="541617" y="3012094"/>
            <a:ext cx="8898558" cy="1206920"/>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dirty="0">
                <a:latin typeface="Arial" pitchFamily="34" charset="0"/>
                <a:cs typeface="Arial" pitchFamily="34" charset="0"/>
              </a:rPr>
              <a:t>Vor einer Entscheidung, das Spiel abzubrechen, müssen alle Möglichkeiten zur Fortsetzung des Spiels ausgeschöpft werden.</a:t>
            </a:r>
          </a:p>
        </p:txBody>
      </p:sp>
      <p:sp>
        <p:nvSpPr>
          <p:cNvPr id="5" name="Rechteck 4"/>
          <p:cNvSpPr/>
          <p:nvPr/>
        </p:nvSpPr>
        <p:spPr>
          <a:xfrm>
            <a:off x="531676" y="4988747"/>
            <a:ext cx="8898558" cy="1206920"/>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dirty="0">
                <a:latin typeface="Arial" pitchFamily="34" charset="0"/>
                <a:cs typeface="Arial" pitchFamily="34" charset="0"/>
              </a:rPr>
              <a:t>Äußere Umstände </a:t>
            </a:r>
            <a:r>
              <a:rPr lang="de-DE" dirty="0" smtClean="0">
                <a:latin typeface="Arial" pitchFamily="34" charset="0"/>
                <a:cs typeface="Arial" pitchFamily="34" charset="0"/>
              </a:rPr>
              <a:t>können während des Spiels z.B. sein:</a:t>
            </a:r>
            <a:endParaRPr lang="de-DE" dirty="0">
              <a:latin typeface="Arial" pitchFamily="34" charset="0"/>
              <a:cs typeface="Arial" pitchFamily="34" charset="0"/>
            </a:endParaRPr>
          </a:p>
          <a:p>
            <a:pPr algn="ctr"/>
            <a:r>
              <a:rPr lang="de-DE" dirty="0">
                <a:latin typeface="Arial" pitchFamily="34" charset="0"/>
                <a:cs typeface="Arial" pitchFamily="34" charset="0"/>
              </a:rPr>
              <a:t>Stromausfall (Lichtausfall), Wassereinbruch, Zuschauerausschreitungen ……..</a:t>
            </a:r>
          </a:p>
        </p:txBody>
      </p:sp>
      <p:sp>
        <p:nvSpPr>
          <p:cNvPr id="6" name="Rechteck 5"/>
          <p:cNvSpPr/>
          <p:nvPr/>
        </p:nvSpPr>
        <p:spPr>
          <a:xfrm>
            <a:off x="2998238" y="307926"/>
            <a:ext cx="3970192"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XII)</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27109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38612" y="1612372"/>
            <a:ext cx="8047392" cy="499034"/>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solidFill>
                  <a:srgbClr val="FF0000"/>
                </a:solidFill>
                <a:latin typeface="Arial" pitchFamily="34" charset="0"/>
                <a:cs typeface="Arial" pitchFamily="34" charset="0"/>
              </a:rPr>
              <a:t>Hinweis</a:t>
            </a:r>
          </a:p>
        </p:txBody>
      </p:sp>
      <p:sp>
        <p:nvSpPr>
          <p:cNvPr id="3" name="Rechteck 2"/>
          <p:cNvSpPr/>
          <p:nvPr/>
        </p:nvSpPr>
        <p:spPr>
          <a:xfrm>
            <a:off x="541617" y="3012094"/>
            <a:ext cx="8898558" cy="129925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Gemäß Regelwerk sind während des Spiels nur die jeweiligen „</a:t>
            </a:r>
            <a:r>
              <a:rPr lang="de-DE" sz="2600" dirty="0">
                <a:solidFill>
                  <a:srgbClr val="FF0000"/>
                </a:solidFill>
                <a:latin typeface="Arial" pitchFamily="34" charset="0"/>
                <a:cs typeface="Arial" pitchFamily="34" charset="0"/>
              </a:rPr>
              <a:t>Mannschaftsverantwortlichen</a:t>
            </a:r>
            <a:r>
              <a:rPr lang="de-DE" sz="2600" dirty="0">
                <a:latin typeface="Arial" pitchFamily="34" charset="0"/>
                <a:cs typeface="Arial" pitchFamily="34" charset="0"/>
              </a:rPr>
              <a:t>" berechtigt, die Schiedsrichter anzusprechen.</a:t>
            </a:r>
          </a:p>
        </p:txBody>
      </p:sp>
      <p:sp>
        <p:nvSpPr>
          <p:cNvPr id="4" name="Rechteck 3"/>
          <p:cNvSpPr/>
          <p:nvPr/>
        </p:nvSpPr>
        <p:spPr>
          <a:xfrm>
            <a:off x="2838845" y="307926"/>
            <a:ext cx="412958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im Spiel (</a:t>
            </a:r>
            <a:r>
              <a:rPr lang="de-DE" sz="2600" dirty="0" smtClean="0">
                <a:latin typeface="Arial" pitchFamily="34" charset="0"/>
                <a:cs typeface="Arial" pitchFamily="34" charset="0"/>
              </a:rPr>
              <a:t>XIII)</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16031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079998" y="1676078"/>
            <a:ext cx="3569139" cy="4455740"/>
            <a:chOff x="3079998" y="1676078"/>
            <a:chExt cx="3569139" cy="445574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998" y="1676078"/>
              <a:ext cx="3569139" cy="445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152006" y="1925201"/>
              <a:ext cx="2758655" cy="830997"/>
            </a:xfrm>
            <a:prstGeom prst="rect">
              <a:avLst/>
            </a:prstGeom>
            <a:noFill/>
          </p:spPr>
          <p:txBody>
            <a:bodyPr wrap="square" rtlCol="0">
              <a:spAutoFit/>
            </a:bodyPr>
            <a:lstStyle/>
            <a:p>
              <a:pPr algn="ctr"/>
              <a:r>
                <a:rPr lang="de-DE" i="1" dirty="0" smtClean="0">
                  <a:solidFill>
                    <a:schemeClr val="tx1"/>
                  </a:solidFill>
                </a:rPr>
                <a:t>Aufgaben</a:t>
              </a:r>
            </a:p>
            <a:p>
              <a:pPr algn="ctr"/>
              <a:r>
                <a:rPr lang="de-DE" i="1" dirty="0" smtClean="0">
                  <a:solidFill>
                    <a:schemeClr val="tx1"/>
                  </a:solidFill>
                </a:rPr>
                <a:t>in der Halbzeit</a:t>
              </a:r>
              <a:endParaRPr lang="de-DE" i="1" dirty="0">
                <a:solidFill>
                  <a:schemeClr val="tx1"/>
                </a:solidFill>
              </a:endParaRPr>
            </a:p>
          </p:txBody>
        </p:sp>
      </p:grpSp>
    </p:spTree>
    <p:extLst>
      <p:ext uri="{BB962C8B-B14F-4D97-AF65-F5344CB8AC3E}">
        <p14:creationId xmlns:p14="http://schemas.microsoft.com/office/powerpoint/2010/main" val="2923341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13480" y="235918"/>
            <a:ext cx="5195819" cy="54893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in der Halbzeitpause</a:t>
            </a:r>
          </a:p>
        </p:txBody>
      </p:sp>
      <p:pic>
        <p:nvPicPr>
          <p:cNvPr id="7170" name="Picture 2"/>
          <p:cNvPicPr>
            <a:picLocks noChangeAspect="1" noChangeArrowheads="1"/>
          </p:cNvPicPr>
          <p:nvPr/>
        </p:nvPicPr>
        <p:blipFill>
          <a:blip r:embed="rId2" cstate="print"/>
          <a:srcRect/>
          <a:stretch>
            <a:fillRect/>
          </a:stretch>
        </p:blipFill>
        <p:spPr bwMode="auto">
          <a:xfrm>
            <a:off x="1160647" y="1433018"/>
            <a:ext cx="2496618" cy="1726245"/>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386859" y="3195478"/>
            <a:ext cx="4255832" cy="74525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100" dirty="0">
                <a:solidFill>
                  <a:schemeClr val="tx1"/>
                </a:solidFill>
                <a:latin typeface="Arial" panose="020B0604020202020204" pitchFamily="34" charset="0"/>
                <a:cs typeface="Arial" panose="020B0604020202020204" pitchFamily="34" charset="0"/>
              </a:rPr>
              <a:t>Mit Sekretär </a:t>
            </a:r>
            <a:r>
              <a:rPr lang="de-DE" sz="2100" dirty="0" smtClean="0">
                <a:solidFill>
                  <a:schemeClr val="tx1"/>
                </a:solidFill>
                <a:latin typeface="Arial" panose="020B0604020202020204" pitchFamily="34" charset="0"/>
                <a:cs typeface="Arial" panose="020B0604020202020204" pitchFamily="34" charset="0"/>
              </a:rPr>
              <a:t>die Notizen vergleichen.</a:t>
            </a:r>
            <a:endParaRPr lang="de-DE" sz="2100" dirty="0">
              <a:solidFill>
                <a:schemeClr val="tx1"/>
              </a:solidFill>
              <a:latin typeface="Arial" panose="020B0604020202020204" pitchFamily="34" charset="0"/>
              <a:cs typeface="Arial" panose="020B0604020202020204"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1160647" y="4176328"/>
            <a:ext cx="2588858" cy="1732239"/>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386859" y="5986487"/>
            <a:ext cx="4255832" cy="422431"/>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100" dirty="0">
                <a:solidFill>
                  <a:schemeClr val="tx1"/>
                </a:solidFill>
                <a:latin typeface="Arial" panose="020B0604020202020204" pitchFamily="34" charset="0"/>
                <a:cs typeface="Arial" panose="020B0604020202020204" pitchFamily="34" charset="0"/>
              </a:rPr>
              <a:t>In der Kabine </a:t>
            </a:r>
            <a:r>
              <a:rPr lang="de-DE" sz="2100" dirty="0" smtClean="0">
                <a:solidFill>
                  <a:schemeClr val="tx1"/>
                </a:solidFill>
                <a:latin typeface="Arial" panose="020B0604020202020204" pitchFamily="34" charset="0"/>
                <a:cs typeface="Arial" panose="020B0604020202020204" pitchFamily="34" charset="0"/>
              </a:rPr>
              <a:t>trinken.</a:t>
            </a:r>
            <a:endParaRPr lang="de-DE" sz="2100" dirty="0">
              <a:solidFill>
                <a:schemeClr val="tx1"/>
              </a:solidFill>
              <a:latin typeface="Arial" panose="020B0604020202020204" pitchFamily="34" charset="0"/>
              <a:cs typeface="Arial" panose="020B0604020202020204" pitchFamily="34" charset="0"/>
            </a:endParaRPr>
          </a:p>
        </p:txBody>
      </p:sp>
      <p:pic>
        <p:nvPicPr>
          <p:cNvPr id="7172" name="Picture 4"/>
          <p:cNvPicPr>
            <a:picLocks noChangeAspect="1" noChangeArrowheads="1"/>
          </p:cNvPicPr>
          <p:nvPr/>
        </p:nvPicPr>
        <p:blipFill>
          <a:blip r:embed="rId4" cstate="print"/>
          <a:srcRect/>
          <a:stretch>
            <a:fillRect/>
          </a:stretch>
        </p:blipFill>
        <p:spPr bwMode="auto">
          <a:xfrm>
            <a:off x="6285068" y="1139939"/>
            <a:ext cx="2465872" cy="1696275"/>
          </a:xfrm>
          <a:prstGeom prst="rect">
            <a:avLst/>
          </a:prstGeom>
          <a:ln>
            <a:noFill/>
          </a:ln>
          <a:effectLst>
            <a:outerShdw blurRad="292100" dist="139700" dir="2700000" algn="tl" rotWithShape="0">
              <a:srgbClr val="333333">
                <a:alpha val="65000"/>
              </a:srgbClr>
            </a:outerShdw>
          </a:effectLst>
        </p:spPr>
      </p:pic>
      <p:pic>
        <p:nvPicPr>
          <p:cNvPr id="7173" name="Picture 5"/>
          <p:cNvPicPr>
            <a:picLocks noChangeAspect="1" noChangeArrowheads="1"/>
          </p:cNvPicPr>
          <p:nvPr/>
        </p:nvPicPr>
        <p:blipFill>
          <a:blip r:embed="rId5" cstate="print"/>
          <a:srcRect/>
          <a:stretch>
            <a:fillRect/>
          </a:stretch>
        </p:blipFill>
        <p:spPr bwMode="auto">
          <a:xfrm>
            <a:off x="6032326" y="3916267"/>
            <a:ext cx="2638052" cy="1720251"/>
          </a:xfrm>
          <a:prstGeom prst="rect">
            <a:avLst/>
          </a:prstGeom>
          <a:ln>
            <a:noFill/>
          </a:ln>
          <a:effectLst>
            <a:outerShdw blurRad="292100" dist="139700" dir="2700000" algn="tl" rotWithShape="0">
              <a:srgbClr val="333333">
                <a:alpha val="65000"/>
              </a:srgbClr>
            </a:outerShdw>
          </a:effectLst>
        </p:spPr>
      </p:pic>
      <p:sp>
        <p:nvSpPr>
          <p:cNvPr id="9" name="Rechteck 8"/>
          <p:cNvSpPr/>
          <p:nvPr/>
        </p:nvSpPr>
        <p:spPr>
          <a:xfrm>
            <a:off x="5339100" y="2902399"/>
            <a:ext cx="4255832" cy="87735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1700" dirty="0">
                <a:solidFill>
                  <a:schemeClr val="tx1"/>
                </a:solidFill>
                <a:latin typeface="Arial" panose="020B0604020202020204" pitchFamily="34" charset="0"/>
                <a:cs typeface="Arial" panose="020B0604020202020204" pitchFamily="34" charset="0"/>
              </a:rPr>
              <a:t>Kurze Besprechung des bisherigen Spielverlaufs, Absprache hinsichtlich der weiteren </a:t>
            </a:r>
            <a:r>
              <a:rPr lang="de-DE" sz="1700" dirty="0" smtClean="0">
                <a:solidFill>
                  <a:schemeClr val="tx1"/>
                </a:solidFill>
                <a:latin typeface="Arial" panose="020B0604020202020204" pitchFamily="34" charset="0"/>
                <a:cs typeface="Arial" panose="020B0604020202020204" pitchFamily="34" charset="0"/>
              </a:rPr>
              <a:t>Spielleitung.</a:t>
            </a:r>
            <a:endParaRPr lang="de-DE" sz="1700" dirty="0">
              <a:solidFill>
                <a:schemeClr val="tx1"/>
              </a:solidFill>
              <a:latin typeface="Arial" panose="020B0604020202020204" pitchFamily="34" charset="0"/>
              <a:cs typeface="Arial" panose="020B0604020202020204" pitchFamily="34" charset="0"/>
            </a:endParaRPr>
          </a:p>
        </p:txBody>
      </p:sp>
      <p:sp>
        <p:nvSpPr>
          <p:cNvPr id="10" name="Rechteck 9"/>
          <p:cNvSpPr/>
          <p:nvPr/>
        </p:nvSpPr>
        <p:spPr>
          <a:xfrm>
            <a:off x="5339100" y="5688867"/>
            <a:ext cx="4255832" cy="88375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1700" dirty="0">
                <a:solidFill>
                  <a:schemeClr val="tx1"/>
                </a:solidFill>
                <a:latin typeface="Arial" panose="020B0604020202020204" pitchFamily="34" charset="0"/>
                <a:cs typeface="Arial" panose="020B0604020202020204" pitchFamily="34" charset="0"/>
              </a:rPr>
              <a:t>Rechtzeitig an </a:t>
            </a:r>
            <a:r>
              <a:rPr lang="de-DE" sz="1700" dirty="0" smtClean="0">
                <a:solidFill>
                  <a:schemeClr val="tx1"/>
                </a:solidFill>
                <a:latin typeface="Arial" panose="020B0604020202020204" pitchFamily="34" charset="0"/>
                <a:cs typeface="Arial" panose="020B0604020202020204" pitchFamily="34" charset="0"/>
              </a:rPr>
              <a:t>den Zeitnehmertisch </a:t>
            </a:r>
            <a:r>
              <a:rPr lang="de-DE" sz="1700" dirty="0" smtClean="0">
                <a:solidFill>
                  <a:schemeClr val="tx1"/>
                </a:solidFill>
                <a:latin typeface="Arial" panose="020B0604020202020204" pitchFamily="34" charset="0"/>
                <a:cs typeface="Arial" panose="020B0604020202020204" pitchFamily="34" charset="0"/>
              </a:rPr>
              <a:t>kommen und die </a:t>
            </a:r>
            <a:r>
              <a:rPr lang="de-DE" sz="1700" dirty="0">
                <a:solidFill>
                  <a:schemeClr val="tx1"/>
                </a:solidFill>
                <a:latin typeface="Arial" panose="020B0604020202020204" pitchFamily="34" charset="0"/>
                <a:cs typeface="Arial" panose="020B0604020202020204" pitchFamily="34" charset="0"/>
              </a:rPr>
              <a:t>Einhaltung der Pausenzeit </a:t>
            </a:r>
            <a:r>
              <a:rPr lang="de-DE" sz="1700" dirty="0" smtClean="0">
                <a:solidFill>
                  <a:schemeClr val="tx1"/>
                </a:solidFill>
                <a:latin typeface="Arial" panose="020B0604020202020204" pitchFamily="34" charset="0"/>
                <a:cs typeface="Arial" panose="020B0604020202020204" pitchFamily="34" charset="0"/>
              </a:rPr>
              <a:t>überwachen.</a:t>
            </a:r>
            <a:endParaRPr lang="de-DE" sz="17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0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1000"/>
                                        <p:tgtEl>
                                          <p:spTgt spid="7172"/>
                                        </p:tgtEl>
                                      </p:cBhvr>
                                    </p:animEffect>
                                    <p:anim calcmode="lin" valueType="num">
                                      <p:cBhvr>
                                        <p:cTn id="16" dur="1000" fill="hold"/>
                                        <p:tgtEl>
                                          <p:spTgt spid="7172"/>
                                        </p:tgtEl>
                                        <p:attrNameLst>
                                          <p:attrName>ppt_x</p:attrName>
                                        </p:attrNameLst>
                                      </p:cBhvr>
                                      <p:tavLst>
                                        <p:tav tm="0">
                                          <p:val>
                                            <p:strVal val="#ppt_x"/>
                                          </p:val>
                                        </p:tav>
                                        <p:tav tm="100000">
                                          <p:val>
                                            <p:strVal val="#ppt_x"/>
                                          </p:val>
                                        </p:tav>
                                      </p:tavLst>
                                    </p:anim>
                                    <p:anim calcmode="lin" valueType="num">
                                      <p:cBhvr>
                                        <p:cTn id="17" dur="1000" fill="hold"/>
                                        <p:tgtEl>
                                          <p:spTgt spid="717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gtEl>
                                        <p:attrNameLst>
                                          <p:attrName>style.visibility</p:attrName>
                                        </p:attrNameLst>
                                      </p:cBhvr>
                                      <p:to>
                                        <p:strVal val="visible"/>
                                      </p:to>
                                    </p:set>
                                    <p:animEffect transition="in" filter="fade">
                                      <p:cBhvr>
                                        <p:cTn id="27" dur="500"/>
                                        <p:tgtEl>
                                          <p:spTgt spid="71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173"/>
                                        </p:tgtEl>
                                        <p:attrNameLst>
                                          <p:attrName>style.visibility</p:attrName>
                                        </p:attrNameLst>
                                      </p:cBhvr>
                                      <p:to>
                                        <p:strVal val="visible"/>
                                      </p:to>
                                    </p:set>
                                    <p:animEffect transition="in" filter="fade">
                                      <p:cBhvr>
                                        <p:cTn id="35" dur="500"/>
                                        <p:tgtEl>
                                          <p:spTgt spid="717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079998" y="1676078"/>
            <a:ext cx="3569139" cy="4455740"/>
            <a:chOff x="3079998" y="1676078"/>
            <a:chExt cx="3569139" cy="445574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998" y="1676078"/>
              <a:ext cx="3569139" cy="445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152006" y="1925201"/>
              <a:ext cx="2758655" cy="830997"/>
            </a:xfrm>
            <a:prstGeom prst="rect">
              <a:avLst/>
            </a:prstGeom>
            <a:noFill/>
          </p:spPr>
          <p:txBody>
            <a:bodyPr wrap="square" rtlCol="0">
              <a:spAutoFit/>
            </a:bodyPr>
            <a:lstStyle/>
            <a:p>
              <a:pPr algn="ctr"/>
              <a:r>
                <a:rPr lang="de-DE" i="1" dirty="0" smtClean="0">
                  <a:solidFill>
                    <a:schemeClr val="tx1"/>
                  </a:solidFill>
                </a:rPr>
                <a:t>Aufgaben</a:t>
              </a:r>
            </a:p>
            <a:p>
              <a:pPr algn="ctr"/>
              <a:r>
                <a:rPr lang="de-DE" i="1" dirty="0">
                  <a:solidFill>
                    <a:schemeClr val="tx1"/>
                  </a:solidFill>
                </a:rPr>
                <a:t>n</a:t>
              </a:r>
              <a:r>
                <a:rPr lang="de-DE" i="1" dirty="0" smtClean="0">
                  <a:solidFill>
                    <a:schemeClr val="tx1"/>
                  </a:solidFill>
                </a:rPr>
                <a:t>ach dem Spiel</a:t>
              </a:r>
              <a:endParaRPr lang="de-DE" i="1" dirty="0">
                <a:solidFill>
                  <a:schemeClr val="tx1"/>
                </a:solidFill>
              </a:endParaRPr>
            </a:p>
          </p:txBody>
        </p:sp>
      </p:grpSp>
    </p:spTree>
    <p:extLst>
      <p:ext uri="{BB962C8B-B14F-4D97-AF65-F5344CB8AC3E}">
        <p14:creationId xmlns:p14="http://schemas.microsoft.com/office/powerpoint/2010/main" val="3258711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630811" y="235918"/>
            <a:ext cx="4697659"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nach dem Spiel (I)</a:t>
            </a:r>
          </a:p>
        </p:txBody>
      </p:sp>
      <p:pic>
        <p:nvPicPr>
          <p:cNvPr id="8194" name="Picture 2"/>
          <p:cNvPicPr>
            <a:picLocks noChangeAspect="1" noChangeArrowheads="1"/>
          </p:cNvPicPr>
          <p:nvPr/>
        </p:nvPicPr>
        <p:blipFill>
          <a:blip r:embed="rId2" cstate="print"/>
          <a:srcRect/>
          <a:stretch>
            <a:fillRect/>
          </a:stretch>
        </p:blipFill>
        <p:spPr bwMode="auto">
          <a:xfrm>
            <a:off x="662417" y="3421943"/>
            <a:ext cx="4353815" cy="2071613"/>
          </a:xfrm>
          <a:prstGeom prst="rect">
            <a:avLst/>
          </a:prstGeom>
          <a:noFill/>
          <a:ln w="9525">
            <a:noFill/>
            <a:miter lim="800000"/>
            <a:headEnd/>
            <a:tailEnd/>
          </a:ln>
        </p:spPr>
      </p:pic>
      <p:sp>
        <p:nvSpPr>
          <p:cNvPr id="7" name="Rechteck 6"/>
          <p:cNvSpPr/>
          <p:nvPr/>
        </p:nvSpPr>
        <p:spPr>
          <a:xfrm>
            <a:off x="697791" y="5533796"/>
            <a:ext cx="4255832" cy="1068421"/>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100" dirty="0">
                <a:solidFill>
                  <a:schemeClr val="tx1"/>
                </a:solidFill>
                <a:latin typeface="Arial" panose="020B0604020202020204" pitchFamily="34" charset="0"/>
                <a:cs typeface="Arial" panose="020B0604020202020204" pitchFamily="34" charset="0"/>
              </a:rPr>
              <a:t>Nach Schlusspfiff </a:t>
            </a:r>
            <a:r>
              <a:rPr lang="de-DE" sz="2100" dirty="0" smtClean="0">
                <a:solidFill>
                  <a:schemeClr val="tx1"/>
                </a:solidFill>
                <a:latin typeface="Arial" panose="020B0604020202020204" pitchFamily="34" charset="0"/>
                <a:cs typeface="Arial" panose="020B0604020202020204" pitchFamily="34" charset="0"/>
              </a:rPr>
              <a:t>„Shake Hands“ </a:t>
            </a:r>
            <a:r>
              <a:rPr lang="de-DE" sz="2100" dirty="0">
                <a:solidFill>
                  <a:schemeClr val="tx1"/>
                </a:solidFill>
                <a:latin typeface="Arial" panose="020B0604020202020204" pitchFamily="34" charset="0"/>
                <a:cs typeface="Arial" panose="020B0604020202020204" pitchFamily="34" charset="0"/>
              </a:rPr>
              <a:t>mit Spielern und </a:t>
            </a:r>
            <a:r>
              <a:rPr lang="de-DE" sz="2100" dirty="0" smtClean="0">
                <a:solidFill>
                  <a:schemeClr val="tx1"/>
                </a:solidFill>
                <a:latin typeface="Arial" panose="020B0604020202020204" pitchFamily="34" charset="0"/>
                <a:cs typeface="Arial" panose="020B0604020202020204" pitchFamily="34" charset="0"/>
              </a:rPr>
              <a:t>Offiziellen, sofern möglich.</a:t>
            </a:r>
            <a:endParaRPr lang="de-DE" sz="2100" dirty="0">
              <a:solidFill>
                <a:schemeClr val="tx1"/>
              </a:solidFill>
              <a:latin typeface="Arial" panose="020B0604020202020204" pitchFamily="34" charset="0"/>
              <a:cs typeface="Arial" panose="020B0604020202020204" pitchFamily="34" charset="0"/>
            </a:endParaRPr>
          </a:p>
        </p:txBody>
      </p:sp>
      <p:pic>
        <p:nvPicPr>
          <p:cNvPr id="8196" name="Picture 4"/>
          <p:cNvPicPr>
            <a:picLocks noChangeAspect="1" noChangeArrowheads="1"/>
          </p:cNvPicPr>
          <p:nvPr/>
        </p:nvPicPr>
        <p:blipFill>
          <a:blip r:embed="rId3" cstate="print"/>
          <a:srcRect/>
          <a:stretch>
            <a:fillRect/>
          </a:stretch>
        </p:blipFill>
        <p:spPr bwMode="auto">
          <a:xfrm>
            <a:off x="5227765" y="3421944"/>
            <a:ext cx="4157790" cy="2081669"/>
          </a:xfrm>
          <a:prstGeom prst="rect">
            <a:avLst/>
          </a:prstGeom>
          <a:noFill/>
          <a:ln w="9525">
            <a:noFill/>
            <a:miter lim="800000"/>
            <a:headEnd/>
            <a:tailEnd/>
          </a:ln>
        </p:spPr>
      </p:pic>
      <p:sp>
        <p:nvSpPr>
          <p:cNvPr id="10" name="Rechteck 9"/>
          <p:cNvSpPr/>
          <p:nvPr/>
        </p:nvSpPr>
        <p:spPr>
          <a:xfrm>
            <a:off x="5192391" y="5533796"/>
            <a:ext cx="4255832" cy="1068421"/>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lIns="97969" tIns="48984" rIns="97969" bIns="48984">
            <a:spAutoFit/>
          </a:bodyPr>
          <a:lstStyle/>
          <a:p>
            <a:pPr algn="ctr"/>
            <a:r>
              <a:rPr lang="de-DE" sz="2100" dirty="0">
                <a:solidFill>
                  <a:schemeClr val="tx1"/>
                </a:solidFill>
                <a:latin typeface="Arial" panose="020B0604020202020204" pitchFamily="34" charset="0"/>
                <a:cs typeface="Arial" panose="020B0604020202020204" pitchFamily="34" charset="0"/>
              </a:rPr>
              <a:t>Nach Schlusspfiff </a:t>
            </a:r>
            <a:r>
              <a:rPr lang="de-DE" sz="2100" dirty="0" smtClean="0">
                <a:solidFill>
                  <a:schemeClr val="tx1"/>
                </a:solidFill>
                <a:latin typeface="Arial" panose="020B0604020202020204" pitchFamily="34" charset="0"/>
                <a:cs typeface="Arial" panose="020B0604020202020204" pitchFamily="34" charset="0"/>
              </a:rPr>
              <a:t>„Shake Hands“ </a:t>
            </a:r>
            <a:r>
              <a:rPr lang="de-DE" sz="2100" dirty="0">
                <a:solidFill>
                  <a:schemeClr val="tx1"/>
                </a:solidFill>
                <a:latin typeface="Arial" panose="020B0604020202020204" pitchFamily="34" charset="0"/>
                <a:cs typeface="Arial" panose="020B0604020202020204" pitchFamily="34" charset="0"/>
              </a:rPr>
              <a:t>mit </a:t>
            </a:r>
            <a:r>
              <a:rPr lang="de-DE" sz="2100" dirty="0" smtClean="0">
                <a:solidFill>
                  <a:schemeClr val="tx1"/>
                </a:solidFill>
                <a:latin typeface="Arial" panose="020B0604020202020204" pitchFamily="34" charset="0"/>
                <a:cs typeface="Arial" panose="020B0604020202020204" pitchFamily="34" charset="0"/>
              </a:rPr>
              <a:t>Zeitnehmer/Sekretär.</a:t>
            </a:r>
            <a:endParaRPr lang="de-DE" sz="2100" dirty="0">
              <a:solidFill>
                <a:schemeClr val="tx1"/>
              </a:solidFill>
              <a:latin typeface="Arial" panose="020B0604020202020204" pitchFamily="34" charset="0"/>
              <a:cs typeface="Arial" panose="020B0604020202020204" pitchFamily="34" charset="0"/>
            </a:endParaRPr>
          </a:p>
        </p:txBody>
      </p:sp>
      <p:sp>
        <p:nvSpPr>
          <p:cNvPr id="8" name="Rechteck 7"/>
          <p:cNvSpPr/>
          <p:nvPr/>
        </p:nvSpPr>
        <p:spPr>
          <a:xfrm>
            <a:off x="896406" y="2210763"/>
            <a:ext cx="8356907"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lvl="0" algn="ctr"/>
            <a:r>
              <a:rPr lang="de-DE" sz="2600" dirty="0">
                <a:latin typeface="Arial" pitchFamily="34" charset="0"/>
                <a:cs typeface="Arial" pitchFamily="34" charset="0"/>
              </a:rPr>
              <a:t>Kurze Verständigung untereinander über </a:t>
            </a:r>
            <a:r>
              <a:rPr lang="de-DE" sz="2600" dirty="0">
                <a:solidFill>
                  <a:srgbClr val="FF0000"/>
                </a:solidFill>
                <a:latin typeface="Arial" pitchFamily="34" charset="0"/>
                <a:cs typeface="Arial" pitchFamily="34" charset="0"/>
              </a:rPr>
              <a:t>Richtigkeit</a:t>
            </a:r>
            <a:r>
              <a:rPr lang="de-DE" sz="2600" dirty="0">
                <a:latin typeface="Arial" pitchFamily="34" charset="0"/>
                <a:cs typeface="Arial" pitchFamily="34" charset="0"/>
              </a:rPr>
              <a:t> von </a:t>
            </a:r>
            <a:r>
              <a:rPr lang="de-DE" sz="2600" dirty="0">
                <a:solidFill>
                  <a:srgbClr val="FF0000"/>
                </a:solidFill>
                <a:latin typeface="Arial" pitchFamily="34" charset="0"/>
                <a:cs typeface="Arial" pitchFamily="34" charset="0"/>
              </a:rPr>
              <a:t>Schlusssignal</a:t>
            </a:r>
            <a:r>
              <a:rPr lang="de-DE" sz="2600" dirty="0">
                <a:latin typeface="Arial" pitchFamily="34" charset="0"/>
                <a:cs typeface="Arial" pitchFamily="34" charset="0"/>
              </a:rPr>
              <a:t> und </a:t>
            </a:r>
            <a:r>
              <a:rPr lang="de-DE" sz="2600" dirty="0">
                <a:solidFill>
                  <a:srgbClr val="FF0000"/>
                </a:solidFill>
                <a:latin typeface="Arial" pitchFamily="34" charset="0"/>
                <a:cs typeface="Arial" pitchFamily="34" charset="0"/>
              </a:rPr>
              <a:t>Endergebnis</a:t>
            </a:r>
            <a:r>
              <a:rPr lang="de-DE" sz="2600" dirty="0">
                <a:latin typeface="Arial" pitchFamily="34" charset="0"/>
                <a:cs typeface="Arial" pitchFamily="34" charset="0"/>
              </a:rPr>
              <a:t>. </a:t>
            </a:r>
          </a:p>
        </p:txBody>
      </p:sp>
      <p:sp>
        <p:nvSpPr>
          <p:cNvPr id="9" name="Rechteck 8"/>
          <p:cNvSpPr/>
          <p:nvPr/>
        </p:nvSpPr>
        <p:spPr>
          <a:xfrm>
            <a:off x="2940359" y="1263515"/>
            <a:ext cx="4333211" cy="46825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b="1" dirty="0" smtClean="0">
                <a:solidFill>
                  <a:srgbClr val="FF0000"/>
                </a:solidFill>
                <a:latin typeface="Arial" pitchFamily="34" charset="0"/>
                <a:cs typeface="Arial" pitchFamily="34" charset="0"/>
              </a:rPr>
              <a:t>Kurz nach Schlusssignal</a:t>
            </a:r>
          </a:p>
        </p:txBody>
      </p:sp>
    </p:spTree>
    <p:extLst>
      <p:ext uri="{BB962C8B-B14F-4D97-AF65-F5344CB8AC3E}">
        <p14:creationId xmlns:p14="http://schemas.microsoft.com/office/powerpoint/2010/main" val="225762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500"/>
                                        <p:tgtEl>
                                          <p:spTgt spid="819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05889" y="2262675"/>
            <a:ext cx="8356907" cy="129925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lvl="0" algn="ctr"/>
            <a:r>
              <a:rPr lang="de-DE" sz="2600" dirty="0">
                <a:latin typeface="Arial" pitchFamily="34" charset="0"/>
                <a:cs typeface="Arial" pitchFamily="34" charset="0"/>
              </a:rPr>
              <a:t>Vergleich mit Sekretär anhand Spielprotokoll von Verwarnungen, Hinausstellungen, Disqualifikationen.</a:t>
            </a:r>
          </a:p>
        </p:txBody>
      </p:sp>
      <p:sp>
        <p:nvSpPr>
          <p:cNvPr id="5" name="Rechteck 4"/>
          <p:cNvSpPr/>
          <p:nvPr/>
        </p:nvSpPr>
        <p:spPr>
          <a:xfrm>
            <a:off x="2940359" y="1508441"/>
            <a:ext cx="4333211" cy="46825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b="1" dirty="0" smtClean="0">
                <a:solidFill>
                  <a:srgbClr val="FF0000"/>
                </a:solidFill>
                <a:latin typeface="Arial" pitchFamily="34" charset="0"/>
                <a:cs typeface="Arial" pitchFamily="34" charset="0"/>
              </a:rPr>
              <a:t>In der Kabine</a:t>
            </a:r>
          </a:p>
        </p:txBody>
      </p:sp>
      <p:sp>
        <p:nvSpPr>
          <p:cNvPr id="6" name="Rechteck 5"/>
          <p:cNvSpPr/>
          <p:nvPr/>
        </p:nvSpPr>
        <p:spPr>
          <a:xfrm>
            <a:off x="1005889" y="3921988"/>
            <a:ext cx="8356907" cy="129925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Die Schiedsrichter sind dafür verantwortlich, dass das Spielprotokoll nach dem Spiel ordnungsgemäß ausgefüllt wird. </a:t>
            </a:r>
          </a:p>
        </p:txBody>
      </p:sp>
      <p:sp>
        <p:nvSpPr>
          <p:cNvPr id="7" name="Rechteck 6"/>
          <p:cNvSpPr/>
          <p:nvPr/>
        </p:nvSpPr>
        <p:spPr>
          <a:xfrm>
            <a:off x="2215902" y="312948"/>
            <a:ext cx="516742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nach dem Spiel (II)</a:t>
            </a:r>
          </a:p>
        </p:txBody>
      </p:sp>
    </p:spTree>
    <p:extLst>
      <p:ext uri="{BB962C8B-B14F-4D97-AF65-F5344CB8AC3E}">
        <p14:creationId xmlns:p14="http://schemas.microsoft.com/office/powerpoint/2010/main" val="237406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541617" y="4051817"/>
            <a:ext cx="8821180" cy="899144"/>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solidFill>
                  <a:srgbClr val="FF0000"/>
                </a:solidFill>
                <a:latin typeface="Arial" pitchFamily="34" charset="0"/>
                <a:cs typeface="Arial" pitchFamily="34" charset="0"/>
              </a:rPr>
              <a:t>Nur gegen Entscheidungen, die im Widerspruch zu den Regeln stehen, kann Einspruch erhoben werden! </a:t>
            </a:r>
          </a:p>
        </p:txBody>
      </p:sp>
      <p:sp>
        <p:nvSpPr>
          <p:cNvPr id="7" name="Rechteck 6"/>
          <p:cNvSpPr/>
          <p:nvPr/>
        </p:nvSpPr>
        <p:spPr>
          <a:xfrm>
            <a:off x="541617" y="2488945"/>
            <a:ext cx="8743801" cy="129925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lvl="0" algn="ctr"/>
            <a:r>
              <a:rPr lang="de-DE" sz="2600" dirty="0">
                <a:solidFill>
                  <a:srgbClr val="FF0000"/>
                </a:solidFill>
                <a:latin typeface="Arial" pitchFamily="34" charset="0"/>
                <a:cs typeface="Arial" pitchFamily="34" charset="0"/>
              </a:rPr>
              <a:t>Entscheidungen der Schiedsrichter auf Grund ihrer Tatsachenfeststellung oder Beurteilung sind unanfechtbar. </a:t>
            </a:r>
          </a:p>
        </p:txBody>
      </p:sp>
      <p:sp>
        <p:nvSpPr>
          <p:cNvPr id="8" name="Rechteck 7"/>
          <p:cNvSpPr/>
          <p:nvPr/>
        </p:nvSpPr>
        <p:spPr>
          <a:xfrm>
            <a:off x="818409" y="1339541"/>
            <a:ext cx="8047392" cy="617398"/>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Besonderheiten</a:t>
            </a:r>
          </a:p>
        </p:txBody>
      </p:sp>
      <p:sp>
        <p:nvSpPr>
          <p:cNvPr id="5" name="Rechteck 4"/>
          <p:cNvSpPr/>
          <p:nvPr/>
        </p:nvSpPr>
        <p:spPr>
          <a:xfrm>
            <a:off x="2305061" y="312948"/>
            <a:ext cx="516742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nach dem Spiel (III)</a:t>
            </a:r>
          </a:p>
        </p:txBody>
      </p:sp>
    </p:spTree>
    <p:extLst>
      <p:ext uri="{BB962C8B-B14F-4D97-AF65-F5344CB8AC3E}">
        <p14:creationId xmlns:p14="http://schemas.microsoft.com/office/powerpoint/2010/main" val="3539956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Regel 17 8d.jpg"/>
          <p:cNvPicPr>
            <a:picLocks noChangeAspect="1"/>
          </p:cNvPicPr>
          <p:nvPr/>
        </p:nvPicPr>
        <p:blipFill>
          <a:blip r:embed="rId3" cstate="print"/>
          <a:srcRect/>
          <a:stretch>
            <a:fillRect/>
          </a:stretch>
        </p:blipFill>
        <p:spPr bwMode="auto">
          <a:xfrm>
            <a:off x="1366141" y="1111230"/>
            <a:ext cx="7392199" cy="5321496"/>
          </a:xfrm>
          <a:prstGeom prst="rect">
            <a:avLst/>
          </a:prstGeom>
          <a:noFill/>
          <a:ln w="9525">
            <a:noFill/>
            <a:miter lim="800000"/>
            <a:headEnd/>
            <a:tailEnd/>
          </a:ln>
        </p:spPr>
      </p:pic>
      <p:sp>
        <p:nvSpPr>
          <p:cNvPr id="10" name="Rechteck 9"/>
          <p:cNvSpPr/>
          <p:nvPr/>
        </p:nvSpPr>
        <p:spPr>
          <a:xfrm>
            <a:off x="2161045" y="307926"/>
            <a:ext cx="516742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nach dem Spiel (IV)</a:t>
            </a:r>
          </a:p>
        </p:txBody>
      </p:sp>
    </p:spTree>
    <p:extLst>
      <p:ext uri="{BB962C8B-B14F-4D97-AF65-F5344CB8AC3E}">
        <p14:creationId xmlns:p14="http://schemas.microsoft.com/office/powerpoint/2010/main" val="2279428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28429" y="1187490"/>
            <a:ext cx="9281544" cy="1691668"/>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a:lnSpc>
                <a:spcPct val="115000"/>
              </a:lnSpc>
              <a:spcAft>
                <a:spcPts val="0"/>
              </a:spcAft>
            </a:pPr>
            <a:r>
              <a:rPr lang="de-DE" sz="3000" dirty="0">
                <a:solidFill>
                  <a:schemeClr val="tx1"/>
                </a:solidFill>
                <a:latin typeface="Arial" pitchFamily="34" charset="0"/>
                <a:ea typeface="Times New Roman"/>
                <a:cs typeface="Arial" pitchFamily="34" charset="0"/>
              </a:rPr>
              <a:t>Schiedsrichter müssen das Chaos kontrollieren, Fairness verstehen, Sicherheit verbreiten und sportliches Verhalten unterstützen. </a:t>
            </a:r>
            <a:endParaRPr lang="de-DE" sz="3000" dirty="0">
              <a:solidFill>
                <a:schemeClr val="tx1"/>
              </a:solidFill>
              <a:latin typeface="Arial" pitchFamily="34" charset="0"/>
              <a:ea typeface="Calibri"/>
              <a:cs typeface="Arial" pitchFamily="34" charset="0"/>
            </a:endParaRPr>
          </a:p>
        </p:txBody>
      </p:sp>
      <p:sp>
        <p:nvSpPr>
          <p:cNvPr id="2" name="Rechteck 1"/>
          <p:cNvSpPr/>
          <p:nvPr/>
        </p:nvSpPr>
        <p:spPr>
          <a:xfrm>
            <a:off x="428429" y="4000419"/>
            <a:ext cx="9281544" cy="2222583"/>
          </a:xfrm>
          <a:prstGeom prst="rect">
            <a:avLst/>
          </a:prstGeom>
          <a:solidFill>
            <a:schemeClr val="bg1"/>
          </a:solidFill>
          <a:ln>
            <a:solidFill>
              <a:schemeClr val="tx1">
                <a:lumMod val="50000"/>
                <a:lumOff val="50000"/>
              </a:schemeClr>
            </a:solidFill>
          </a:ln>
        </p:spPr>
        <p:txBody>
          <a:bodyPr wrap="square" lIns="97969" tIns="48984" rIns="97969" bIns="48984">
            <a:spAutoFit/>
          </a:bodyPr>
          <a:lstStyle/>
          <a:p>
            <a:pPr algn="ctr">
              <a:lnSpc>
                <a:spcPct val="115000"/>
              </a:lnSpc>
              <a:spcAft>
                <a:spcPts val="0"/>
              </a:spcAft>
            </a:pPr>
            <a:r>
              <a:rPr lang="de-DE" sz="3000" dirty="0">
                <a:solidFill>
                  <a:prstClr val="black"/>
                </a:solidFill>
                <a:latin typeface="Arial" pitchFamily="34" charset="0"/>
                <a:ea typeface="Times New Roman"/>
                <a:cs typeface="Arial" pitchFamily="34" charset="0"/>
              </a:rPr>
              <a:t>Ein Referee muss die positiven Charaktereigenschaften eines Polizisten, Rechtsanwaltes, Richters, Verkäufers, Reporters, Spielers und Diplomaten besitzen.</a:t>
            </a:r>
            <a:endParaRPr lang="de-DE" sz="3000" dirty="0">
              <a:solidFill>
                <a:prstClr val="black"/>
              </a:solidFill>
              <a:latin typeface="Arial" pitchFamily="34" charset="0"/>
              <a:ea typeface="Calibri"/>
              <a:cs typeface="Arial" pitchFamily="34" charset="0"/>
            </a:endParaRPr>
          </a:p>
        </p:txBody>
      </p:sp>
      <p:cxnSp>
        <p:nvCxnSpPr>
          <p:cNvPr id="5" name="Gerade Verbindung 4"/>
          <p:cNvCxnSpPr/>
          <p:nvPr/>
        </p:nvCxnSpPr>
        <p:spPr>
          <a:xfrm>
            <a:off x="2144345" y="3476278"/>
            <a:ext cx="5693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3512046" y="91902"/>
            <a:ext cx="2504212"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pPr>
            <a:r>
              <a:rPr lang="de-DE" sz="2600" dirty="0" smtClean="0">
                <a:solidFill>
                  <a:schemeClr val="tx1"/>
                </a:solidFill>
                <a:latin typeface="Arial" pitchFamily="34" charset="0"/>
                <a:cs typeface="Arial" pitchFamily="34" charset="0"/>
              </a:rPr>
              <a:t>Schiedsrichter (Allgemein)</a:t>
            </a:r>
            <a:endParaRPr lang="de-DE" sz="2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4829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83268" y="2715214"/>
            <a:ext cx="8047392" cy="165722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Aufsicht über das Verhalten der Spieler und Offiziellen endet, </a:t>
            </a:r>
          </a:p>
          <a:p>
            <a:pPr algn="ctr"/>
            <a:r>
              <a:rPr lang="de-DE" sz="3400" dirty="0">
                <a:latin typeface="Arial" pitchFamily="34" charset="0"/>
                <a:cs typeface="Arial" pitchFamily="34" charset="0"/>
              </a:rPr>
              <a:t>wenn sie die Halle verlassen. </a:t>
            </a:r>
          </a:p>
        </p:txBody>
      </p:sp>
      <p:sp>
        <p:nvSpPr>
          <p:cNvPr id="5" name="Rechteck 4"/>
          <p:cNvSpPr/>
          <p:nvPr/>
        </p:nvSpPr>
        <p:spPr>
          <a:xfrm>
            <a:off x="2089037" y="307926"/>
            <a:ext cx="5167425" cy="4990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Aufgaben nach dem Spiel </a:t>
            </a:r>
            <a:r>
              <a:rPr lang="de-DE" sz="2600" dirty="0" smtClean="0">
                <a:latin typeface="Arial" pitchFamily="34" charset="0"/>
                <a:cs typeface="Arial" pitchFamily="34" charset="0"/>
              </a:rPr>
              <a:t>(V)</a:t>
            </a:r>
            <a:endParaRPr lang="de-DE" sz="2600" dirty="0">
              <a:latin typeface="Arial" pitchFamily="34" charset="0"/>
              <a:cs typeface="Arial" pitchFamily="34" charset="0"/>
            </a:endParaRPr>
          </a:p>
        </p:txBody>
      </p:sp>
    </p:spTree>
    <p:extLst>
      <p:ext uri="{BB962C8B-B14F-4D97-AF65-F5344CB8AC3E}">
        <p14:creationId xmlns:p14="http://schemas.microsoft.com/office/powerpoint/2010/main" val="3893112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2971551" y="352959"/>
            <a:ext cx="3564831" cy="459023"/>
          </a:xfr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sz="2600" dirty="0">
                <a:effectLst/>
                <a:latin typeface="Arial" pitchFamily="34" charset="0"/>
                <a:cs typeface="Arial" pitchFamily="34" charset="0"/>
              </a:rPr>
              <a:t>Zusammenfassung</a:t>
            </a:r>
          </a:p>
        </p:txBody>
      </p:sp>
      <p:sp>
        <p:nvSpPr>
          <p:cNvPr id="2" name="Rechteck 1"/>
          <p:cNvSpPr/>
          <p:nvPr/>
        </p:nvSpPr>
        <p:spPr>
          <a:xfrm>
            <a:off x="396652" y="1076772"/>
            <a:ext cx="9294406" cy="1209049"/>
          </a:xfrm>
          <a:prstGeom prst="rect">
            <a:avLst/>
          </a:prstGeom>
          <a:ln>
            <a:solidFill>
              <a:schemeClr val="tx1">
                <a:lumMod val="50000"/>
                <a:lumOff val="50000"/>
              </a:schemeClr>
            </a:solidFill>
          </a:ln>
        </p:spPr>
        <p:txBody>
          <a:bodyPr wrap="square">
            <a:spAutoFit/>
          </a:bodyPr>
          <a:lstStyle/>
          <a:p>
            <a:pPr marL="457200" indent="-457200" eaLnBrk="1" hangingPunct="1">
              <a:lnSpc>
                <a:spcPct val="90000"/>
              </a:lnSpc>
              <a:spcBef>
                <a:spcPts val="1000"/>
              </a:spcBef>
              <a:buFont typeface="Wingdings" panose="05000000000000000000" pitchFamily="2" charset="2"/>
              <a:buChar char="Ø"/>
            </a:pPr>
            <a:r>
              <a:rPr lang="de-DE" sz="2800" dirty="0">
                <a:solidFill>
                  <a:srgbClr val="FF0000"/>
                </a:solidFill>
                <a:latin typeface="Arial" panose="020B0604020202020204" pitchFamily="34" charset="0"/>
                <a:cs typeface="Arial" panose="020B0604020202020204" pitchFamily="34" charset="0"/>
              </a:rPr>
              <a:t>Schiedsrichter sind </a:t>
            </a:r>
            <a:r>
              <a:rPr lang="de-DE" sz="2800" dirty="0" smtClean="0">
                <a:solidFill>
                  <a:srgbClr val="FF0000"/>
                </a:solidFill>
                <a:latin typeface="Arial" panose="020B0604020202020204" pitchFamily="34" charset="0"/>
                <a:cs typeface="Arial" panose="020B0604020202020204" pitchFamily="34" charset="0"/>
              </a:rPr>
              <a:t>gleichberechtigt</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Gleich </a:t>
            </a:r>
            <a:r>
              <a:rPr lang="de-DE" b="0" dirty="0">
                <a:solidFill>
                  <a:prstClr val="black"/>
                </a:solidFill>
                <a:latin typeface="Arial" panose="020B0604020202020204" pitchFamily="34" charset="0"/>
                <a:cs typeface="Arial" panose="020B0604020202020204" pitchFamily="34" charset="0"/>
              </a:rPr>
              <a:t>verantwortlich, aber im Spiel gibt es auch eine Aufgabenteilung</a:t>
            </a:r>
            <a:r>
              <a:rPr lang="de-DE" b="0" dirty="0">
                <a:solidFill>
                  <a:prstClr val="black"/>
                </a:solidFill>
                <a:latin typeface="Arial" panose="020B0604020202020204" pitchFamily="34" charset="0"/>
                <a:cs typeface="Arial" panose="020B0604020202020204" pitchFamily="34" charset="0"/>
              </a:rPr>
              <a:t>!</a:t>
            </a:r>
            <a:endParaRPr lang="de-DE" b="0" dirty="0">
              <a:solidFill>
                <a:prstClr val="black"/>
              </a:solidFill>
              <a:latin typeface="Arial" panose="020B0604020202020204" pitchFamily="34" charset="0"/>
              <a:cs typeface="Arial" panose="020B0604020202020204" pitchFamily="34" charset="0"/>
            </a:endParaRPr>
          </a:p>
        </p:txBody>
      </p:sp>
      <p:sp>
        <p:nvSpPr>
          <p:cNvPr id="7" name="Rechteck 6"/>
          <p:cNvSpPr/>
          <p:nvPr/>
        </p:nvSpPr>
        <p:spPr>
          <a:xfrm>
            <a:off x="396652" y="2330240"/>
            <a:ext cx="9294406" cy="1669688"/>
          </a:xfrm>
          <a:prstGeom prst="rect">
            <a:avLst/>
          </a:prstGeom>
          <a:ln>
            <a:solidFill>
              <a:schemeClr val="tx1">
                <a:lumMod val="50000"/>
                <a:lumOff val="50000"/>
              </a:schemeClr>
            </a:solidFill>
          </a:ln>
        </p:spPr>
        <p:txBody>
          <a:bodyPr wrap="square">
            <a:spAutoFit/>
          </a:bodyPr>
          <a:lstStyle/>
          <a:p>
            <a:pPr marL="457200" lvl="0" indent="-457200" eaLnBrk="1" hangingPunct="1">
              <a:lnSpc>
                <a:spcPct val="90000"/>
              </a:lnSpc>
              <a:spcBef>
                <a:spcPts val="1000"/>
              </a:spcBef>
              <a:buFont typeface="Wingdings" panose="05000000000000000000" pitchFamily="2" charset="2"/>
              <a:buChar char="Ø"/>
            </a:pPr>
            <a:r>
              <a:rPr lang="de-DE" sz="2800" dirty="0">
                <a:solidFill>
                  <a:srgbClr val="FF0000"/>
                </a:solidFill>
                <a:latin typeface="Arial" panose="020B0604020202020204" pitchFamily="34" charset="0"/>
                <a:cs typeface="Arial" panose="020B0604020202020204" pitchFamily="34" charset="0"/>
              </a:rPr>
              <a:t>Feldschiedsrichter</a:t>
            </a:r>
            <a:r>
              <a:rPr lang="de-DE" sz="2800" b="0" dirty="0">
                <a:solidFill>
                  <a:prstClr val="black"/>
                </a:solidFill>
                <a:latin typeface="Arial" panose="020B0604020202020204" pitchFamily="34" charset="0"/>
                <a:cs typeface="Arial" panose="020B0604020202020204" pitchFamily="34" charset="0"/>
              </a:rPr>
              <a:t> </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eröffnet das Spiel</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pfeift alle Würfe an</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beobachtet vor allem das Spiel in der Spielfeldtiefe</a:t>
            </a:r>
          </a:p>
        </p:txBody>
      </p:sp>
      <p:sp>
        <p:nvSpPr>
          <p:cNvPr id="8" name="Rechteck 7"/>
          <p:cNvSpPr/>
          <p:nvPr/>
        </p:nvSpPr>
        <p:spPr>
          <a:xfrm>
            <a:off x="396652" y="4044347"/>
            <a:ext cx="9294406" cy="1273169"/>
          </a:xfrm>
          <a:prstGeom prst="rect">
            <a:avLst/>
          </a:prstGeom>
          <a:ln>
            <a:solidFill>
              <a:schemeClr val="tx1">
                <a:lumMod val="50000"/>
                <a:lumOff val="50000"/>
              </a:schemeClr>
            </a:solidFill>
          </a:ln>
        </p:spPr>
        <p:txBody>
          <a:bodyPr wrap="square">
            <a:spAutoFit/>
          </a:bodyPr>
          <a:lstStyle/>
          <a:p>
            <a:pPr marL="457200" lvl="0" indent="-457200" eaLnBrk="1" hangingPunct="1">
              <a:lnSpc>
                <a:spcPct val="90000"/>
              </a:lnSpc>
              <a:spcBef>
                <a:spcPts val="1000"/>
              </a:spcBef>
              <a:buFont typeface="Wingdings" panose="05000000000000000000" pitchFamily="2" charset="2"/>
              <a:buChar char="Ø"/>
            </a:pPr>
            <a:r>
              <a:rPr lang="de-DE" sz="2800" dirty="0">
                <a:solidFill>
                  <a:srgbClr val="FF0000"/>
                </a:solidFill>
                <a:latin typeface="Arial" panose="020B0604020202020204" pitchFamily="34" charset="0"/>
                <a:cs typeface="Arial" panose="020B0604020202020204" pitchFamily="34" charset="0"/>
              </a:rPr>
              <a:t>Torschiedsrichter</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entscheidet Tor oder nicht Tor</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Beobachtung auf die Zone entlang der Torraumlinie</a:t>
            </a:r>
          </a:p>
        </p:txBody>
      </p:sp>
      <p:sp>
        <p:nvSpPr>
          <p:cNvPr id="9" name="Rechteck 8"/>
          <p:cNvSpPr/>
          <p:nvPr/>
        </p:nvSpPr>
        <p:spPr>
          <a:xfrm>
            <a:off x="396652" y="5361936"/>
            <a:ext cx="9294406" cy="1273169"/>
          </a:xfrm>
          <a:prstGeom prst="rect">
            <a:avLst/>
          </a:prstGeom>
          <a:ln>
            <a:solidFill>
              <a:schemeClr val="tx1">
                <a:lumMod val="50000"/>
                <a:lumOff val="50000"/>
              </a:schemeClr>
            </a:solidFill>
          </a:ln>
        </p:spPr>
        <p:txBody>
          <a:bodyPr wrap="square">
            <a:spAutoFit/>
          </a:bodyPr>
          <a:lstStyle/>
          <a:p>
            <a:pPr marL="457200" lvl="0" indent="-457200" eaLnBrk="1" hangingPunct="1">
              <a:lnSpc>
                <a:spcPct val="90000"/>
              </a:lnSpc>
              <a:spcBef>
                <a:spcPts val="1000"/>
              </a:spcBef>
              <a:buFont typeface="Wingdings" panose="05000000000000000000" pitchFamily="2" charset="2"/>
              <a:buChar char="Ø"/>
            </a:pPr>
            <a:r>
              <a:rPr lang="de-DE" sz="2800" dirty="0">
                <a:solidFill>
                  <a:srgbClr val="FF0000"/>
                </a:solidFill>
                <a:latin typeface="Arial" panose="020B0604020202020204" pitchFamily="34" charset="0"/>
                <a:cs typeface="Arial" panose="020B0604020202020204" pitchFamily="34" charset="0"/>
              </a:rPr>
              <a:t>Gemeinsam</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Notieren der Tore und Strafen (nicht gleichzeitig schreiben)</a:t>
            </a:r>
          </a:p>
          <a:p>
            <a:pPr marL="685800" lvl="1" indent="-228600" eaLnBrk="1" hangingPunct="1">
              <a:lnSpc>
                <a:spcPct val="90000"/>
              </a:lnSpc>
              <a:spcBef>
                <a:spcPts val="500"/>
              </a:spcBef>
              <a:buFont typeface="Arial" charset="0"/>
              <a:buChar char="•"/>
            </a:pPr>
            <a:r>
              <a:rPr lang="de-DE" b="0" dirty="0">
                <a:solidFill>
                  <a:prstClr val="black"/>
                </a:solidFill>
                <a:latin typeface="Arial" panose="020B0604020202020204" pitchFamily="34" charset="0"/>
                <a:cs typeface="Arial" panose="020B0604020202020204" pitchFamily="34" charset="0"/>
              </a:rPr>
              <a:t>Kontrolle der Spielzeit</a:t>
            </a:r>
            <a:endParaRPr lang="de-DE" b="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50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Inhaltsplatzhalter 2"/>
          <p:cNvSpPr>
            <a:spLocks noGrp="1"/>
          </p:cNvSpPr>
          <p:nvPr>
            <p:ph idx="1"/>
          </p:nvPr>
        </p:nvSpPr>
        <p:spPr/>
        <p:txBody>
          <a:bodyPr/>
          <a:lstStyle/>
          <a:p>
            <a:pPr eaLnBrk="1" hangingPunct="1">
              <a:buFont typeface="Arial" charset="0"/>
              <a:buNone/>
            </a:pPr>
            <a:r>
              <a:rPr lang="de-DE" smtClean="0"/>
              <a:t>Differenzen vermeiden</a:t>
            </a:r>
          </a:p>
        </p:txBody>
      </p:sp>
      <p:pic>
        <p:nvPicPr>
          <p:cNvPr id="4" name="Grafik 3" descr="Regel 17 11.jpg"/>
          <p:cNvPicPr>
            <a:picLocks noChangeAspect="1"/>
          </p:cNvPicPr>
          <p:nvPr/>
        </p:nvPicPr>
        <p:blipFill>
          <a:blip r:embed="rId3" cstate="print"/>
          <a:srcRect l="64783" b="19643"/>
          <a:stretch>
            <a:fillRect/>
          </a:stretch>
        </p:blipFill>
        <p:spPr bwMode="auto">
          <a:xfrm>
            <a:off x="6277955" y="1872162"/>
            <a:ext cx="3138116" cy="3420842"/>
          </a:xfrm>
          <a:prstGeom prst="rect">
            <a:avLst/>
          </a:prstGeom>
          <a:noFill/>
          <a:ln w="9525">
            <a:noFill/>
            <a:miter lim="800000"/>
            <a:headEnd/>
            <a:tailEnd/>
          </a:ln>
        </p:spPr>
      </p:pic>
      <p:pic>
        <p:nvPicPr>
          <p:cNvPr id="5" name="Grafik 4" descr="Regel 17 11.jpg"/>
          <p:cNvPicPr>
            <a:picLocks noChangeAspect="1"/>
          </p:cNvPicPr>
          <p:nvPr/>
        </p:nvPicPr>
        <p:blipFill>
          <a:blip r:embed="rId4" cstate="print"/>
          <a:srcRect r="35217" b="83929"/>
          <a:stretch>
            <a:fillRect/>
          </a:stretch>
        </p:blipFill>
        <p:spPr bwMode="auto">
          <a:xfrm>
            <a:off x="507258" y="1872162"/>
            <a:ext cx="5770696" cy="683833"/>
          </a:xfrm>
          <a:prstGeom prst="rect">
            <a:avLst/>
          </a:prstGeom>
          <a:noFill/>
          <a:ln w="9525">
            <a:noFill/>
            <a:miter lim="800000"/>
            <a:headEnd/>
            <a:tailEnd/>
          </a:ln>
        </p:spPr>
      </p:pic>
      <p:pic>
        <p:nvPicPr>
          <p:cNvPr id="6" name="Grafik 5" descr="Regel 17 11.jpg"/>
          <p:cNvPicPr>
            <a:picLocks noChangeAspect="1"/>
          </p:cNvPicPr>
          <p:nvPr/>
        </p:nvPicPr>
        <p:blipFill>
          <a:blip r:embed="rId5" cstate="print"/>
          <a:srcRect t="16071" r="35217" b="71429"/>
          <a:stretch>
            <a:fillRect/>
          </a:stretch>
        </p:blipFill>
        <p:spPr bwMode="auto">
          <a:xfrm>
            <a:off x="507258" y="2555996"/>
            <a:ext cx="5770696" cy="531311"/>
          </a:xfrm>
          <a:prstGeom prst="rect">
            <a:avLst/>
          </a:prstGeom>
          <a:noFill/>
          <a:ln w="9525">
            <a:noFill/>
            <a:miter lim="800000"/>
            <a:headEnd/>
            <a:tailEnd/>
          </a:ln>
        </p:spPr>
      </p:pic>
      <p:pic>
        <p:nvPicPr>
          <p:cNvPr id="7" name="Grafik 6" descr="Regel 17 11.jpg"/>
          <p:cNvPicPr>
            <a:picLocks noChangeAspect="1"/>
          </p:cNvPicPr>
          <p:nvPr/>
        </p:nvPicPr>
        <p:blipFill>
          <a:blip r:embed="rId3" cstate="print"/>
          <a:srcRect t="28571" r="35217" b="55357"/>
          <a:stretch>
            <a:fillRect/>
          </a:stretch>
        </p:blipFill>
        <p:spPr bwMode="auto">
          <a:xfrm>
            <a:off x="507258" y="3087306"/>
            <a:ext cx="5770696" cy="685510"/>
          </a:xfrm>
          <a:prstGeom prst="rect">
            <a:avLst/>
          </a:prstGeom>
          <a:noFill/>
          <a:ln w="9525">
            <a:noFill/>
            <a:miter lim="800000"/>
            <a:headEnd/>
            <a:tailEnd/>
          </a:ln>
        </p:spPr>
      </p:pic>
      <p:pic>
        <p:nvPicPr>
          <p:cNvPr id="8" name="Grafik 7" descr="Regel 17 11.jpg"/>
          <p:cNvPicPr>
            <a:picLocks noChangeAspect="1"/>
          </p:cNvPicPr>
          <p:nvPr/>
        </p:nvPicPr>
        <p:blipFill>
          <a:blip r:embed="rId5" cstate="print"/>
          <a:srcRect t="44643" r="35217" b="42857"/>
          <a:stretch>
            <a:fillRect/>
          </a:stretch>
        </p:blipFill>
        <p:spPr bwMode="auto">
          <a:xfrm>
            <a:off x="507258" y="3772817"/>
            <a:ext cx="5770696" cy="531311"/>
          </a:xfrm>
          <a:prstGeom prst="rect">
            <a:avLst/>
          </a:prstGeom>
          <a:noFill/>
          <a:ln w="9525">
            <a:noFill/>
            <a:miter lim="800000"/>
            <a:headEnd/>
            <a:tailEnd/>
          </a:ln>
        </p:spPr>
      </p:pic>
      <p:pic>
        <p:nvPicPr>
          <p:cNvPr id="9" name="Grafik 8" descr="Regel 17 11.jpg"/>
          <p:cNvPicPr>
            <a:picLocks noChangeAspect="1"/>
          </p:cNvPicPr>
          <p:nvPr/>
        </p:nvPicPr>
        <p:blipFill>
          <a:blip r:embed="rId3" cstate="print"/>
          <a:srcRect t="57143" r="35217" b="19643"/>
          <a:stretch>
            <a:fillRect/>
          </a:stretch>
        </p:blipFill>
        <p:spPr bwMode="auto">
          <a:xfrm>
            <a:off x="507258" y="4304128"/>
            <a:ext cx="5770696" cy="988877"/>
          </a:xfrm>
          <a:prstGeom prst="rect">
            <a:avLst/>
          </a:prstGeom>
          <a:noFill/>
          <a:ln w="9525">
            <a:noFill/>
            <a:miter lim="800000"/>
            <a:headEnd/>
            <a:tailEnd/>
          </a:ln>
        </p:spPr>
      </p:pic>
      <p:pic>
        <p:nvPicPr>
          <p:cNvPr id="10" name="Grafik 9" descr="Regel 17 11.jpg"/>
          <p:cNvPicPr>
            <a:picLocks noChangeAspect="1"/>
          </p:cNvPicPr>
          <p:nvPr/>
        </p:nvPicPr>
        <p:blipFill>
          <a:blip r:embed="rId3" cstate="print"/>
          <a:srcRect t="80357"/>
          <a:stretch>
            <a:fillRect/>
          </a:stretch>
        </p:blipFill>
        <p:spPr bwMode="auto">
          <a:xfrm>
            <a:off x="507258" y="5293005"/>
            <a:ext cx="8908813" cy="836355"/>
          </a:xfrm>
          <a:prstGeom prst="rect">
            <a:avLst/>
          </a:prstGeom>
          <a:noFill/>
          <a:ln w="9525">
            <a:noFill/>
            <a:miter lim="800000"/>
            <a:headEnd/>
            <a:tailEnd/>
          </a:ln>
        </p:spPr>
      </p:pic>
      <p:sp>
        <p:nvSpPr>
          <p:cNvPr id="11" name="Pfeil nach oben 10">
            <a:hlinkClick r:id="rId6" action="ppaction://hlinksldjump"/>
          </p:cNvPr>
          <p:cNvSpPr/>
          <p:nvPr/>
        </p:nvSpPr>
        <p:spPr>
          <a:xfrm>
            <a:off x="9476254" y="6432726"/>
            <a:ext cx="233854" cy="2279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7969" tIns="48984" rIns="97969" bIns="48984" anchor="ctr"/>
          <a:lstStyle/>
          <a:p>
            <a:pPr algn="ctr">
              <a:defRPr/>
            </a:pPr>
            <a:endParaRPr lang="de-DE"/>
          </a:p>
        </p:txBody>
      </p:sp>
      <p:sp>
        <p:nvSpPr>
          <p:cNvPr id="12" name="Textfeld 11"/>
          <p:cNvSpPr txBox="1"/>
          <p:nvPr/>
        </p:nvSpPr>
        <p:spPr>
          <a:xfrm rot="19817733">
            <a:off x="307439" y="2149873"/>
            <a:ext cx="7065647" cy="1657227"/>
          </a:xfrm>
          <a:prstGeom prst="rect">
            <a:avLst/>
          </a:prstGeom>
          <a:gradFill>
            <a:gsLst>
              <a:gs pos="20000">
                <a:schemeClr val="dk1">
                  <a:tint val="9000"/>
                  <a:alpha val="33000"/>
                </a:schemeClr>
              </a:gs>
              <a:gs pos="100000">
                <a:schemeClr val="dk1">
                  <a:tint val="70000"/>
                  <a:satMod val="100000"/>
                </a:schemeClr>
              </a:gs>
            </a:gsLst>
          </a:gradFill>
        </p:spPr>
        <p:style>
          <a:lnRef idx="1">
            <a:schemeClr val="dk1"/>
          </a:lnRef>
          <a:fillRef idx="2">
            <a:schemeClr val="dk1"/>
          </a:fillRef>
          <a:effectRef idx="1">
            <a:schemeClr val="dk1"/>
          </a:effectRef>
          <a:fontRef idx="minor">
            <a:schemeClr val="dk1"/>
          </a:fontRef>
        </p:style>
        <p:txBody>
          <a:bodyPr wrap="square" lIns="97969" tIns="48984" rIns="97969" bIns="48984" rtlCol="0">
            <a:spAutoFit/>
          </a:bodyPr>
          <a:lstStyle/>
          <a:p>
            <a:pPr algn="ctr"/>
            <a:r>
              <a:rPr lang="de-DE" sz="5100" dirty="0">
                <a:latin typeface="Arial" pitchFamily="34" charset="0"/>
                <a:cs typeface="Arial" pitchFamily="34" charset="0"/>
              </a:rPr>
              <a:t>Gleiche Spiel- und Regelauffassung!</a:t>
            </a:r>
          </a:p>
        </p:txBody>
      </p:sp>
      <p:sp>
        <p:nvSpPr>
          <p:cNvPr id="13" name="Textfeld 12"/>
          <p:cNvSpPr txBox="1"/>
          <p:nvPr/>
        </p:nvSpPr>
        <p:spPr>
          <a:xfrm rot="19817733">
            <a:off x="2433094" y="4134594"/>
            <a:ext cx="7065647" cy="877356"/>
          </a:xfrm>
          <a:prstGeom prst="rect">
            <a:avLst/>
          </a:prstGeom>
          <a:gradFill>
            <a:gsLst>
              <a:gs pos="20000">
                <a:schemeClr val="dk1">
                  <a:tint val="9000"/>
                  <a:alpha val="33000"/>
                </a:schemeClr>
              </a:gs>
              <a:gs pos="100000">
                <a:schemeClr val="dk1">
                  <a:tint val="70000"/>
                  <a:satMod val="100000"/>
                </a:schemeClr>
              </a:gs>
            </a:gsLst>
          </a:gradFill>
        </p:spPr>
        <p:style>
          <a:lnRef idx="1">
            <a:schemeClr val="dk1"/>
          </a:lnRef>
          <a:fillRef idx="2">
            <a:schemeClr val="dk1"/>
          </a:fillRef>
          <a:effectRef idx="1">
            <a:schemeClr val="dk1"/>
          </a:effectRef>
          <a:fontRef idx="minor">
            <a:schemeClr val="dk1"/>
          </a:fontRef>
        </p:style>
        <p:txBody>
          <a:bodyPr wrap="square" lIns="97969" tIns="48984" rIns="97969" bIns="48984" rtlCol="0">
            <a:spAutoFit/>
          </a:bodyPr>
          <a:lstStyle/>
          <a:p>
            <a:pPr algn="ctr"/>
            <a:r>
              <a:rPr lang="de-DE" sz="5100" dirty="0">
                <a:latin typeface="Arial" pitchFamily="34" charset="0"/>
                <a:cs typeface="Arial" pitchFamily="34" charset="0"/>
              </a:rPr>
              <a:t>Keine Dominanz!</a:t>
            </a:r>
          </a:p>
        </p:txBody>
      </p:sp>
      <p:sp>
        <p:nvSpPr>
          <p:cNvPr id="16" name="Titel 1"/>
          <p:cNvSpPr>
            <a:spLocks noGrp="1"/>
          </p:cNvSpPr>
          <p:nvPr>
            <p:ph type="title"/>
          </p:nvPr>
        </p:nvSpPr>
        <p:spPr>
          <a:xfrm>
            <a:off x="2827535" y="307926"/>
            <a:ext cx="3564831" cy="459023"/>
          </a:xfrm>
          <a:ln>
            <a:solidFill>
              <a:schemeClr val="bg1"/>
            </a:solidFill>
          </a:ln>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sz="2600" dirty="0">
                <a:effectLst/>
                <a:latin typeface="Arial" pitchFamily="34" charset="0"/>
                <a:cs typeface="Arial" pitchFamily="34" charset="0"/>
              </a:rPr>
              <a:t>Zusammenfassung</a:t>
            </a:r>
          </a:p>
        </p:txBody>
      </p:sp>
    </p:spTree>
    <p:extLst>
      <p:ext uri="{BB962C8B-B14F-4D97-AF65-F5344CB8AC3E}">
        <p14:creationId xmlns:p14="http://schemas.microsoft.com/office/powerpoint/2010/main" val="426167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06425" y="2596429"/>
            <a:ext cx="9047556" cy="1576252"/>
          </a:xfrm>
          <a:prstGeom prst="rect">
            <a:avLst/>
          </a:prstGeom>
          <a:noFill/>
        </p:spPr>
        <p:txBody>
          <a:bodyPr wrap="square" lIns="97969" tIns="48984" rIns="97969" bIns="48984" rtlCol="0" anchor="ctr">
            <a:spAutoFit/>
          </a:bodyPr>
          <a:lstStyle>
            <a:defPPr>
              <a:defRPr lang="de-DE"/>
            </a:defPPr>
            <a:lvl1pPr algn="ctr">
              <a:defRPr sz="9600" b="1">
                <a:effectLst>
                  <a:reflection blurRad="6350" stA="55000" endA="50" endPos="85000" dist="60007" dir="5400000" sy="-100000" algn="bl" rotWithShape="0"/>
                </a:effectLst>
              </a:defRPr>
            </a:lvl1pPr>
          </a:lstStyle>
          <a:p>
            <a:r>
              <a:rPr lang="de-DE" dirty="0"/>
              <a:t>FRAGEN?</a:t>
            </a:r>
          </a:p>
        </p:txBody>
      </p:sp>
    </p:spTree>
    <p:extLst>
      <p:ext uri="{BB962C8B-B14F-4D97-AF65-F5344CB8AC3E}">
        <p14:creationId xmlns:p14="http://schemas.microsoft.com/office/powerpoint/2010/main" val="125110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50433" y="1253695"/>
            <a:ext cx="9281544" cy="2222583"/>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a:lnSpc>
                <a:spcPct val="115000"/>
              </a:lnSpc>
              <a:spcAft>
                <a:spcPts val="0"/>
              </a:spcAft>
            </a:pPr>
            <a:r>
              <a:rPr lang="de-DE" sz="3000" dirty="0">
                <a:solidFill>
                  <a:schemeClr val="tx1"/>
                </a:solidFill>
                <a:latin typeface="Arial" pitchFamily="34" charset="0"/>
                <a:ea typeface="Times New Roman"/>
                <a:cs typeface="Arial" pitchFamily="34" charset="0"/>
              </a:rPr>
              <a:t>Ein guter Schiedsrichter ist außerdem jemand, der Autorität ausstrahlt und gleichzeitig mit Verantwortung umzugehen weiß, ohne anmaßend zu sein. </a:t>
            </a:r>
          </a:p>
        </p:txBody>
      </p:sp>
      <p:sp>
        <p:nvSpPr>
          <p:cNvPr id="2" name="Rechteck 1"/>
          <p:cNvSpPr/>
          <p:nvPr/>
        </p:nvSpPr>
        <p:spPr>
          <a:xfrm>
            <a:off x="350433" y="4456570"/>
            <a:ext cx="9281544" cy="1646464"/>
          </a:xfrm>
          <a:prstGeom prst="rect">
            <a:avLst/>
          </a:prstGeom>
          <a:solidFill>
            <a:schemeClr val="bg1"/>
          </a:solidFill>
          <a:ln>
            <a:solidFill>
              <a:schemeClr val="tx1">
                <a:lumMod val="50000"/>
                <a:lumOff val="50000"/>
              </a:schemeClr>
            </a:solidFill>
          </a:ln>
        </p:spPr>
        <p:txBody>
          <a:bodyPr wrap="square" lIns="97969" tIns="48984" rIns="97969" bIns="48984">
            <a:spAutoFit/>
          </a:bodyPr>
          <a:lstStyle/>
          <a:p>
            <a:pPr algn="ctr">
              <a:lnSpc>
                <a:spcPct val="115000"/>
              </a:lnSpc>
              <a:spcAft>
                <a:spcPts val="0"/>
              </a:spcAft>
            </a:pPr>
            <a:r>
              <a:rPr lang="de-DE" sz="3000" dirty="0">
                <a:solidFill>
                  <a:prstClr val="black"/>
                </a:solidFill>
                <a:latin typeface="Arial" pitchFamily="34" charset="0"/>
                <a:ea typeface="Times New Roman"/>
                <a:cs typeface="Arial" pitchFamily="34" charset="0"/>
              </a:rPr>
              <a:t>Du stehst unter Druck, aber die Zuschauer sind nicht gekommen, um Dich zu sehen, sondern wegen der Spieler.</a:t>
            </a:r>
          </a:p>
        </p:txBody>
      </p:sp>
      <p:cxnSp>
        <p:nvCxnSpPr>
          <p:cNvPr id="5" name="Gerade Verbindung 4"/>
          <p:cNvCxnSpPr/>
          <p:nvPr/>
        </p:nvCxnSpPr>
        <p:spPr>
          <a:xfrm>
            <a:off x="2144345" y="3908326"/>
            <a:ext cx="5693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3512046" y="91902"/>
            <a:ext cx="2504212"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pPr>
            <a:r>
              <a:rPr lang="de-DE" sz="2600" dirty="0" smtClean="0">
                <a:solidFill>
                  <a:schemeClr val="tx1"/>
                </a:solidFill>
                <a:latin typeface="Arial" pitchFamily="34" charset="0"/>
                <a:cs typeface="Arial" pitchFamily="34" charset="0"/>
              </a:rPr>
              <a:t>Schiedsrichter (Allgemein)</a:t>
            </a:r>
            <a:endParaRPr lang="de-DE" sz="2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69796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2"/>
          <p:cNvSpPr>
            <a:spLocks noChangeArrowheads="1"/>
          </p:cNvSpPr>
          <p:nvPr/>
        </p:nvSpPr>
        <p:spPr bwMode="auto">
          <a:xfrm>
            <a:off x="271686" y="1568586"/>
            <a:ext cx="9362831" cy="1691668"/>
          </a:xfrm>
          <a:prstGeom prst="rect">
            <a:avLst/>
          </a:prstGeom>
          <a:solidFill>
            <a:schemeClr val="bg1"/>
          </a:solidFill>
          <a:ln>
            <a:solidFill>
              <a:schemeClr val="tx1">
                <a:lumMod val="50000"/>
                <a:lumOff val="50000"/>
              </a:schemeClr>
            </a:solid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a:lnSpc>
                <a:spcPct val="115000"/>
              </a:lnSpc>
              <a:spcAft>
                <a:spcPts val="0"/>
              </a:spcAft>
            </a:pPr>
            <a:r>
              <a:rPr lang="de-DE" sz="3000" u="sng" dirty="0">
                <a:solidFill>
                  <a:schemeClr val="tx1"/>
                </a:solidFill>
                <a:latin typeface="Arial" pitchFamily="34" charset="0"/>
                <a:ea typeface="Times New Roman"/>
                <a:cs typeface="Arial" pitchFamily="34" charset="0"/>
              </a:rPr>
              <a:t>NUR MIT REGELKENNTNIS </a:t>
            </a:r>
            <a:r>
              <a:rPr lang="de-DE" sz="3000" u="sng" dirty="0" smtClean="0">
                <a:solidFill>
                  <a:schemeClr val="tx1"/>
                </a:solidFill>
                <a:latin typeface="Arial" pitchFamily="34" charset="0"/>
                <a:ea typeface="Times New Roman"/>
                <a:cs typeface="Arial" pitchFamily="34" charset="0"/>
              </a:rPr>
              <a:t>alleine</a:t>
            </a:r>
            <a:r>
              <a:rPr lang="de-DE" sz="3000" dirty="0" smtClean="0">
                <a:solidFill>
                  <a:schemeClr val="tx1"/>
                </a:solidFill>
                <a:latin typeface="Arial" pitchFamily="34" charset="0"/>
                <a:ea typeface="Times New Roman"/>
                <a:cs typeface="Arial" pitchFamily="34" charset="0"/>
              </a:rPr>
              <a:t> wird </a:t>
            </a:r>
            <a:r>
              <a:rPr lang="de-DE" sz="3000" dirty="0">
                <a:solidFill>
                  <a:schemeClr val="tx1"/>
                </a:solidFill>
                <a:latin typeface="Arial" pitchFamily="34" charset="0"/>
                <a:ea typeface="Times New Roman"/>
                <a:cs typeface="Arial" pitchFamily="34" charset="0"/>
              </a:rPr>
              <a:t>kein Schiedsrichter</a:t>
            </a:r>
          </a:p>
          <a:p>
            <a:pPr algn="ctr">
              <a:lnSpc>
                <a:spcPct val="115000"/>
              </a:lnSpc>
              <a:spcAft>
                <a:spcPts val="0"/>
              </a:spcAft>
            </a:pPr>
            <a:r>
              <a:rPr lang="de-DE" sz="3000" dirty="0">
                <a:solidFill>
                  <a:schemeClr val="tx1"/>
                </a:solidFill>
                <a:latin typeface="Arial" pitchFamily="34" charset="0"/>
                <a:ea typeface="Times New Roman"/>
                <a:cs typeface="Arial" pitchFamily="34" charset="0"/>
              </a:rPr>
              <a:t>ein guter </a:t>
            </a:r>
            <a:r>
              <a:rPr lang="de-DE" sz="3000" dirty="0" smtClean="0">
                <a:solidFill>
                  <a:schemeClr val="tx1"/>
                </a:solidFill>
                <a:latin typeface="Arial" pitchFamily="34" charset="0"/>
                <a:ea typeface="Times New Roman"/>
                <a:cs typeface="Arial" pitchFamily="34" charset="0"/>
              </a:rPr>
              <a:t>Schiedsrichter.</a:t>
            </a:r>
            <a:endParaRPr lang="de-DE" sz="3000" dirty="0">
              <a:solidFill>
                <a:schemeClr val="tx1"/>
              </a:solidFill>
              <a:latin typeface="Arial" pitchFamily="34" charset="0"/>
              <a:ea typeface="Times New Roman"/>
              <a:cs typeface="Arial" pitchFamily="34" charset="0"/>
            </a:endParaRPr>
          </a:p>
        </p:txBody>
      </p:sp>
      <p:sp>
        <p:nvSpPr>
          <p:cNvPr id="5" name="Rechteck 3"/>
          <p:cNvSpPr>
            <a:spLocks noChangeArrowheads="1"/>
          </p:cNvSpPr>
          <p:nvPr/>
        </p:nvSpPr>
        <p:spPr bwMode="auto">
          <a:xfrm>
            <a:off x="216127" y="4619780"/>
            <a:ext cx="9440210" cy="1160754"/>
          </a:xfrm>
          <a:prstGeom prst="rect">
            <a:avLst/>
          </a:prstGeom>
          <a:solidFill>
            <a:schemeClr val="bg1"/>
          </a:solidFill>
          <a:ln>
            <a:solidFill>
              <a:schemeClr val="tx1">
                <a:lumMod val="50000"/>
                <a:lumOff val="50000"/>
              </a:schemeClr>
            </a:solidFill>
          </a:ln>
        </p:spPr>
        <p:txBody>
          <a:bodyPr wrap="square" lIns="97969" tIns="48984" rIns="97969" bIns="48984">
            <a:spAutoFit/>
          </a:bodyPr>
          <a:lstStyle/>
          <a:p>
            <a:pPr algn="ctr">
              <a:lnSpc>
                <a:spcPct val="115000"/>
              </a:lnSpc>
              <a:spcAft>
                <a:spcPts val="0"/>
              </a:spcAft>
            </a:pPr>
            <a:r>
              <a:rPr lang="de-DE" sz="3000" u="sng" dirty="0">
                <a:solidFill>
                  <a:prstClr val="black"/>
                </a:solidFill>
                <a:latin typeface="Arial" pitchFamily="34" charset="0"/>
                <a:ea typeface="Times New Roman"/>
                <a:cs typeface="Arial" pitchFamily="34" charset="0"/>
              </a:rPr>
              <a:t>OHNE REGELKENNTNIS </a:t>
            </a:r>
            <a:r>
              <a:rPr lang="de-DE" sz="3000" dirty="0">
                <a:solidFill>
                  <a:prstClr val="black"/>
                </a:solidFill>
                <a:latin typeface="Arial" pitchFamily="34" charset="0"/>
                <a:ea typeface="Times New Roman"/>
                <a:cs typeface="Arial" pitchFamily="34" charset="0"/>
              </a:rPr>
              <a:t>wird kein Schiedsrichter</a:t>
            </a:r>
          </a:p>
          <a:p>
            <a:pPr algn="ctr">
              <a:lnSpc>
                <a:spcPct val="115000"/>
              </a:lnSpc>
              <a:spcAft>
                <a:spcPts val="0"/>
              </a:spcAft>
            </a:pPr>
            <a:r>
              <a:rPr lang="de-DE" sz="3000" dirty="0">
                <a:solidFill>
                  <a:prstClr val="black"/>
                </a:solidFill>
                <a:latin typeface="Arial" pitchFamily="34" charset="0"/>
                <a:ea typeface="Times New Roman"/>
                <a:cs typeface="Arial" pitchFamily="34" charset="0"/>
              </a:rPr>
              <a:t>ein guter </a:t>
            </a:r>
            <a:r>
              <a:rPr lang="de-DE" sz="3000" dirty="0" smtClean="0">
                <a:solidFill>
                  <a:prstClr val="black"/>
                </a:solidFill>
                <a:latin typeface="Arial" pitchFamily="34" charset="0"/>
                <a:ea typeface="Times New Roman"/>
                <a:cs typeface="Arial" pitchFamily="34" charset="0"/>
              </a:rPr>
              <a:t>Schiedsrichter.</a:t>
            </a:r>
            <a:endParaRPr lang="de-DE" sz="3000" dirty="0">
              <a:solidFill>
                <a:prstClr val="black"/>
              </a:solidFill>
              <a:latin typeface="Arial" pitchFamily="34" charset="0"/>
              <a:ea typeface="Times New Roman"/>
              <a:cs typeface="Arial" pitchFamily="34" charset="0"/>
            </a:endParaRPr>
          </a:p>
        </p:txBody>
      </p:sp>
      <p:cxnSp>
        <p:nvCxnSpPr>
          <p:cNvPr id="7" name="Gerade Verbindung 6"/>
          <p:cNvCxnSpPr/>
          <p:nvPr/>
        </p:nvCxnSpPr>
        <p:spPr>
          <a:xfrm>
            <a:off x="2144345" y="3908326"/>
            <a:ext cx="5693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3512046" y="91902"/>
            <a:ext cx="2504212"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pPr>
            <a:r>
              <a:rPr lang="de-DE" sz="2600" dirty="0" smtClean="0">
                <a:solidFill>
                  <a:schemeClr val="tx1"/>
                </a:solidFill>
                <a:latin typeface="Arial" pitchFamily="34" charset="0"/>
                <a:cs typeface="Arial" pitchFamily="34" charset="0"/>
              </a:rPr>
              <a:t>Schiedsrichter (Allgemein)</a:t>
            </a:r>
            <a:endParaRPr lang="de-DE" sz="2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3297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425227" y="1172022"/>
            <a:ext cx="9207499" cy="5352169"/>
          </a:xfrm>
          <a:prstGeom prst="rect">
            <a:avLst/>
          </a:prstGeom>
          <a:noFill/>
          <a:ln>
            <a:solidFill>
              <a:schemeClr val="tx1">
                <a:lumMod val="50000"/>
                <a:lumOff val="50000"/>
              </a:schemeClr>
            </a:solidFill>
          </a:ln>
        </p:spPr>
        <p:txBody>
          <a:bodyPr lIns="96949" tIns="47624" rIns="96949" bIns="47624">
            <a:noAutofit/>
          </a:bodyPr>
          <a:lstStyle/>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Regelkenntnis</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Regelsicherheit</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Körperliche Fitness</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Gutes Stellungsspiel</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Gute Teamarbeit</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Führungsqualitäten</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Rhetorische Fähigkeiten</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Kritikfestigkeit</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Fertigkeit positiv mit Stress umzugehen</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Konzentrationsfähigkeit</a:t>
            </a:r>
          </a:p>
          <a:p>
            <a:pPr marL="636797" indent="-489844" fontAlgn="auto">
              <a:lnSpc>
                <a:spcPct val="90000"/>
              </a:lnSpc>
              <a:spcBef>
                <a:spcPts val="600"/>
              </a:spcBef>
              <a:spcAft>
                <a:spcPts val="600"/>
              </a:spcAft>
              <a:buClr>
                <a:schemeClr val="tx1">
                  <a:shade val="95000"/>
                </a:schemeClr>
              </a:buClr>
              <a:buSzPct val="65000"/>
              <a:buFont typeface="Wingdings" pitchFamily="2" charset="2"/>
              <a:buChar char="ü"/>
              <a:defRPr/>
            </a:pPr>
            <a:r>
              <a:rPr lang="de-DE" dirty="0">
                <a:solidFill>
                  <a:schemeClr val="tx1"/>
                </a:solidFill>
                <a:latin typeface="Arial" panose="020B0604020202020204" pitchFamily="34" charset="0"/>
                <a:cs typeface="Arial" panose="020B0604020202020204" pitchFamily="34" charset="0"/>
              </a:rPr>
              <a:t>Fertigkeiten zur Deeskalation </a:t>
            </a:r>
          </a:p>
        </p:txBody>
      </p:sp>
      <p:sp>
        <p:nvSpPr>
          <p:cNvPr id="3" name="Textfeld 2"/>
          <p:cNvSpPr txBox="1"/>
          <p:nvPr/>
        </p:nvSpPr>
        <p:spPr>
          <a:xfrm>
            <a:off x="2051262" y="56854"/>
            <a:ext cx="5569079"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defRPr/>
            </a:pPr>
            <a:r>
              <a:rPr lang="de-DE" sz="2600" dirty="0">
                <a:solidFill>
                  <a:schemeClr val="tx1"/>
                </a:solidFill>
                <a:latin typeface="Arial" pitchFamily="34" charset="0"/>
                <a:cs typeface="Arial" pitchFamily="34" charset="0"/>
              </a:rPr>
              <a:t>Anforderungen </a:t>
            </a:r>
            <a:endParaRPr lang="de-DE" sz="2600" dirty="0" smtClean="0">
              <a:solidFill>
                <a:schemeClr val="tx1"/>
              </a:solidFill>
              <a:latin typeface="Arial" pitchFamily="34" charset="0"/>
              <a:cs typeface="Arial" pitchFamily="34" charset="0"/>
            </a:endParaRPr>
          </a:p>
          <a:p>
            <a:pPr algn="ctr" fontAlgn="auto">
              <a:spcBef>
                <a:spcPts val="0"/>
              </a:spcBef>
              <a:spcAft>
                <a:spcPts val="0"/>
              </a:spcAft>
              <a:defRPr/>
            </a:pPr>
            <a:r>
              <a:rPr lang="de-DE" sz="2600" dirty="0" smtClean="0">
                <a:solidFill>
                  <a:schemeClr val="tx1"/>
                </a:solidFill>
                <a:latin typeface="Arial" pitchFamily="34" charset="0"/>
                <a:cs typeface="Arial" pitchFamily="34" charset="0"/>
              </a:rPr>
              <a:t>an </a:t>
            </a:r>
            <a:r>
              <a:rPr lang="de-DE" sz="2600" dirty="0">
                <a:solidFill>
                  <a:schemeClr val="tx1"/>
                </a:solidFill>
                <a:latin typeface="Arial" pitchFamily="34" charset="0"/>
                <a:cs typeface="Arial" pitchFamily="34" charset="0"/>
              </a:rPr>
              <a:t>den modernen Schiedsrichter</a:t>
            </a:r>
          </a:p>
        </p:txBody>
      </p:sp>
    </p:spTree>
    <p:extLst>
      <p:ext uri="{BB962C8B-B14F-4D97-AF65-F5344CB8AC3E}">
        <p14:creationId xmlns:p14="http://schemas.microsoft.com/office/powerpoint/2010/main" val="327003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80005" y="2936070"/>
            <a:ext cx="3648006" cy="3009110"/>
          </a:xfrm>
          <a:prstGeom prst="rect">
            <a:avLst/>
          </a:prstGeom>
          <a:noFill/>
          <a:ln w="9525">
            <a:noFill/>
            <a:miter lim="800000"/>
            <a:headEnd/>
            <a:tailEnd/>
          </a:ln>
        </p:spPr>
      </p:pic>
      <p:sp>
        <p:nvSpPr>
          <p:cNvPr id="3" name="Rechteck 2"/>
          <p:cNvSpPr/>
          <p:nvPr/>
        </p:nvSpPr>
        <p:spPr>
          <a:xfrm>
            <a:off x="5147544" y="1567616"/>
            <a:ext cx="4601774" cy="129925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Den Schiedsrichtern stehen ein Zeitnehmer und ein Sekretär zur Seite. </a:t>
            </a:r>
          </a:p>
        </p:txBody>
      </p:sp>
      <p:sp>
        <p:nvSpPr>
          <p:cNvPr id="4" name="Rechteck 3"/>
          <p:cNvSpPr/>
          <p:nvPr/>
        </p:nvSpPr>
        <p:spPr>
          <a:xfrm>
            <a:off x="116444" y="1567617"/>
            <a:ext cx="4787564" cy="129925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2600" dirty="0">
                <a:latin typeface="Arial" pitchFamily="34" charset="0"/>
                <a:cs typeface="Arial" pitchFamily="34" charset="0"/>
              </a:rPr>
              <a:t>Jedes Spiel wird von </a:t>
            </a:r>
          </a:p>
          <a:p>
            <a:pPr algn="ctr"/>
            <a:r>
              <a:rPr lang="de-DE" sz="2600" u="sng" dirty="0">
                <a:latin typeface="Arial" pitchFamily="34" charset="0"/>
                <a:cs typeface="Arial" pitchFamily="34" charset="0"/>
              </a:rPr>
              <a:t>zwei gleichberechtigten Schiedsrichtern</a:t>
            </a:r>
            <a:r>
              <a:rPr lang="de-DE" sz="2600" dirty="0">
                <a:latin typeface="Arial" pitchFamily="34" charset="0"/>
                <a:cs typeface="Arial" pitchFamily="34" charset="0"/>
              </a:rPr>
              <a:t> geleitet, …..</a:t>
            </a:r>
          </a:p>
        </p:txBody>
      </p:sp>
      <p:sp>
        <p:nvSpPr>
          <p:cNvPr id="5" name="Rechteck 4"/>
          <p:cNvSpPr/>
          <p:nvPr/>
        </p:nvSpPr>
        <p:spPr>
          <a:xfrm>
            <a:off x="3789876" y="307926"/>
            <a:ext cx="2504212" cy="492443"/>
          </a:xfrm>
          <a:prstGeom prst="rect">
            <a:avLst/>
          </a:prstGeom>
        </p:spPr>
        <p:txBody>
          <a:bodyPr wrap="none">
            <a:spAutoFit/>
          </a:bodyPr>
          <a:lstStyle/>
          <a:p>
            <a:r>
              <a:rPr lang="de-DE" sz="2600" dirty="0">
                <a:solidFill>
                  <a:schemeClr val="tx1"/>
                </a:solidFill>
                <a:latin typeface="Arial" pitchFamily="34" charset="0"/>
                <a:cs typeface="Arial" pitchFamily="34" charset="0"/>
              </a:rPr>
              <a:t>Schiedsrichter</a:t>
            </a:r>
          </a:p>
        </p:txBody>
      </p:sp>
    </p:spTree>
    <p:extLst>
      <p:ext uri="{BB962C8B-B14F-4D97-AF65-F5344CB8AC3E}">
        <p14:creationId xmlns:p14="http://schemas.microsoft.com/office/powerpoint/2010/main" val="2123601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05889" y="2784018"/>
            <a:ext cx="8047392" cy="165722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smtClean="0">
                <a:latin typeface="Arial" pitchFamily="34" charset="0"/>
                <a:cs typeface="Arial" pitchFamily="34" charset="0"/>
              </a:rPr>
              <a:t>Die Aufsicht </a:t>
            </a:r>
            <a:r>
              <a:rPr lang="de-DE" sz="3400" dirty="0">
                <a:latin typeface="Arial" pitchFamily="34" charset="0"/>
                <a:cs typeface="Arial" pitchFamily="34" charset="0"/>
              </a:rPr>
              <a:t>über das Verhalten der Spieler und Offiziellen beginnt mit dem Betreten der Halle.</a:t>
            </a:r>
          </a:p>
        </p:txBody>
      </p:sp>
      <p:sp>
        <p:nvSpPr>
          <p:cNvPr id="3" name="Rechteck 2"/>
          <p:cNvSpPr/>
          <p:nvPr/>
        </p:nvSpPr>
        <p:spPr>
          <a:xfrm>
            <a:off x="1005889" y="4912721"/>
            <a:ext cx="8047392" cy="1657227"/>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smtClean="0">
                <a:latin typeface="Arial" pitchFamily="34" charset="0"/>
                <a:cs typeface="Arial" pitchFamily="34" charset="0"/>
              </a:rPr>
              <a:t>Die Vorgaben </a:t>
            </a:r>
            <a:r>
              <a:rPr lang="de-DE" sz="3400" dirty="0">
                <a:latin typeface="Arial" pitchFamily="34" charset="0"/>
                <a:cs typeface="Arial" pitchFamily="34" charset="0"/>
              </a:rPr>
              <a:t>der jeweiligen Durchführungsbestimmungen </a:t>
            </a:r>
            <a:r>
              <a:rPr lang="de-DE" sz="3400" dirty="0" smtClean="0">
                <a:latin typeface="Arial" pitchFamily="34" charset="0"/>
                <a:cs typeface="Arial" pitchFamily="34" charset="0"/>
              </a:rPr>
              <a:t>beachten!</a:t>
            </a:r>
            <a:endParaRPr lang="de-DE" sz="3400" dirty="0">
              <a:latin typeface="Arial" pitchFamily="34" charset="0"/>
              <a:cs typeface="Arial" pitchFamily="34" charset="0"/>
            </a:endParaRPr>
          </a:p>
        </p:txBody>
      </p:sp>
      <p:sp>
        <p:nvSpPr>
          <p:cNvPr id="4" name="Rechteck 3"/>
          <p:cNvSpPr/>
          <p:nvPr/>
        </p:nvSpPr>
        <p:spPr>
          <a:xfrm>
            <a:off x="1003253" y="1246958"/>
            <a:ext cx="8047392" cy="1137313"/>
          </a:xfrm>
          <a:prstGeom prst="rect">
            <a:avLst/>
          </a:prstGeom>
        </p:spPr>
        <p:style>
          <a:lnRef idx="2">
            <a:schemeClr val="dk1"/>
          </a:lnRef>
          <a:fillRef idx="1">
            <a:schemeClr val="lt1"/>
          </a:fillRef>
          <a:effectRef idx="0">
            <a:schemeClr val="dk1"/>
          </a:effectRef>
          <a:fontRef idx="minor">
            <a:schemeClr val="dk1"/>
          </a:fontRef>
        </p:style>
        <p:txBody>
          <a:bodyPr wrap="square" lIns="97969" tIns="48984" rIns="97969" bIns="48984">
            <a:spAutoFit/>
          </a:bodyPr>
          <a:lstStyle/>
          <a:p>
            <a:pPr algn="ctr"/>
            <a:r>
              <a:rPr lang="de-DE" sz="3400" dirty="0">
                <a:latin typeface="Arial" pitchFamily="34" charset="0"/>
                <a:cs typeface="Arial" pitchFamily="34" charset="0"/>
              </a:rPr>
              <a:t>Wichtig ist rechtzeitiges Eintreffen in der </a:t>
            </a:r>
            <a:r>
              <a:rPr lang="de-DE" sz="3400" dirty="0" smtClean="0">
                <a:latin typeface="Arial" pitchFamily="34" charset="0"/>
                <a:cs typeface="Arial" pitchFamily="34" charset="0"/>
              </a:rPr>
              <a:t>Wettkampfstätte.</a:t>
            </a:r>
            <a:endParaRPr lang="de-DE" sz="3400" dirty="0">
              <a:latin typeface="Arial" pitchFamily="34" charset="0"/>
              <a:cs typeface="Arial" pitchFamily="34" charset="0"/>
            </a:endParaRPr>
          </a:p>
        </p:txBody>
      </p:sp>
      <p:sp>
        <p:nvSpPr>
          <p:cNvPr id="6" name="Rechteck 5"/>
          <p:cNvSpPr/>
          <p:nvPr/>
        </p:nvSpPr>
        <p:spPr>
          <a:xfrm>
            <a:off x="3512046" y="91902"/>
            <a:ext cx="2504212" cy="899144"/>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lIns="97969" tIns="48984" rIns="97969" bIns="48984">
            <a:spAutoFit/>
          </a:bodyPr>
          <a:lstStyle/>
          <a:p>
            <a:pPr algn="ctr" fontAlgn="auto">
              <a:spcBef>
                <a:spcPts val="0"/>
              </a:spcBef>
              <a:spcAft>
                <a:spcPts val="0"/>
              </a:spcAft>
            </a:pPr>
            <a:r>
              <a:rPr lang="de-DE" sz="2600" dirty="0" smtClean="0">
                <a:solidFill>
                  <a:schemeClr val="tx1"/>
                </a:solidFill>
                <a:latin typeface="Arial" pitchFamily="34" charset="0"/>
                <a:cs typeface="Arial" pitchFamily="34" charset="0"/>
              </a:rPr>
              <a:t>Schiedsrichter (Allgemein)</a:t>
            </a:r>
            <a:endParaRPr lang="de-DE" sz="2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6264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2602</Words>
  <Application>Microsoft Office PowerPoint</Application>
  <PresentationFormat>Benutzerdefiniert</PresentationFormat>
  <Paragraphs>336</Paragraphs>
  <Slides>43</Slides>
  <Notes>7</Notes>
  <HiddenSlides>0</HiddenSlides>
  <MMClips>0</MMClips>
  <ScaleCrop>false</ScaleCrop>
  <HeadingPairs>
    <vt:vector size="4" baseType="variant">
      <vt:variant>
        <vt:lpstr>Design</vt:lpstr>
      </vt:variant>
      <vt:variant>
        <vt:i4>1</vt:i4>
      </vt:variant>
      <vt:variant>
        <vt:lpstr>Folientitel</vt:lpstr>
      </vt:variant>
      <vt:variant>
        <vt:i4>43</vt:i4>
      </vt:variant>
    </vt:vector>
  </HeadingPairs>
  <TitlesOfParts>
    <vt:vector size="44" baseType="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Zusammenfassung</vt:lpstr>
      <vt:lpstr>Zusammenfassung</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mr</dc:creator>
  <cp:lastModifiedBy>Frank Böllhoff</cp:lastModifiedBy>
  <cp:revision>535</cp:revision>
  <dcterms:created xsi:type="dcterms:W3CDTF">2007-06-19T22:37:35Z</dcterms:created>
  <dcterms:modified xsi:type="dcterms:W3CDTF">2017-02-05T12:52:55Z</dcterms:modified>
</cp:coreProperties>
</file>