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handoutMasterIdLst>
    <p:handoutMasterId r:id="rId33"/>
  </p:handoutMasterIdLst>
  <p:sldIdLst>
    <p:sldId id="837" r:id="rId2"/>
    <p:sldId id="838" r:id="rId3"/>
    <p:sldId id="839" r:id="rId4"/>
    <p:sldId id="840" r:id="rId5"/>
    <p:sldId id="841" r:id="rId6"/>
    <p:sldId id="842" r:id="rId7"/>
    <p:sldId id="860" r:id="rId8"/>
    <p:sldId id="843" r:id="rId9"/>
    <p:sldId id="844" r:id="rId10"/>
    <p:sldId id="845" r:id="rId11"/>
    <p:sldId id="846" r:id="rId12"/>
    <p:sldId id="847" r:id="rId13"/>
    <p:sldId id="848" r:id="rId14"/>
    <p:sldId id="849" r:id="rId15"/>
    <p:sldId id="850" r:id="rId16"/>
    <p:sldId id="851" r:id="rId17"/>
    <p:sldId id="852" r:id="rId18"/>
    <p:sldId id="862" r:id="rId19"/>
    <p:sldId id="861" r:id="rId20"/>
    <p:sldId id="865" r:id="rId21"/>
    <p:sldId id="866" r:id="rId22"/>
    <p:sldId id="867" r:id="rId23"/>
    <p:sldId id="868" r:id="rId24"/>
    <p:sldId id="869" r:id="rId25"/>
    <p:sldId id="870" r:id="rId26"/>
    <p:sldId id="863" r:id="rId27"/>
    <p:sldId id="864" r:id="rId28"/>
    <p:sldId id="855" r:id="rId29"/>
    <p:sldId id="835" r:id="rId30"/>
    <p:sldId id="836" r:id="rId31"/>
  </p:sldIdLst>
  <p:sldSz cx="9904413" cy="7240588"/>
  <p:notesSz cx="6858000" cy="9144000"/>
  <p:defaultTextStyle>
    <a:defPPr>
      <a:defRPr lang="de-DE"/>
    </a:defPPr>
    <a:lvl1pPr algn="l" rtl="0" eaLnBrk="0" fontAlgn="base" hangingPunct="0">
      <a:spcBef>
        <a:spcPct val="0"/>
      </a:spcBef>
      <a:spcAft>
        <a:spcPct val="0"/>
      </a:spcAft>
      <a:defRPr sz="2400" b="1" kern="1200">
        <a:solidFill>
          <a:srgbClr val="063DE8"/>
        </a:solidFill>
        <a:latin typeface="Arial" charset="0"/>
        <a:ea typeface="+mn-ea"/>
        <a:cs typeface="+mn-cs"/>
      </a:defRPr>
    </a:lvl1pPr>
    <a:lvl2pPr marL="457200" algn="l" rtl="0" eaLnBrk="0" fontAlgn="base" hangingPunct="0">
      <a:spcBef>
        <a:spcPct val="0"/>
      </a:spcBef>
      <a:spcAft>
        <a:spcPct val="0"/>
      </a:spcAft>
      <a:defRPr sz="2400" b="1" kern="1200">
        <a:solidFill>
          <a:srgbClr val="063DE8"/>
        </a:solidFill>
        <a:latin typeface="Arial" charset="0"/>
        <a:ea typeface="+mn-ea"/>
        <a:cs typeface="+mn-cs"/>
      </a:defRPr>
    </a:lvl2pPr>
    <a:lvl3pPr marL="914400" algn="l" rtl="0" eaLnBrk="0" fontAlgn="base" hangingPunct="0">
      <a:spcBef>
        <a:spcPct val="0"/>
      </a:spcBef>
      <a:spcAft>
        <a:spcPct val="0"/>
      </a:spcAft>
      <a:defRPr sz="2400" b="1" kern="1200">
        <a:solidFill>
          <a:srgbClr val="063DE8"/>
        </a:solidFill>
        <a:latin typeface="Arial" charset="0"/>
        <a:ea typeface="+mn-ea"/>
        <a:cs typeface="+mn-cs"/>
      </a:defRPr>
    </a:lvl3pPr>
    <a:lvl4pPr marL="1371600" algn="l" rtl="0" eaLnBrk="0" fontAlgn="base" hangingPunct="0">
      <a:spcBef>
        <a:spcPct val="0"/>
      </a:spcBef>
      <a:spcAft>
        <a:spcPct val="0"/>
      </a:spcAft>
      <a:defRPr sz="2400" b="1" kern="1200">
        <a:solidFill>
          <a:srgbClr val="063DE8"/>
        </a:solidFill>
        <a:latin typeface="Arial" charset="0"/>
        <a:ea typeface="+mn-ea"/>
        <a:cs typeface="+mn-cs"/>
      </a:defRPr>
    </a:lvl4pPr>
    <a:lvl5pPr marL="1828800" algn="l" rtl="0" eaLnBrk="0" fontAlgn="base" hangingPunct="0">
      <a:spcBef>
        <a:spcPct val="0"/>
      </a:spcBef>
      <a:spcAft>
        <a:spcPct val="0"/>
      </a:spcAft>
      <a:defRPr sz="2400" b="1" kern="1200">
        <a:solidFill>
          <a:srgbClr val="063DE8"/>
        </a:solidFill>
        <a:latin typeface="Arial" charset="0"/>
        <a:ea typeface="+mn-ea"/>
        <a:cs typeface="+mn-cs"/>
      </a:defRPr>
    </a:lvl5pPr>
    <a:lvl6pPr marL="2286000" algn="l" defTabSz="914400" rtl="0" eaLnBrk="1" latinLnBrk="0" hangingPunct="1">
      <a:defRPr sz="2400" b="1" kern="1200">
        <a:solidFill>
          <a:srgbClr val="063DE8"/>
        </a:solidFill>
        <a:latin typeface="Arial" charset="0"/>
        <a:ea typeface="+mn-ea"/>
        <a:cs typeface="+mn-cs"/>
      </a:defRPr>
    </a:lvl6pPr>
    <a:lvl7pPr marL="2743200" algn="l" defTabSz="914400" rtl="0" eaLnBrk="1" latinLnBrk="0" hangingPunct="1">
      <a:defRPr sz="2400" b="1" kern="1200">
        <a:solidFill>
          <a:srgbClr val="063DE8"/>
        </a:solidFill>
        <a:latin typeface="Arial" charset="0"/>
        <a:ea typeface="+mn-ea"/>
        <a:cs typeface="+mn-cs"/>
      </a:defRPr>
    </a:lvl7pPr>
    <a:lvl8pPr marL="3200400" algn="l" defTabSz="914400" rtl="0" eaLnBrk="1" latinLnBrk="0" hangingPunct="1">
      <a:defRPr sz="2400" b="1" kern="1200">
        <a:solidFill>
          <a:srgbClr val="063DE8"/>
        </a:solidFill>
        <a:latin typeface="Arial" charset="0"/>
        <a:ea typeface="+mn-ea"/>
        <a:cs typeface="+mn-cs"/>
      </a:defRPr>
    </a:lvl8pPr>
    <a:lvl9pPr marL="3657600" algn="l" defTabSz="914400" rtl="0" eaLnBrk="1" latinLnBrk="0" hangingPunct="1">
      <a:defRPr sz="2400" b="1" kern="1200">
        <a:solidFill>
          <a:srgbClr val="063DE8"/>
        </a:solidFill>
        <a:latin typeface="Arial" charset="0"/>
        <a:ea typeface="+mn-ea"/>
        <a:cs typeface="+mn-cs"/>
      </a:defRPr>
    </a:lvl9pPr>
  </p:defaultTextStyle>
  <p:extLst>
    <p:ext uri="{EFAFB233-063F-42B5-8137-9DF3F51BA10A}">
      <p15:sldGuideLst xmlns:p15="http://schemas.microsoft.com/office/powerpoint/2012/main" xmlns="">
        <p15:guide id="1" orient="horz" pos="2281">
          <p15:clr>
            <a:srgbClr val="A4A3A4"/>
          </p15:clr>
        </p15:guide>
        <p15:guide id="2" pos="312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a:srgbClr val="006600"/>
    <a:srgbClr val="063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0" autoAdjust="0"/>
    <p:restoredTop sz="70107" autoAdjust="0"/>
  </p:normalViewPr>
  <p:slideViewPr>
    <p:cSldViewPr>
      <p:cViewPr>
        <p:scale>
          <a:sx n="100" d="100"/>
          <a:sy n="100" d="100"/>
        </p:scale>
        <p:origin x="-2034" y="-258"/>
      </p:cViewPr>
      <p:guideLst>
        <p:guide orient="horz" pos="2281"/>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p:cViewPr varScale="1">
        <p:scale>
          <a:sx n="125" d="100"/>
          <a:sy n="125" d="100"/>
        </p:scale>
        <p:origin x="493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de-DE"/>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5551F1BD-2C4E-430D-BCC5-A5E0D4BED38A}" type="datetimeFigureOut">
              <a:rPr lang="de-DE"/>
              <a:pPr>
                <a:defRPr/>
              </a:pPr>
              <a:t>07.02.2017</a:t>
            </a:fld>
            <a:endParaRPr lang="de-DE"/>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de-DE"/>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728CBE7-F144-4200-B7D8-139359AE85C1}" type="slidenum">
              <a:rPr lang="de-DE"/>
              <a:pPr>
                <a:defRPr/>
              </a:pPr>
              <a:t>‹Nr.›</a:t>
            </a:fld>
            <a:endParaRPr lang="de-DE"/>
          </a:p>
        </p:txBody>
      </p:sp>
    </p:spTree>
    <p:extLst>
      <p:ext uri="{BB962C8B-B14F-4D97-AF65-F5344CB8AC3E}">
        <p14:creationId xmlns:p14="http://schemas.microsoft.com/office/powerpoint/2010/main" val="259928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de-DE"/>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effectLst/>
                <a:latin typeface="Arial" charset="0"/>
              </a:defRPr>
            </a:lvl1pPr>
          </a:lstStyle>
          <a:p>
            <a:pPr>
              <a:defRPr/>
            </a:pPr>
            <a:endParaRPr lang="de-DE"/>
          </a:p>
        </p:txBody>
      </p:sp>
      <p:sp>
        <p:nvSpPr>
          <p:cNvPr id="37892" name="Rectangle 4"/>
          <p:cNvSpPr>
            <a:spLocks noGrp="1" noRot="1" noChangeAspect="1" noChangeArrowheads="1" noTextEdit="1"/>
          </p:cNvSpPr>
          <p:nvPr>
            <p:ph type="sldImg" idx="2"/>
          </p:nvPr>
        </p:nvSpPr>
        <p:spPr bwMode="auto">
          <a:xfrm>
            <a:off x="1084263" y="685800"/>
            <a:ext cx="468947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de-DE"/>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0138D0E6-F5B7-46BA-BD00-AB0BFC2C0CAB}" type="slidenum">
              <a:rPr lang="de-DE"/>
              <a:pPr>
                <a:defRPr/>
              </a:pPr>
              <a:t>‹Nr.›</a:t>
            </a:fld>
            <a:endParaRPr lang="de-DE"/>
          </a:p>
        </p:txBody>
      </p:sp>
    </p:spTree>
    <p:extLst>
      <p:ext uri="{BB962C8B-B14F-4D97-AF65-F5344CB8AC3E}">
        <p14:creationId xmlns:p14="http://schemas.microsoft.com/office/powerpoint/2010/main" val="3766718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lienbildplatzhalter 1"/>
          <p:cNvSpPr>
            <a:spLocks noGrp="1" noRot="1" noChangeAspect="1" noTextEdit="1"/>
          </p:cNvSpPr>
          <p:nvPr>
            <p:ph type="sldImg"/>
          </p:nvPr>
        </p:nvSpPr>
        <p:spPr>
          <a:ln/>
        </p:spPr>
      </p:sp>
      <p:sp>
        <p:nvSpPr>
          <p:cNvPr id="1351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Wir gehen auf die </a:t>
            </a:r>
          </a:p>
          <a:p>
            <a:pPr>
              <a:buFontTx/>
              <a:buChar char="•"/>
            </a:pPr>
            <a:r>
              <a:rPr lang="de-DE" altLang="de-DE"/>
              <a:t>Spielzeiten aller Altersklassen</a:t>
            </a:r>
          </a:p>
          <a:p>
            <a:pPr>
              <a:buFontTx/>
              <a:buChar char="•"/>
            </a:pPr>
            <a:r>
              <a:rPr lang="de-DE" altLang="de-DE"/>
              <a:t>Das Schlusssignal</a:t>
            </a:r>
          </a:p>
          <a:p>
            <a:pPr>
              <a:buFontTx/>
              <a:buChar char="•"/>
            </a:pPr>
            <a:r>
              <a:rPr lang="de-DE" altLang="de-DE"/>
              <a:t>Time-out</a:t>
            </a:r>
          </a:p>
          <a:p>
            <a:pPr>
              <a:buFontTx/>
              <a:buChar char="•"/>
            </a:pPr>
            <a:r>
              <a:rPr lang="de-DE" altLang="de-DE"/>
              <a:t>Team-Time-out</a:t>
            </a:r>
          </a:p>
          <a:p>
            <a:r>
              <a:rPr lang="de-DE" altLang="de-DE"/>
              <a:t>ein.</a:t>
            </a:r>
          </a:p>
        </p:txBody>
      </p:sp>
      <p:sp>
        <p:nvSpPr>
          <p:cNvPr id="135172"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1E02BFB8-E9AE-4685-9D88-FCDD1B5ACEB1}" type="slidenum">
              <a:rPr lang="de-DE" altLang="de-DE" sz="1200" b="0">
                <a:solidFill>
                  <a:schemeClr val="tx1"/>
                </a:solidFill>
              </a:rPr>
              <a:pPr algn="r" eaLnBrk="1" hangingPunct="1"/>
              <a:t>1</a:t>
            </a:fld>
            <a:endParaRPr lang="de-DE" altLang="de-DE" sz="1200" b="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lienbildplatzhalter 1"/>
          <p:cNvSpPr>
            <a:spLocks noGrp="1" noRot="1" noChangeAspect="1" noTextEdit="1"/>
          </p:cNvSpPr>
          <p:nvPr>
            <p:ph type="sldImg"/>
          </p:nvPr>
        </p:nvSpPr>
        <p:spPr>
          <a:ln/>
        </p:spPr>
      </p:sp>
      <p:sp>
        <p:nvSpPr>
          <p:cNvPr id="168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Regel 2 Spielzeit, </a:t>
            </a:r>
            <a:r>
              <a:rPr lang="de-DE" altLang="de-DE" b="1" u="sng"/>
              <a:t>Schlusssignal</a:t>
            </a:r>
            <a:r>
              <a:rPr lang="de-DE" altLang="de-DE" b="1"/>
              <a:t>, Time-out</a:t>
            </a:r>
          </a:p>
          <a:p>
            <a:r>
              <a:rPr lang="de-DE" altLang="de-DE" b="1"/>
              <a:t>Schlusssignal</a:t>
            </a:r>
          </a:p>
          <a:p>
            <a:r>
              <a:rPr lang="de-DE" altLang="de-DE" b="1"/>
              <a:t>2:7 </a:t>
            </a:r>
            <a:r>
              <a:rPr lang="de-DE" altLang="de-DE"/>
              <a:t>Stellen die Schiedsrichter fest, dass der Zeitnehmer das Spiel zu früh mit dem Schlusssignal (Halbzeit, Ende des Spiels oder der Verlängerungen) beendet hat, sind sie verpflichtet, die Spieler auf der Spielfläche zu behalten und die verbleibende Spielzeit nachspielen zu lassen.</a:t>
            </a:r>
          </a:p>
          <a:p>
            <a:r>
              <a:rPr lang="de-DE" altLang="de-DE"/>
              <a:t>Bei der Wiederaufnahme des Spiels bleibt die Mannschaft in Ballbesitz, die zum Zeitpunkt des zu früh ertönten Signals im Ballbesitz gewesen ist. War der Ball nicht im Spiel, wird das Spiel mit dem der Spielsituation entsprechenden Wurf fortgesetzt, andernfalls laut Regel 13:4 a-b mit Freiwurf.</a:t>
            </a:r>
          </a:p>
          <a:p>
            <a:r>
              <a:rPr lang="de-DE" altLang="de-DE"/>
              <a:t>Ist die 1. Halbzeit eines Spiels (oder einer Verlängerung) zu spät beendet worden, muss die 2. Halbzeit um die entsprechende Zeit verkürzt werden. Ist die 2. Halbzeit eines Spiels (oder einer Verlängerung) zu spät beendet worden, können die Schiedsrichter nichts mehr an der Situation ändern.</a:t>
            </a:r>
            <a:endParaRPr lang="de-DE" altLang="de-DE" b="1"/>
          </a:p>
        </p:txBody>
      </p:sp>
      <p:sp>
        <p:nvSpPr>
          <p:cNvPr id="16896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93F9DE05-D1EB-4AB2-845B-13F50B554B6E}" type="slidenum">
              <a:rPr lang="de-DE" altLang="de-DE" sz="1200" b="0">
                <a:solidFill>
                  <a:schemeClr val="tx1"/>
                </a:solidFill>
              </a:rPr>
              <a:pPr algn="r" eaLnBrk="1" hangingPunct="1"/>
              <a:t>13</a:t>
            </a:fld>
            <a:endParaRPr lang="de-DE" altLang="de-DE" sz="1200" b="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ln/>
        </p:spPr>
      </p:sp>
      <p:sp>
        <p:nvSpPr>
          <p:cNvPr id="675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0484"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EB54E73A-F3D6-4C88-A1E5-4359627941A8}" type="slidenum">
              <a:rPr lang="de-DE" altLang="de-DE" sz="1200" b="0" smtClean="0">
                <a:solidFill>
                  <a:schemeClr val="tx1"/>
                </a:solidFill>
              </a:rPr>
              <a:pPr eaLnBrk="1" hangingPunct="1">
                <a:defRPr/>
              </a:pPr>
              <a:t>26</a:t>
            </a:fld>
            <a:endParaRPr lang="de-DE" altLang="de-DE" sz="1200" b="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1508"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055970D7-E7AF-4187-9801-C47947876F08}" type="slidenum">
              <a:rPr lang="de-DE" altLang="de-DE" sz="1200" b="0" smtClean="0">
                <a:solidFill>
                  <a:schemeClr val="tx1"/>
                </a:solidFill>
              </a:rPr>
              <a:pPr eaLnBrk="1" hangingPunct="1">
                <a:defRPr/>
              </a:pPr>
              <a:t>27</a:t>
            </a:fld>
            <a:endParaRPr lang="de-DE" altLang="de-DE"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lienbildplatzhalter 1"/>
          <p:cNvSpPr>
            <a:spLocks noGrp="1" noRot="1" noChangeAspect="1" noTextEdit="1"/>
          </p:cNvSpPr>
          <p:nvPr>
            <p:ph type="sldImg"/>
          </p:nvPr>
        </p:nvSpPr>
        <p:spPr>
          <a:ln/>
        </p:spPr>
      </p:sp>
      <p:sp>
        <p:nvSpPr>
          <p:cNvPr id="1771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Details auf den nachfolgenden Folien…</a:t>
            </a:r>
          </a:p>
        </p:txBody>
      </p:sp>
      <p:sp>
        <p:nvSpPr>
          <p:cNvPr id="177156"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6FE5736B-B69F-4165-8A96-F4A54881B596}" type="slidenum">
              <a:rPr lang="de-DE" altLang="de-DE" sz="1200" b="0">
                <a:solidFill>
                  <a:schemeClr val="tx1"/>
                </a:solidFill>
              </a:rPr>
              <a:pPr algn="r" eaLnBrk="1" hangingPunct="1"/>
              <a:t>2</a:t>
            </a:fld>
            <a:endParaRPr lang="de-DE" altLang="de-DE"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lienbildplatzhalter 1"/>
          <p:cNvSpPr>
            <a:spLocks noGrp="1" noRot="1" noChangeAspect="1" noTextEdit="1"/>
          </p:cNvSpPr>
          <p:nvPr>
            <p:ph type="sldImg"/>
          </p:nvPr>
        </p:nvSpPr>
        <p:spPr>
          <a:ln/>
        </p:spPr>
      </p:sp>
      <p:sp>
        <p:nvSpPr>
          <p:cNvPr id="141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Regel 2 </a:t>
            </a:r>
            <a:r>
              <a:rPr lang="de-DE" altLang="de-DE" b="1" u="sng"/>
              <a:t>Spielzeit</a:t>
            </a:r>
            <a:r>
              <a:rPr lang="de-DE" altLang="de-DE" b="1"/>
              <a:t>, Schlusssignal, Time-out</a:t>
            </a:r>
          </a:p>
          <a:p>
            <a:r>
              <a:rPr lang="de-DE" altLang="de-DE" b="1"/>
              <a:t>Spielzeit</a:t>
            </a:r>
          </a:p>
          <a:p>
            <a:r>
              <a:rPr lang="de-DE" altLang="de-DE" b="1"/>
              <a:t>2:1 </a:t>
            </a:r>
            <a:r>
              <a:rPr lang="de-DE" altLang="de-DE"/>
              <a:t>Die normale Spielzeit für alle Mannschaften mit Spielern ab16 Jahren und älter beträgt 2 x 30 Minuten; die Halbzeitpause normalerweise 10 Minuten.</a:t>
            </a:r>
          </a:p>
          <a:p>
            <a:r>
              <a:rPr lang="de-DE" altLang="de-DE"/>
              <a:t>Die normale Spielzeit für Jugendmannschaften von 12-16 Jahren beträgt 2 x 25 Minuten, für Jugendmannschaften von 8-12 Jahren 2 x 20 Minuten; die Halbzeitpause normalerweise</a:t>
            </a:r>
          </a:p>
          <a:p>
            <a:r>
              <a:rPr lang="de-DE" altLang="de-DE"/>
              <a:t>10 Minuten.</a:t>
            </a:r>
          </a:p>
          <a:p>
            <a:r>
              <a:rPr lang="de-DE" altLang="de-DE"/>
              <a:t>Merke:</a:t>
            </a:r>
          </a:p>
          <a:p>
            <a:r>
              <a:rPr lang="de-DE" altLang="de-DE"/>
              <a:t>In den jeweiligen Verbänden können andere Spiel- und Halbzeitpausen-Zeiten festgelegt werden – beachte hierzu immer die Durchführungsbestimmungen der jeweiligen Liga/Klasse</a:t>
            </a:r>
          </a:p>
          <a:p>
            <a:endParaRPr lang="de-DE" altLang="de-DE" b="1"/>
          </a:p>
        </p:txBody>
      </p:sp>
      <p:sp>
        <p:nvSpPr>
          <p:cNvPr id="141316"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8C2BE0FE-BE0B-4372-8BBB-A981EF3EC507}" type="slidenum">
              <a:rPr lang="de-DE" altLang="de-DE" sz="1200" b="0">
                <a:solidFill>
                  <a:schemeClr val="tx1"/>
                </a:solidFill>
              </a:rPr>
              <a:pPr algn="r" eaLnBrk="1" hangingPunct="1"/>
              <a:t>4</a:t>
            </a:fld>
            <a:endParaRPr lang="de-DE" altLang="de-DE"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a:ln/>
        </p:spPr>
      </p:sp>
      <p:sp>
        <p:nvSpPr>
          <p:cNvPr id="1566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800" b="1"/>
              <a:t>Regel 2 </a:t>
            </a:r>
            <a:r>
              <a:rPr lang="de-DE" altLang="de-DE" sz="800" b="1" u="sng"/>
              <a:t>Spielzeit</a:t>
            </a:r>
            <a:r>
              <a:rPr lang="de-DE" altLang="de-DE" sz="800" b="1"/>
              <a:t>, Schlusssignal, Time-out</a:t>
            </a:r>
          </a:p>
          <a:p>
            <a:r>
              <a:rPr lang="de-DE" altLang="de-DE" sz="800" b="1"/>
              <a:t>Spielzeit</a:t>
            </a:r>
          </a:p>
          <a:p>
            <a:r>
              <a:rPr lang="de-DE" altLang="de-DE" sz="800" b="1"/>
              <a:t>2:2 </a:t>
            </a:r>
            <a:r>
              <a:rPr lang="de-DE" altLang="de-DE" sz="800"/>
              <a:t>Ist ein Spiel nach Ablauf der regulären Spielzeit unentschieden und soll bis zur Entscheidung weitergespielt werden, erfolgt</a:t>
            </a:r>
          </a:p>
          <a:p>
            <a:r>
              <a:rPr lang="de-DE" altLang="de-DE" sz="800"/>
              <a:t>nach einer Pause von 5 Minuten eine Verlängerung. Die Verlängerung dauert 2 x 5 Minuten mit 1 Minute Halbzeitpause.</a:t>
            </a:r>
          </a:p>
          <a:p>
            <a:r>
              <a:rPr lang="de-DE" altLang="de-DE" sz="800"/>
              <a:t>Ist das Spiel nach einer ersten Verlängerung noch nicht entschieden, erfolgt nach einer Pause von 5 Minuten eine zweite Verlängerung von 2 x 5 Minuten mit 1 Minute Halbzeitpause. Fällt auch hier keine Entscheidung, ist der Gewinner im Einklang mit den Bestimmungen des betreffenden Wettbewerbs zu ermitteln. Ist die Entscheidung durch 7-m-Werfen herbeizuführen, gelten die Bestimmungen des folgenden Kommentars.</a:t>
            </a:r>
            <a:endParaRPr lang="de-DE" altLang="de-DE" sz="800" b="1" i="1"/>
          </a:p>
          <a:p>
            <a:r>
              <a:rPr lang="de-DE" altLang="de-DE" sz="800" b="1" i="1"/>
              <a:t>Kommentar:</a:t>
            </a:r>
            <a:endParaRPr lang="de-DE" altLang="de-DE" sz="800" i="1"/>
          </a:p>
          <a:p>
            <a:r>
              <a:rPr lang="de-DE" altLang="de-DE" sz="800" i="1"/>
              <a:t>Am 7-m Werfen dürfen hinausgestellte oder disqualifizierte Spieler nicht teilnehmen (beachte auch Regel 4:1 Abs.4). Jede Mannschaft benennt 5 Spieler. Diese Spieler führen im Wechsel mit der anderen</a:t>
            </a:r>
          </a:p>
          <a:p>
            <a:r>
              <a:rPr lang="de-DE" altLang="de-DE" sz="800" i="1"/>
              <a:t>Mannschaft je einen Wurf aus. Die Reihenfolge der Werfer ist den Mannschaften freigestellt. Die Torwarte dürfen frei gewählt und gegen einen anderen zur Teilnahme berechtigten Spieler ausgewechselt</a:t>
            </a:r>
          </a:p>
          <a:p>
            <a:r>
              <a:rPr lang="de-DE" altLang="de-DE" sz="800" i="1"/>
              <a:t>werden. Spieler dürfen sowohl als Werfer als auch als Torwart eingesetzt werden.</a:t>
            </a:r>
          </a:p>
          <a:p>
            <a:r>
              <a:rPr lang="de-DE" altLang="de-DE" sz="800" i="1"/>
              <a:t>Die Schiedsrichter bestimmen das Tor, auf das geworfen wird. Die Mannschaft, die das Losen gewinnt, entscheidet, ob sie oder die andere Mannschaft mit dem Werfen beginnt. Bei Gleichstand nach dem ersten Durchgang beginnt die andere Mannschaft mit der Fortsetzung des 7-m-Werfens. Für diese Fortsetzung benennt jede Mannschaft wiederum 5 Spieler.</a:t>
            </a:r>
          </a:p>
          <a:p>
            <a:r>
              <a:rPr lang="de-DE" altLang="de-DE" sz="800" i="1"/>
              <a:t>Hierbei dürfen dieselben Spieler wie beim ersten Durchgang benannt werden, auch ein Wechsel einzelner oder aller Spieler ist möglich.</a:t>
            </a:r>
          </a:p>
          <a:p>
            <a:r>
              <a:rPr lang="de-DE" altLang="de-DE" sz="800" i="1"/>
              <a:t>Diese Regelung ist bis zur endgültigen Entscheidung anzuwenden.</a:t>
            </a:r>
            <a:endParaRPr lang="de-DE" altLang="de-DE" sz="800"/>
          </a:p>
          <a:p>
            <a:r>
              <a:rPr lang="de-DE" altLang="de-DE" sz="800" i="1"/>
              <a:t>Ein Sieger steht jedoch bereits fest, wenn eine Mannschaft nach einem Wurfwechsel in Führung liegt.</a:t>
            </a:r>
          </a:p>
          <a:p>
            <a:r>
              <a:rPr lang="de-DE" altLang="de-DE" sz="800" i="1"/>
              <a:t>Spieler können von der weiteren Teilnahme wegen besonderer oder wiederholter Unsportlichkeit disqualifiziert werden (16:6e). Handelt es sich hierbei um einen der 5 benannten Spieler, kann die Mannschaft</a:t>
            </a:r>
          </a:p>
          <a:p>
            <a:r>
              <a:rPr lang="de-DE" altLang="de-DE" sz="800" i="1"/>
              <a:t>einen anderen Spieler benennen.</a:t>
            </a:r>
          </a:p>
          <a:p>
            <a:r>
              <a:rPr lang="de-DE" altLang="de-DE" sz="800" u="sng"/>
              <a:t>Merke:</a:t>
            </a:r>
          </a:p>
          <a:p>
            <a:r>
              <a:rPr lang="de-DE" altLang="de-DE" sz="800"/>
              <a:t>Vor solchen Spielen immer die Regelinhalte vor und während des Spiels (Halbzeitpause) nochmals verinnerlichen!</a:t>
            </a:r>
          </a:p>
        </p:txBody>
      </p:sp>
      <p:sp>
        <p:nvSpPr>
          <p:cNvPr id="156676"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766F6BC0-DDAC-4E90-8FB3-1B7F1F265F30}" type="slidenum">
              <a:rPr lang="de-DE" altLang="de-DE" sz="1200" b="0">
                <a:solidFill>
                  <a:schemeClr val="tx1"/>
                </a:solidFill>
              </a:rPr>
              <a:pPr algn="r" eaLnBrk="1" hangingPunct="1"/>
              <a:t>5</a:t>
            </a:fld>
            <a:endParaRPr lang="de-DE" altLang="de-DE"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lienbildplatzhalter 1"/>
          <p:cNvSpPr>
            <a:spLocks noGrp="1" noRot="1" noChangeAspect="1" noTextEdit="1"/>
          </p:cNvSpPr>
          <p:nvPr>
            <p:ph type="sldImg"/>
          </p:nvPr>
        </p:nvSpPr>
        <p:spPr>
          <a:ln/>
        </p:spPr>
      </p:sp>
      <p:sp>
        <p:nvSpPr>
          <p:cNvPr id="158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Regel 2 Spielzeit, </a:t>
            </a:r>
            <a:r>
              <a:rPr lang="de-DE" altLang="de-DE" b="1" u="sng"/>
              <a:t>Schlusssignal</a:t>
            </a:r>
            <a:r>
              <a:rPr lang="de-DE" altLang="de-DE" b="1"/>
              <a:t>, Time-out</a:t>
            </a:r>
          </a:p>
          <a:p>
            <a:r>
              <a:rPr lang="de-DE" altLang="de-DE" b="1"/>
              <a:t>Schlusssignal</a:t>
            </a:r>
          </a:p>
          <a:p>
            <a:r>
              <a:rPr lang="de-DE" altLang="de-DE" b="1"/>
              <a:t>2:3 </a:t>
            </a:r>
            <a:r>
              <a:rPr lang="de-DE" altLang="de-DE"/>
              <a:t>Die Spielzeit beginnt mit dem Anpfiff des Anwurfs durch einen Schiedsrichter und endet mit dem automatischen Schlusssignal der öffentlichen Zeitmessanlage oder dem Schlusssignal des Zeitnehmers. Ertönt kein derartiges Signal, pfeift der Schiedsrichter, um anzuzeigen, dass die Spielzeit abgelaufen</a:t>
            </a:r>
          </a:p>
          <a:p>
            <a:r>
              <a:rPr lang="de-DE" altLang="de-DE"/>
              <a:t>ist (17:9).</a:t>
            </a:r>
            <a:endParaRPr lang="de-DE" altLang="de-DE" b="1" i="1"/>
          </a:p>
          <a:p>
            <a:r>
              <a:rPr lang="de-DE" altLang="de-DE" sz="1000" b="1" i="1"/>
              <a:t>Kommentar:</a:t>
            </a:r>
            <a:endParaRPr lang="de-DE" altLang="de-DE" sz="1000" i="1"/>
          </a:p>
          <a:p>
            <a:r>
              <a:rPr lang="de-DE" altLang="de-DE" sz="1000" i="1"/>
              <a:t>Sollte keine öffentliche Zeitmessanlage mit automatischem Schlusssignal</a:t>
            </a:r>
          </a:p>
          <a:p>
            <a:r>
              <a:rPr lang="de-DE" altLang="de-DE" sz="1000" i="1"/>
              <a:t>vorhanden sein, bedient sich der Zeitnehmer einer Tisch- oder</a:t>
            </a:r>
          </a:p>
          <a:p>
            <a:r>
              <a:rPr lang="de-DE" altLang="de-DE" sz="1000" i="1"/>
              <a:t>Handstoppuhr und beendet das Spiel mit dem Schlusssignal (18:2</a:t>
            </a:r>
          </a:p>
          <a:p>
            <a:r>
              <a:rPr lang="de-DE" altLang="de-DE" sz="1000" i="1"/>
              <a:t>Absatz 2).</a:t>
            </a:r>
            <a:endParaRPr lang="de-DE" altLang="de-DE" sz="1000" b="1"/>
          </a:p>
        </p:txBody>
      </p:sp>
      <p:sp>
        <p:nvSpPr>
          <p:cNvPr id="15872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A7661A52-60FD-4C53-8F05-F3B180AD8527}" type="slidenum">
              <a:rPr lang="de-DE" altLang="de-DE" sz="1200" b="0">
                <a:solidFill>
                  <a:schemeClr val="tx1"/>
                </a:solidFill>
              </a:rPr>
              <a:pPr algn="r" eaLnBrk="1" hangingPunct="1"/>
              <a:t>6</a:t>
            </a:fld>
            <a:endParaRPr lang="de-DE" altLang="de-DE" sz="1200" b="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lienbildplatzhalter 1"/>
          <p:cNvSpPr>
            <a:spLocks noGrp="1" noRot="1" noChangeAspect="1" noTextEdit="1"/>
          </p:cNvSpPr>
          <p:nvPr>
            <p:ph type="sldImg"/>
          </p:nvPr>
        </p:nvSpPr>
        <p:spPr>
          <a:ln/>
        </p:spPr>
      </p:sp>
      <p:sp>
        <p:nvSpPr>
          <p:cNvPr id="158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Regel 2 Spielzeit, </a:t>
            </a:r>
            <a:r>
              <a:rPr lang="de-DE" altLang="de-DE" b="1" u="sng"/>
              <a:t>Schlusssignal</a:t>
            </a:r>
            <a:r>
              <a:rPr lang="de-DE" altLang="de-DE" b="1"/>
              <a:t>, Time-out</a:t>
            </a:r>
          </a:p>
          <a:p>
            <a:r>
              <a:rPr lang="de-DE" altLang="de-DE" b="1"/>
              <a:t>Schlusssignal</a:t>
            </a:r>
          </a:p>
          <a:p>
            <a:r>
              <a:rPr lang="de-DE" altLang="de-DE" b="1"/>
              <a:t>2:3 </a:t>
            </a:r>
            <a:r>
              <a:rPr lang="de-DE" altLang="de-DE"/>
              <a:t>Die Spielzeit beginnt mit dem Anpfiff des Anwurfs durch einen Schiedsrichter und endet mit dem automatischen Schlusssignal der öffentlichen Zeitmessanlage oder dem Schlusssignal des Zeitnehmers. Ertönt kein derartiges Signal, pfeift der Schiedsrichter, um anzuzeigen, dass die Spielzeit abgelaufen</a:t>
            </a:r>
          </a:p>
          <a:p>
            <a:r>
              <a:rPr lang="de-DE" altLang="de-DE"/>
              <a:t>ist (17:9).</a:t>
            </a:r>
            <a:endParaRPr lang="de-DE" altLang="de-DE" b="1" i="1"/>
          </a:p>
          <a:p>
            <a:r>
              <a:rPr lang="de-DE" altLang="de-DE" sz="1000" b="1" i="1"/>
              <a:t>Kommentar:</a:t>
            </a:r>
            <a:endParaRPr lang="de-DE" altLang="de-DE" sz="1000" i="1"/>
          </a:p>
          <a:p>
            <a:r>
              <a:rPr lang="de-DE" altLang="de-DE" sz="1000" i="1"/>
              <a:t>Sollte keine öffentliche Zeitmessanlage mit automatischem Schlusssignal</a:t>
            </a:r>
          </a:p>
          <a:p>
            <a:r>
              <a:rPr lang="de-DE" altLang="de-DE" sz="1000" i="1"/>
              <a:t>vorhanden sein, bedient sich der Zeitnehmer einer Tisch- oder</a:t>
            </a:r>
          </a:p>
          <a:p>
            <a:r>
              <a:rPr lang="de-DE" altLang="de-DE" sz="1000" i="1"/>
              <a:t>Handstoppuhr und beendet das Spiel mit dem Schlusssignal (18:2</a:t>
            </a:r>
          </a:p>
          <a:p>
            <a:r>
              <a:rPr lang="de-DE" altLang="de-DE" sz="1000" i="1"/>
              <a:t>Absatz 2).</a:t>
            </a:r>
            <a:endParaRPr lang="de-DE" altLang="de-DE" sz="1000" b="1"/>
          </a:p>
        </p:txBody>
      </p:sp>
      <p:sp>
        <p:nvSpPr>
          <p:cNvPr id="15872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A7661A52-60FD-4C53-8F05-F3B180AD8527}" type="slidenum">
              <a:rPr lang="de-DE" altLang="de-DE" sz="1200" b="0">
                <a:solidFill>
                  <a:schemeClr val="tx1"/>
                </a:solidFill>
              </a:rPr>
              <a:pPr algn="r" eaLnBrk="1" hangingPunct="1"/>
              <a:t>7</a:t>
            </a:fld>
            <a:endParaRPr lang="de-DE" altLang="de-DE" sz="1200" b="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lienbildplatzhalter 1"/>
          <p:cNvSpPr>
            <a:spLocks noGrp="1" noRot="1" noChangeAspect="1" noTextEdit="1"/>
          </p:cNvSpPr>
          <p:nvPr>
            <p:ph type="sldImg"/>
          </p:nvPr>
        </p:nvSpPr>
        <p:spPr>
          <a:ln/>
        </p:spPr>
      </p:sp>
      <p:sp>
        <p:nvSpPr>
          <p:cNvPr id="1669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Regel 2 Spielzeit, </a:t>
            </a:r>
            <a:r>
              <a:rPr lang="de-DE" altLang="de-DE" b="1" u="sng"/>
              <a:t>Schlusssignal</a:t>
            </a:r>
            <a:r>
              <a:rPr lang="de-DE" altLang="de-DE" b="1"/>
              <a:t>, Time-out</a:t>
            </a:r>
          </a:p>
          <a:p>
            <a:r>
              <a:rPr lang="de-DE" altLang="de-DE" b="1"/>
              <a:t>Schlusssignal</a:t>
            </a:r>
          </a:p>
          <a:p>
            <a:r>
              <a:rPr lang="de-DE" altLang="de-DE" b="1"/>
              <a:t>2:5 </a:t>
            </a:r>
            <a:r>
              <a:rPr lang="de-DE" altLang="de-DE"/>
              <a:t>Für Freiwurfausführungen (oder -wiederholungen) nach Regel 2:4 gelten besondere Anweisungen bezüglich der Aufstellung der Spieler und des Spielerwechsels. Abweichend von dem normalen Spielerwechsel gemäß Regel 4:4 darf nur die werfende Mannschaft einen Spieler auswechseln. Verstöße</a:t>
            </a:r>
          </a:p>
          <a:p>
            <a:r>
              <a:rPr lang="de-DE" altLang="de-DE"/>
              <a:t>sind entsprechend Regel 4:5 Abs.1 zu ahnden. Die Mitspieler des Werfers müssen sich mindestens drei Meter von ihm entfernt und nicht zwischen Torraum- und Freiwurflinie der anderen Mannschaft aufhalten (13:7, 15:6, siehe auch Erläuterung 1). Für die Spieler der abwehrenden Mannschaft gilt Regel 13:8.</a:t>
            </a:r>
          </a:p>
          <a:p>
            <a:r>
              <a:rPr lang="de-DE" altLang="de-DE" b="1"/>
              <a:t>2:6 </a:t>
            </a:r>
            <a:r>
              <a:rPr lang="de-DE" altLang="de-DE"/>
              <a:t>Unter den in den Regeln 2:4-5 beschriebenen Umständen können gegen Spieler und Mannschaftsoffizielle für Regelwidrigkeiten und unsportliches Verhalten bei der Ausführung eines Freiwurfs oder 7-m-Wurfs persönliche Bestrafungen ausgesprochen werden. Eine Regelwidrigkeit bei der Ausführung eines derartigen Wurfs kann jedoch keinen Freiwurf in die andere Richtung nach sich ziehen.</a:t>
            </a:r>
            <a:endParaRPr lang="de-DE" altLang="de-DE" b="1"/>
          </a:p>
        </p:txBody>
      </p:sp>
      <p:sp>
        <p:nvSpPr>
          <p:cNvPr id="166916"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10611634-62BA-4523-B0CA-B0478793FA69}" type="slidenum">
              <a:rPr lang="de-DE" altLang="de-DE" sz="1200" b="0">
                <a:solidFill>
                  <a:schemeClr val="tx1"/>
                </a:solidFill>
              </a:rPr>
              <a:pPr algn="r" eaLnBrk="1" hangingPunct="1"/>
              <a:t>9</a:t>
            </a:fld>
            <a:endParaRPr lang="de-DE" altLang="de-DE" sz="1200" b="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lienbildplatzhalter 1"/>
          <p:cNvSpPr>
            <a:spLocks noGrp="1" noRot="1" noChangeAspect="1" noTextEdit="1"/>
          </p:cNvSpPr>
          <p:nvPr>
            <p:ph type="sldImg"/>
          </p:nvPr>
        </p:nvSpPr>
        <p:spPr>
          <a:ln/>
        </p:spPr>
      </p:sp>
      <p:sp>
        <p:nvSpPr>
          <p:cNvPr id="168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Regel 2 Spielzeit, </a:t>
            </a:r>
            <a:r>
              <a:rPr lang="de-DE" altLang="de-DE" b="1" u="sng"/>
              <a:t>Schlusssignal</a:t>
            </a:r>
            <a:r>
              <a:rPr lang="de-DE" altLang="de-DE" b="1"/>
              <a:t>, Time-out</a:t>
            </a:r>
          </a:p>
          <a:p>
            <a:r>
              <a:rPr lang="de-DE" altLang="de-DE" b="1"/>
              <a:t>Schlusssignal</a:t>
            </a:r>
          </a:p>
          <a:p>
            <a:r>
              <a:rPr lang="de-DE" altLang="de-DE" b="1"/>
              <a:t>2:7 </a:t>
            </a:r>
            <a:r>
              <a:rPr lang="de-DE" altLang="de-DE"/>
              <a:t>Stellen die Schiedsrichter fest, dass der Zeitnehmer das Spiel zu früh mit dem Schlusssignal (Halbzeit, Ende des Spiels oder der Verlängerungen) beendet hat, sind sie verpflichtet, die Spieler auf der Spielfläche zu behalten und die verbleibende Spielzeit nachspielen zu lassen.</a:t>
            </a:r>
          </a:p>
          <a:p>
            <a:r>
              <a:rPr lang="de-DE" altLang="de-DE"/>
              <a:t>Bei der Wiederaufnahme des Spiels bleibt die Mannschaft in Ballbesitz, die zum Zeitpunkt des zu früh ertönten Signals im Ballbesitz gewesen ist. War der Ball nicht im Spiel, wird das Spiel mit dem der Spielsituation entsprechenden Wurf fortgesetzt, andernfalls laut Regel 13:4 a-b mit Freiwurf.</a:t>
            </a:r>
          </a:p>
          <a:p>
            <a:r>
              <a:rPr lang="de-DE" altLang="de-DE"/>
              <a:t>Ist die 1. Halbzeit eines Spiels (oder einer Verlängerung) zu spät beendet worden, muss die 2. Halbzeit um die entsprechende Zeit verkürzt werden. Ist die 2. Halbzeit eines Spiels (oder einer Verlängerung) zu spät beendet worden, können die Schiedsrichter nichts mehr an der Situation ändern.</a:t>
            </a:r>
            <a:endParaRPr lang="de-DE" altLang="de-DE" b="1"/>
          </a:p>
        </p:txBody>
      </p:sp>
      <p:sp>
        <p:nvSpPr>
          <p:cNvPr id="16896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93F9DE05-D1EB-4AB2-845B-13F50B554B6E}" type="slidenum">
              <a:rPr lang="de-DE" altLang="de-DE" sz="1200" b="0">
                <a:solidFill>
                  <a:schemeClr val="tx1"/>
                </a:solidFill>
              </a:rPr>
              <a:pPr algn="r" eaLnBrk="1" hangingPunct="1"/>
              <a:t>11</a:t>
            </a:fld>
            <a:endParaRPr lang="de-DE" altLang="de-DE" sz="1200" b="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lienbildplatzhalter 1"/>
          <p:cNvSpPr>
            <a:spLocks noGrp="1" noRot="1" noChangeAspect="1" noTextEdit="1"/>
          </p:cNvSpPr>
          <p:nvPr>
            <p:ph type="sldImg"/>
          </p:nvPr>
        </p:nvSpPr>
        <p:spPr>
          <a:ln/>
        </p:spPr>
      </p:sp>
      <p:sp>
        <p:nvSpPr>
          <p:cNvPr id="168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a:t>Regel 2 Spielzeit, </a:t>
            </a:r>
            <a:r>
              <a:rPr lang="de-DE" altLang="de-DE" b="1" u="sng"/>
              <a:t>Schlusssignal</a:t>
            </a:r>
            <a:r>
              <a:rPr lang="de-DE" altLang="de-DE" b="1"/>
              <a:t>, Time-out</a:t>
            </a:r>
          </a:p>
          <a:p>
            <a:r>
              <a:rPr lang="de-DE" altLang="de-DE" b="1"/>
              <a:t>Schlusssignal</a:t>
            </a:r>
          </a:p>
          <a:p>
            <a:r>
              <a:rPr lang="de-DE" altLang="de-DE" b="1"/>
              <a:t>2:7 </a:t>
            </a:r>
            <a:r>
              <a:rPr lang="de-DE" altLang="de-DE"/>
              <a:t>Stellen die Schiedsrichter fest, dass der Zeitnehmer das Spiel zu früh mit dem Schlusssignal (Halbzeit, Ende des Spiels oder der Verlängerungen) beendet hat, sind sie verpflichtet, die Spieler auf der Spielfläche zu behalten und die verbleibende Spielzeit nachspielen zu lassen.</a:t>
            </a:r>
          </a:p>
          <a:p>
            <a:r>
              <a:rPr lang="de-DE" altLang="de-DE"/>
              <a:t>Bei der Wiederaufnahme des Spiels bleibt die Mannschaft in Ballbesitz, die zum Zeitpunkt des zu früh ertönten Signals im Ballbesitz gewesen ist. War der Ball nicht im Spiel, wird das Spiel mit dem der Spielsituation entsprechenden Wurf fortgesetzt, andernfalls laut Regel 13:4 a-b mit Freiwurf.</a:t>
            </a:r>
          </a:p>
          <a:p>
            <a:r>
              <a:rPr lang="de-DE" altLang="de-DE"/>
              <a:t>Ist die 1. Halbzeit eines Spiels (oder einer Verlängerung) zu spät beendet worden, muss die 2. Halbzeit um die entsprechende Zeit verkürzt werden. Ist die 2. Halbzeit eines Spiels (oder einer Verlängerung) zu spät beendet worden, können die Schiedsrichter nichts mehr an der Situation ändern.</a:t>
            </a:r>
            <a:endParaRPr lang="de-DE" altLang="de-DE" b="1"/>
          </a:p>
        </p:txBody>
      </p:sp>
      <p:sp>
        <p:nvSpPr>
          <p:cNvPr id="16896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93F9DE05-D1EB-4AB2-845B-13F50B554B6E}" type="slidenum">
              <a:rPr lang="de-DE" altLang="de-DE" sz="1200" b="0">
                <a:solidFill>
                  <a:schemeClr val="tx1"/>
                </a:solidFill>
              </a:rPr>
              <a:pPr algn="r" eaLnBrk="1" hangingPunct="1"/>
              <a:t>12</a:t>
            </a:fld>
            <a:endParaRPr lang="de-DE" altLang="de-DE"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3129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221" y="289959"/>
            <a:ext cx="8913972" cy="1206765"/>
          </a:xfrm>
          <a:prstGeom prst="rect">
            <a:avLst/>
          </a:prstGeom>
        </p:spPr>
        <p:txBody>
          <a:bodyPr lIns="97969" tIns="48984" rIns="97969" bIns="48984"/>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Foliennummernplatzhalter 5"/>
          <p:cNvSpPr>
            <a:spLocks noGrp="1"/>
          </p:cNvSpPr>
          <p:nvPr>
            <p:ph type="sldNum" sz="quarter" idx="10"/>
          </p:nvPr>
        </p:nvSpPr>
        <p:spPr>
          <a:xfrm>
            <a:off x="8583613" y="6773863"/>
            <a:ext cx="825500" cy="385762"/>
          </a:xfrm>
          <a:prstGeom prst="rect">
            <a:avLst/>
          </a:prstGeom>
        </p:spPr>
        <p:txBody>
          <a:bodyPr lIns="97969" tIns="48984" rIns="97969" bIns="48984"/>
          <a:lstStyle>
            <a:lvl1pPr>
              <a:defRPr>
                <a:solidFill>
                  <a:prstClr val="white">
                    <a:shade val="50000"/>
                  </a:prstClr>
                </a:solidFill>
              </a:defRPr>
            </a:lvl1pPr>
          </a:lstStyle>
          <a:p>
            <a:pPr>
              <a:defRPr/>
            </a:pPr>
            <a:fld id="{DE97D2F7-D499-4907-BD0F-70CD9B38B7F0}" type="slidenum">
              <a:rPr lang="de-DE"/>
              <a:pPr>
                <a:defRPr/>
              </a:pPr>
              <a:t>‹Nr.›</a:t>
            </a:fld>
            <a:endParaRPr lang="de-DE"/>
          </a:p>
        </p:txBody>
      </p:sp>
    </p:spTree>
    <p:extLst>
      <p:ext uri="{BB962C8B-B14F-4D97-AF65-F5344CB8AC3E}">
        <p14:creationId xmlns:p14="http://schemas.microsoft.com/office/powerpoint/2010/main" val="63358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9899585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4847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84275"/>
            <a:ext cx="7427913" cy="2520950"/>
          </a:xfrm>
          <a:prstGeom prst="rect">
            <a:avLst/>
          </a:prstGeom>
        </p:spPr>
        <p:txBody>
          <a:bodyPr/>
          <a:lstStyle>
            <a:lvl1pPr algn="ctr">
              <a:defRPr sz="4800"/>
            </a:lvl1pPr>
          </a:lstStyle>
          <a:p>
            <a:r>
              <a:rPr lang="de-DE" dirty="0"/>
              <a:t>Titelmasterformat durch Klicken bearbeiten</a:t>
            </a:r>
          </a:p>
        </p:txBody>
      </p:sp>
      <p:sp>
        <p:nvSpPr>
          <p:cNvPr id="3" name="Untertitel 2"/>
          <p:cNvSpPr>
            <a:spLocks noGrp="1"/>
          </p:cNvSpPr>
          <p:nvPr>
            <p:ph type="subTitle" idx="1"/>
          </p:nvPr>
        </p:nvSpPr>
        <p:spPr>
          <a:xfrm>
            <a:off x="1238250" y="3803650"/>
            <a:ext cx="7427913" cy="1747838"/>
          </a:xfrm>
        </p:spPr>
        <p:txBody>
          <a:bodyPr anchor="b">
            <a:normAutofit/>
          </a:bodyPr>
          <a:lstStyle>
            <a:lvl1pPr marL="0" indent="0" algn="ctr">
              <a:buNone/>
              <a:defRPr sz="3200" b="1">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128920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15925" y="1120775"/>
            <a:ext cx="924083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grpSp>
        <p:nvGrpSpPr>
          <p:cNvPr id="1027" name="Rectangle 22"/>
          <p:cNvGrpSpPr>
            <a:grpSpLocks/>
          </p:cNvGrpSpPr>
          <p:nvPr userDrawn="1"/>
        </p:nvGrpSpPr>
        <p:grpSpPr bwMode="auto">
          <a:xfrm>
            <a:off x="414338" y="957263"/>
            <a:ext cx="9242425" cy="66675"/>
            <a:chOff x="261" y="603"/>
            <a:chExt cx="5822" cy="42"/>
          </a:xfrm>
        </p:grpSpPr>
        <p:pic>
          <p:nvPicPr>
            <p:cNvPr id="1041" name="Rectangle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 y="603"/>
              <a:ext cx="5822" cy="42"/>
            </a:xfrm>
            <a:prstGeom prst="rect">
              <a:avLst/>
            </a:prstGeom>
            <a:solidFill>
              <a:srgbClr val="006600"/>
            </a:solidFill>
            <a:ln w="9525">
              <a:solidFill>
                <a:srgbClr val="006600"/>
              </a:solidFill>
              <a:miter lim="800000"/>
              <a:headEnd/>
              <a:tailEnd/>
            </a:ln>
          </p:spPr>
        </p:pic>
        <p:sp>
          <p:nvSpPr>
            <p:cNvPr id="1030" name="Text Box 6"/>
            <p:cNvSpPr txBox="1">
              <a:spLocks noChangeArrowheads="1"/>
            </p:cNvSpPr>
            <p:nvPr/>
          </p:nvSpPr>
          <p:spPr bwMode="auto">
            <a:xfrm>
              <a:off x="262" y="601"/>
              <a:ext cx="5821" cy="43"/>
            </a:xfrm>
            <a:prstGeom prst="rect">
              <a:avLst/>
            </a:prstGeom>
            <a:solidFill>
              <a:srgbClr val="006600"/>
            </a:solidFill>
            <a:ln w="9525">
              <a:solidFill>
                <a:srgbClr val="006600"/>
              </a:solidFill>
              <a:miter lim="800000"/>
              <a:headEnd/>
              <a:tailEnd/>
            </a:ln>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endParaRPr lang="de-DE">
                <a:effectLst>
                  <a:outerShdw blurRad="38100" dist="38100" dir="2700000" algn="tl">
                    <a:srgbClr val="000000"/>
                  </a:outerShdw>
                </a:effectLst>
              </a:endParaRPr>
            </a:p>
          </p:txBody>
        </p:sp>
      </p:grpSp>
      <p:grpSp>
        <p:nvGrpSpPr>
          <p:cNvPr id="1028" name="Rectangle 22"/>
          <p:cNvGrpSpPr>
            <a:grpSpLocks/>
          </p:cNvGrpSpPr>
          <p:nvPr userDrawn="1"/>
        </p:nvGrpSpPr>
        <p:grpSpPr bwMode="auto">
          <a:xfrm>
            <a:off x="433388" y="6662738"/>
            <a:ext cx="9240837" cy="73025"/>
            <a:chOff x="273" y="4197"/>
            <a:chExt cx="5821" cy="46"/>
          </a:xfrm>
        </p:grpSpPr>
        <p:pic>
          <p:nvPicPr>
            <p:cNvPr id="1039" name="Rectangle 2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 y="4197"/>
              <a:ext cx="5821" cy="46"/>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273" y="4199"/>
              <a:ext cx="5821" cy="4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endParaRPr lang="de-DE">
                <a:effectLst>
                  <a:outerShdw blurRad="38100" dist="38100" dir="2700000" algn="tl">
                    <a:srgbClr val="000000"/>
                  </a:outerShdw>
                </a:effectLst>
              </a:endParaRPr>
            </a:p>
          </p:txBody>
        </p:sp>
      </p:grpSp>
      <p:sp>
        <p:nvSpPr>
          <p:cNvPr id="25" name="Rechteck 24"/>
          <p:cNvSpPr/>
          <p:nvPr userDrawn="1"/>
        </p:nvSpPr>
        <p:spPr>
          <a:xfrm>
            <a:off x="449263" y="6829506"/>
            <a:ext cx="2880320" cy="277772"/>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r>
              <a:rPr lang="de-DE" sz="1400" dirty="0">
                <a:solidFill>
                  <a:schemeClr val="tx1"/>
                </a:solidFill>
                <a:latin typeface="Calibri" pitchFamily="34" charset="0"/>
              </a:rPr>
              <a:t>© </a:t>
            </a:r>
            <a:r>
              <a:rPr lang="de-DE" sz="1400" dirty="0" smtClean="0">
                <a:solidFill>
                  <a:schemeClr val="tx1"/>
                </a:solidFill>
                <a:latin typeface="Calibri" pitchFamily="34" charset="0"/>
              </a:rPr>
              <a:t>DHB-SR-Lehrwesen </a:t>
            </a:r>
            <a:r>
              <a:rPr lang="de-DE" sz="1400" dirty="0">
                <a:solidFill>
                  <a:schemeClr val="tx1"/>
                </a:solidFill>
                <a:latin typeface="Calibri" pitchFamily="34" charset="0"/>
              </a:rPr>
              <a:t>2017</a:t>
            </a:r>
          </a:p>
        </p:txBody>
      </p:sp>
      <p:sp>
        <p:nvSpPr>
          <p:cNvPr id="26" name="Rechteck 25"/>
          <p:cNvSpPr/>
          <p:nvPr userDrawn="1"/>
        </p:nvSpPr>
        <p:spPr>
          <a:xfrm>
            <a:off x="8624613" y="6831865"/>
            <a:ext cx="1032148" cy="277771"/>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fld id="{FE0983D7-7194-4091-8EBF-1FAC7CEF6685}" type="slidenum">
              <a:rPr lang="de-DE" sz="1400" smtClean="0">
                <a:solidFill>
                  <a:schemeClr val="tx1"/>
                </a:solidFill>
                <a:latin typeface="Calibri" pitchFamily="34" charset="0"/>
              </a:rPr>
              <a:pPr algn="ctr" eaLnBrk="1" hangingPunct="1">
                <a:defRPr/>
              </a:pPr>
              <a:t>‹Nr.›</a:t>
            </a:fld>
            <a:endParaRPr lang="de-DE" sz="1400">
              <a:solidFill>
                <a:schemeClr val="tx1"/>
              </a:solidFill>
              <a:latin typeface="Calibri" pitchFamily="34" charset="0"/>
            </a:endParaRPr>
          </a:p>
        </p:txBody>
      </p:sp>
      <p:sp>
        <p:nvSpPr>
          <p:cNvPr id="27" name="Rechteck 26"/>
          <p:cNvSpPr/>
          <p:nvPr userDrawn="1"/>
        </p:nvSpPr>
        <p:spPr>
          <a:xfrm>
            <a:off x="3549897" y="6835486"/>
            <a:ext cx="4854402" cy="277770"/>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r>
              <a:rPr lang="de-DE" sz="1400" dirty="0">
                <a:solidFill>
                  <a:schemeClr val="tx1"/>
                </a:solidFill>
                <a:latin typeface="Calibri" pitchFamily="34" charset="0"/>
              </a:rPr>
              <a:t>Regel 2 – Spielzeit, Schlusssignal, Time-out</a:t>
            </a:r>
          </a:p>
        </p:txBody>
      </p:sp>
      <p:pic>
        <p:nvPicPr>
          <p:cNvPr id="12" name="Picture 23" descr="dhblogo"/>
          <p:cNvPicPr>
            <a:picLocks noChangeAspect="1" noChangeArrowheads="1"/>
          </p:cNvPicPr>
          <p:nvPr userDrawn="1"/>
        </p:nvPicPr>
        <p:blipFill>
          <a:blip r:embed="rId9">
            <a:extLst>
              <a:ext uri="{28A0092B-C50C-407E-A947-70E740481C1C}">
                <a14:useLocalDpi xmlns:a14="http://schemas.microsoft.com/office/drawing/2010/main" val="0"/>
              </a:ext>
            </a:extLst>
          </a:blip>
          <a:srcRect b="10670"/>
          <a:stretch>
            <a:fillRect/>
          </a:stretch>
        </p:blipFill>
        <p:spPr bwMode="auto">
          <a:xfrm>
            <a:off x="8054975" y="0"/>
            <a:ext cx="1692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3" r:id="rId1"/>
    <p:sldLayoutId id="2147483695" r:id="rId2"/>
    <p:sldLayoutId id="2147483700" r:id="rId3"/>
    <p:sldLayoutId id="2147483701" r:id="rId4"/>
    <p:sldLayoutId id="2147483702"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2753306" y="175741"/>
            <a:ext cx="4192864" cy="636241"/>
          </a:xfrm>
          <a:prstGeom prst="rect">
            <a:avLst/>
          </a:prstGeom>
        </p:spPr>
        <p:txBody>
          <a:bodyPr vert="horz" lIns="91434" tIns="45717" rIns="91434" bIns="45717" numCol="1" anchorCtr="0" compatLnSpc="1">
            <a:prstTxWarp prst="textNoShape">
              <a:avLst/>
            </a:prstTxWarp>
          </a:bodyPr>
          <a:lstStyle/>
          <a:p>
            <a:pPr algn="ctr" eaLnBrk="1" hangingPunct="1"/>
            <a:r>
              <a:rPr altLang="de-DE" sz="4000" dirty="0">
                <a:effectLst>
                  <a:outerShdw blurRad="38100" dist="38100" dir="2700000" algn="tl">
                    <a:srgbClr val="C0C0C0"/>
                  </a:outerShdw>
                </a:effectLst>
              </a:rPr>
              <a:t>Thema</a:t>
            </a:r>
          </a:p>
        </p:txBody>
      </p:sp>
      <p:sp>
        <p:nvSpPr>
          <p:cNvPr id="6" name="Textfeld 5"/>
          <p:cNvSpPr txBox="1"/>
          <p:nvPr/>
        </p:nvSpPr>
        <p:spPr>
          <a:xfrm>
            <a:off x="-27499" y="5219952"/>
            <a:ext cx="9931912" cy="769435"/>
          </a:xfrm>
          <a:prstGeom prst="rect">
            <a:avLst/>
          </a:prstGeom>
          <a:noFill/>
        </p:spPr>
        <p:txBody>
          <a:bodyPr wrap="square" lIns="91434" tIns="45717" rIns="91434" bIns="45717">
            <a:spAutoFit/>
          </a:bodyP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a:r>
              <a:rPr lang="de-DE" altLang="de-DE" sz="4400" dirty="0">
                <a:effectLst>
                  <a:outerShdw blurRad="38100" dist="38100" dir="2700000" algn="tl">
                    <a:srgbClr val="C0C0C0"/>
                  </a:outerShdw>
                </a:effectLst>
              </a:rPr>
              <a:t>Spielzeit, Schlusssignal, Time-out</a:t>
            </a:r>
          </a:p>
        </p:txBody>
      </p:sp>
      <p:grpSp>
        <p:nvGrpSpPr>
          <p:cNvPr id="5" name="Gruppieren 4"/>
          <p:cNvGrpSpPr/>
          <p:nvPr/>
        </p:nvGrpSpPr>
        <p:grpSpPr>
          <a:xfrm>
            <a:off x="1649337" y="2436186"/>
            <a:ext cx="3753751" cy="1389734"/>
            <a:chOff x="1273175" y="2244736"/>
            <a:chExt cx="6613525" cy="2684462"/>
          </a:xfrm>
          <a:effectLst/>
        </p:grpSpPr>
        <p:grpSp>
          <p:nvGrpSpPr>
            <p:cNvPr id="7" name="Gruppieren 6"/>
            <p:cNvGrpSpPr/>
            <p:nvPr/>
          </p:nvGrpSpPr>
          <p:grpSpPr>
            <a:xfrm>
              <a:off x="1273175" y="2244736"/>
              <a:ext cx="1635125" cy="2684462"/>
              <a:chOff x="1273175" y="2244736"/>
              <a:chExt cx="1635125" cy="2684462"/>
            </a:xfrm>
          </p:grpSpPr>
          <p:sp>
            <p:nvSpPr>
              <p:cNvPr id="24" name="Freeform 6"/>
              <p:cNvSpPr>
                <a:spLocks/>
              </p:cNvSpPr>
              <p:nvPr/>
            </p:nvSpPr>
            <p:spPr bwMode="gray">
              <a:xfrm>
                <a:off x="1352550" y="2244736"/>
                <a:ext cx="1485900" cy="395287"/>
              </a:xfrm>
              <a:custGeom>
                <a:avLst/>
                <a:gdLst>
                  <a:gd name="T0" fmla="*/ 0 w 834"/>
                  <a:gd name="T1" fmla="*/ 6340617 h 222"/>
                  <a:gd name="T2" fmla="*/ 698344512 w 834"/>
                  <a:gd name="T3" fmla="*/ 703837022 h 222"/>
                  <a:gd name="T4" fmla="*/ 1942668476 w 834"/>
                  <a:gd name="T5" fmla="*/ 703837022 h 222"/>
                  <a:gd name="T6" fmla="*/ 2147483647 w 834"/>
                  <a:gd name="T7" fmla="*/ 0 h 222"/>
                  <a:gd name="T8" fmla="*/ 0 w 834"/>
                  <a:gd name="T9" fmla="*/ 6340617 h 222"/>
                  <a:gd name="T10" fmla="*/ 0 60000 65536"/>
                  <a:gd name="T11" fmla="*/ 0 60000 65536"/>
                  <a:gd name="T12" fmla="*/ 0 60000 65536"/>
                  <a:gd name="T13" fmla="*/ 0 60000 65536"/>
                  <a:gd name="T14" fmla="*/ 0 60000 65536"/>
                  <a:gd name="T15" fmla="*/ 0 w 834"/>
                  <a:gd name="T16" fmla="*/ 0 h 222"/>
                  <a:gd name="T17" fmla="*/ 834 w 834"/>
                  <a:gd name="T18" fmla="*/ 222 h 222"/>
                </a:gdLst>
                <a:ahLst/>
                <a:cxnLst>
                  <a:cxn ang="T10">
                    <a:pos x="T0" y="T1"/>
                  </a:cxn>
                  <a:cxn ang="T11">
                    <a:pos x="T2" y="T3"/>
                  </a:cxn>
                  <a:cxn ang="T12">
                    <a:pos x="T4" y="T5"/>
                  </a:cxn>
                  <a:cxn ang="T13">
                    <a:pos x="T6" y="T7"/>
                  </a:cxn>
                  <a:cxn ang="T14">
                    <a:pos x="T8" y="T9"/>
                  </a:cxn>
                </a:cxnLst>
                <a:rect l="T15" t="T16" r="T17" b="T18"/>
                <a:pathLst>
                  <a:path w="834" h="222">
                    <a:moveTo>
                      <a:pt x="0" y="2"/>
                    </a:moveTo>
                    <a:lnTo>
                      <a:pt x="220" y="222"/>
                    </a:lnTo>
                    <a:lnTo>
                      <a:pt x="612" y="222"/>
                    </a:lnTo>
                    <a:lnTo>
                      <a:pt x="834" y="0"/>
                    </a:lnTo>
                    <a:lnTo>
                      <a:pt x="0" y="2"/>
                    </a:lnTo>
                    <a:close/>
                  </a:path>
                </a:pathLst>
              </a:custGeom>
              <a:solidFill>
                <a:srgbClr val="2B2B2B"/>
              </a:solidFill>
              <a:ln w="28575">
                <a:solidFill>
                  <a:schemeClr val="bg1"/>
                </a:solidFill>
                <a:round/>
                <a:headEnd/>
                <a:tailEnd/>
              </a:ln>
            </p:spPr>
            <p:txBody>
              <a:bodyPr/>
              <a:lstStyle/>
              <a:p>
                <a:endParaRPr lang="de-DE">
                  <a:effectLst/>
                </a:endParaRPr>
              </a:p>
            </p:txBody>
          </p:sp>
          <p:sp>
            <p:nvSpPr>
              <p:cNvPr id="25" name="Freeform 7"/>
              <p:cNvSpPr>
                <a:spLocks/>
              </p:cNvSpPr>
              <p:nvPr/>
            </p:nvSpPr>
            <p:spPr bwMode="gray">
              <a:xfrm>
                <a:off x="1273175" y="2316173"/>
                <a:ext cx="385763" cy="1195388"/>
              </a:xfrm>
              <a:custGeom>
                <a:avLst/>
                <a:gdLst>
                  <a:gd name="T0" fmla="*/ 0 w 217"/>
                  <a:gd name="T1" fmla="*/ 0 h 671"/>
                  <a:gd name="T2" fmla="*/ 685774648 w 217"/>
                  <a:gd name="T3" fmla="*/ 688703795 h 671"/>
                  <a:gd name="T4" fmla="*/ 685774648 w 217"/>
                  <a:gd name="T5" fmla="*/ 1685261754 h 671"/>
                  <a:gd name="T6" fmla="*/ 240179287 w 217"/>
                  <a:gd name="T7" fmla="*/ 2129586510 h 671"/>
                  <a:gd name="T8" fmla="*/ 0 w 217"/>
                  <a:gd name="T9" fmla="*/ 1866164333 h 671"/>
                  <a:gd name="T10" fmla="*/ 0 w 217"/>
                  <a:gd name="T11" fmla="*/ 0 h 671"/>
                  <a:gd name="T12" fmla="*/ 0 60000 65536"/>
                  <a:gd name="T13" fmla="*/ 0 60000 65536"/>
                  <a:gd name="T14" fmla="*/ 0 60000 65536"/>
                  <a:gd name="T15" fmla="*/ 0 60000 65536"/>
                  <a:gd name="T16" fmla="*/ 0 60000 65536"/>
                  <a:gd name="T17" fmla="*/ 0 60000 65536"/>
                  <a:gd name="T18" fmla="*/ 0 w 217"/>
                  <a:gd name="T19" fmla="*/ 0 h 671"/>
                  <a:gd name="T20" fmla="*/ 217 w 217"/>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7" h="671">
                    <a:moveTo>
                      <a:pt x="0" y="0"/>
                    </a:moveTo>
                    <a:lnTo>
                      <a:pt x="217" y="217"/>
                    </a:lnTo>
                    <a:lnTo>
                      <a:pt x="217" y="531"/>
                    </a:lnTo>
                    <a:lnTo>
                      <a:pt x="76" y="671"/>
                    </a:lnTo>
                    <a:lnTo>
                      <a:pt x="0" y="588"/>
                    </a:lnTo>
                    <a:lnTo>
                      <a:pt x="0" y="0"/>
                    </a:lnTo>
                    <a:close/>
                  </a:path>
                </a:pathLst>
              </a:custGeom>
              <a:solidFill>
                <a:srgbClr val="2B2B2B"/>
              </a:solidFill>
              <a:ln w="28575">
                <a:solidFill>
                  <a:schemeClr val="bg1"/>
                </a:solidFill>
                <a:round/>
                <a:headEnd/>
                <a:tailEnd/>
              </a:ln>
            </p:spPr>
            <p:txBody>
              <a:bodyPr/>
              <a:lstStyle/>
              <a:p>
                <a:endParaRPr lang="de-DE">
                  <a:effectLst/>
                </a:endParaRPr>
              </a:p>
            </p:txBody>
          </p:sp>
          <p:sp>
            <p:nvSpPr>
              <p:cNvPr id="26" name="Freeform 8"/>
              <p:cNvSpPr>
                <a:spLocks/>
              </p:cNvSpPr>
              <p:nvPr/>
            </p:nvSpPr>
            <p:spPr bwMode="gray">
              <a:xfrm>
                <a:off x="2522538" y="2316173"/>
                <a:ext cx="385762" cy="1195388"/>
              </a:xfrm>
              <a:custGeom>
                <a:avLst/>
                <a:gdLst>
                  <a:gd name="T0" fmla="*/ 685771092 w 217"/>
                  <a:gd name="T1" fmla="*/ 0 h 671"/>
                  <a:gd name="T2" fmla="*/ 0 w 217"/>
                  <a:gd name="T3" fmla="*/ 688703795 h 671"/>
                  <a:gd name="T4" fmla="*/ 0 w 217"/>
                  <a:gd name="T5" fmla="*/ 1685261754 h 671"/>
                  <a:gd name="T6" fmla="*/ 445592428 w 217"/>
                  <a:gd name="T7" fmla="*/ 2129586510 h 671"/>
                  <a:gd name="T8" fmla="*/ 685771092 w 217"/>
                  <a:gd name="T9" fmla="*/ 1866164333 h 671"/>
                  <a:gd name="T10" fmla="*/ 685771092 w 217"/>
                  <a:gd name="T11" fmla="*/ 0 h 671"/>
                  <a:gd name="T12" fmla="*/ 0 60000 65536"/>
                  <a:gd name="T13" fmla="*/ 0 60000 65536"/>
                  <a:gd name="T14" fmla="*/ 0 60000 65536"/>
                  <a:gd name="T15" fmla="*/ 0 60000 65536"/>
                  <a:gd name="T16" fmla="*/ 0 60000 65536"/>
                  <a:gd name="T17" fmla="*/ 0 60000 65536"/>
                  <a:gd name="T18" fmla="*/ 0 w 217"/>
                  <a:gd name="T19" fmla="*/ 0 h 671"/>
                  <a:gd name="T20" fmla="*/ 217 w 217"/>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7" h="671">
                    <a:moveTo>
                      <a:pt x="217" y="0"/>
                    </a:moveTo>
                    <a:lnTo>
                      <a:pt x="0" y="217"/>
                    </a:lnTo>
                    <a:lnTo>
                      <a:pt x="0" y="531"/>
                    </a:lnTo>
                    <a:lnTo>
                      <a:pt x="141" y="671"/>
                    </a:lnTo>
                    <a:lnTo>
                      <a:pt x="217" y="588"/>
                    </a:lnTo>
                    <a:lnTo>
                      <a:pt x="217" y="0"/>
                    </a:lnTo>
                    <a:close/>
                  </a:path>
                </a:pathLst>
              </a:custGeom>
              <a:solidFill>
                <a:srgbClr val="2B2B2B"/>
              </a:solidFill>
              <a:ln w="28575">
                <a:solidFill>
                  <a:schemeClr val="bg1"/>
                </a:solidFill>
                <a:round/>
                <a:headEnd/>
                <a:tailEnd/>
              </a:ln>
            </p:spPr>
            <p:txBody>
              <a:bodyPr/>
              <a:lstStyle/>
              <a:p>
                <a:endParaRPr lang="de-DE">
                  <a:effectLst/>
                </a:endParaRPr>
              </a:p>
            </p:txBody>
          </p:sp>
          <p:sp>
            <p:nvSpPr>
              <p:cNvPr id="27" name="Freeform 9"/>
              <p:cNvSpPr>
                <a:spLocks/>
              </p:cNvSpPr>
              <p:nvPr/>
            </p:nvSpPr>
            <p:spPr bwMode="gray">
              <a:xfrm>
                <a:off x="1352550" y="4537086"/>
                <a:ext cx="1485900" cy="392112"/>
              </a:xfrm>
              <a:custGeom>
                <a:avLst/>
                <a:gdLst>
                  <a:gd name="T0" fmla="*/ 0 w 834"/>
                  <a:gd name="T1" fmla="*/ 698871940 h 220"/>
                  <a:gd name="T2" fmla="*/ 698344512 w 834"/>
                  <a:gd name="T3" fmla="*/ 0 h 220"/>
                  <a:gd name="T4" fmla="*/ 1942668476 w 834"/>
                  <a:gd name="T5" fmla="*/ 0 h 220"/>
                  <a:gd name="T6" fmla="*/ 2147483647 w 834"/>
                  <a:gd name="T7" fmla="*/ 698871940 h 220"/>
                  <a:gd name="T8" fmla="*/ 0 w 834"/>
                  <a:gd name="T9" fmla="*/ 698871940 h 220"/>
                  <a:gd name="T10" fmla="*/ 0 60000 65536"/>
                  <a:gd name="T11" fmla="*/ 0 60000 65536"/>
                  <a:gd name="T12" fmla="*/ 0 60000 65536"/>
                  <a:gd name="T13" fmla="*/ 0 60000 65536"/>
                  <a:gd name="T14" fmla="*/ 0 60000 65536"/>
                  <a:gd name="T15" fmla="*/ 0 w 834"/>
                  <a:gd name="T16" fmla="*/ 0 h 220"/>
                  <a:gd name="T17" fmla="*/ 834 w 834"/>
                  <a:gd name="T18" fmla="*/ 220 h 220"/>
                </a:gdLst>
                <a:ahLst/>
                <a:cxnLst>
                  <a:cxn ang="T10">
                    <a:pos x="T0" y="T1"/>
                  </a:cxn>
                  <a:cxn ang="T11">
                    <a:pos x="T2" y="T3"/>
                  </a:cxn>
                  <a:cxn ang="T12">
                    <a:pos x="T4" y="T5"/>
                  </a:cxn>
                  <a:cxn ang="T13">
                    <a:pos x="T6" y="T7"/>
                  </a:cxn>
                  <a:cxn ang="T14">
                    <a:pos x="T8" y="T9"/>
                  </a:cxn>
                </a:cxnLst>
                <a:rect l="T15" t="T16" r="T17" b="T18"/>
                <a:pathLst>
                  <a:path w="834" h="220">
                    <a:moveTo>
                      <a:pt x="0" y="220"/>
                    </a:moveTo>
                    <a:lnTo>
                      <a:pt x="220" y="0"/>
                    </a:lnTo>
                    <a:lnTo>
                      <a:pt x="612" y="0"/>
                    </a:lnTo>
                    <a:lnTo>
                      <a:pt x="834" y="220"/>
                    </a:lnTo>
                    <a:lnTo>
                      <a:pt x="0" y="220"/>
                    </a:lnTo>
                    <a:close/>
                  </a:path>
                </a:pathLst>
              </a:custGeom>
              <a:solidFill>
                <a:srgbClr val="2B2B2B"/>
              </a:solidFill>
              <a:ln w="28575">
                <a:solidFill>
                  <a:schemeClr val="bg1"/>
                </a:solidFill>
                <a:round/>
                <a:headEnd/>
                <a:tailEnd/>
              </a:ln>
            </p:spPr>
            <p:txBody>
              <a:bodyPr/>
              <a:lstStyle/>
              <a:p>
                <a:endParaRPr lang="de-DE">
                  <a:effectLst/>
                </a:endParaRPr>
              </a:p>
            </p:txBody>
          </p:sp>
          <p:sp>
            <p:nvSpPr>
              <p:cNvPr id="28" name="Freeform 10"/>
              <p:cNvSpPr>
                <a:spLocks/>
              </p:cNvSpPr>
              <p:nvPr/>
            </p:nvSpPr>
            <p:spPr bwMode="gray">
              <a:xfrm>
                <a:off x="1273175" y="3662373"/>
                <a:ext cx="385763" cy="1195388"/>
              </a:xfrm>
              <a:custGeom>
                <a:avLst/>
                <a:gdLst>
                  <a:gd name="T0" fmla="*/ 0 w 217"/>
                  <a:gd name="T1" fmla="*/ 2129586510 h 671"/>
                  <a:gd name="T2" fmla="*/ 685774648 w 217"/>
                  <a:gd name="T3" fmla="*/ 1447229982 h 671"/>
                  <a:gd name="T4" fmla="*/ 685774648 w 217"/>
                  <a:gd name="T5" fmla="*/ 447499058 h 671"/>
                  <a:gd name="T6" fmla="*/ 240179287 w 217"/>
                  <a:gd name="T7" fmla="*/ 0 h 671"/>
                  <a:gd name="T8" fmla="*/ 0 w 217"/>
                  <a:gd name="T9" fmla="*/ 260247208 h 671"/>
                  <a:gd name="T10" fmla="*/ 0 w 217"/>
                  <a:gd name="T11" fmla="*/ 2129586510 h 671"/>
                  <a:gd name="T12" fmla="*/ 0 60000 65536"/>
                  <a:gd name="T13" fmla="*/ 0 60000 65536"/>
                  <a:gd name="T14" fmla="*/ 0 60000 65536"/>
                  <a:gd name="T15" fmla="*/ 0 60000 65536"/>
                  <a:gd name="T16" fmla="*/ 0 60000 65536"/>
                  <a:gd name="T17" fmla="*/ 0 60000 65536"/>
                  <a:gd name="T18" fmla="*/ 0 w 217"/>
                  <a:gd name="T19" fmla="*/ 0 h 671"/>
                  <a:gd name="T20" fmla="*/ 217 w 217"/>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7" h="671">
                    <a:moveTo>
                      <a:pt x="0" y="671"/>
                    </a:moveTo>
                    <a:lnTo>
                      <a:pt x="217" y="456"/>
                    </a:lnTo>
                    <a:lnTo>
                      <a:pt x="217" y="141"/>
                    </a:lnTo>
                    <a:lnTo>
                      <a:pt x="76" y="0"/>
                    </a:lnTo>
                    <a:lnTo>
                      <a:pt x="0" y="82"/>
                    </a:lnTo>
                    <a:lnTo>
                      <a:pt x="0" y="671"/>
                    </a:lnTo>
                    <a:close/>
                  </a:path>
                </a:pathLst>
              </a:custGeom>
              <a:solidFill>
                <a:srgbClr val="2B2B2B"/>
              </a:solidFill>
              <a:ln w="28575">
                <a:solidFill>
                  <a:schemeClr val="bg1"/>
                </a:solidFill>
                <a:round/>
                <a:headEnd/>
                <a:tailEnd/>
              </a:ln>
            </p:spPr>
            <p:txBody>
              <a:bodyPr/>
              <a:lstStyle/>
              <a:p>
                <a:endParaRPr lang="de-DE">
                  <a:effectLst/>
                </a:endParaRPr>
              </a:p>
            </p:txBody>
          </p:sp>
          <p:sp>
            <p:nvSpPr>
              <p:cNvPr id="29" name="Freeform 11"/>
              <p:cNvSpPr>
                <a:spLocks/>
              </p:cNvSpPr>
              <p:nvPr/>
            </p:nvSpPr>
            <p:spPr bwMode="gray">
              <a:xfrm>
                <a:off x="2522538" y="3662373"/>
                <a:ext cx="385762" cy="1195388"/>
              </a:xfrm>
              <a:custGeom>
                <a:avLst/>
                <a:gdLst>
                  <a:gd name="T0" fmla="*/ 685771092 w 217"/>
                  <a:gd name="T1" fmla="*/ 2129586510 h 671"/>
                  <a:gd name="T2" fmla="*/ 0 w 217"/>
                  <a:gd name="T3" fmla="*/ 1447229982 h 671"/>
                  <a:gd name="T4" fmla="*/ 0 w 217"/>
                  <a:gd name="T5" fmla="*/ 447499058 h 671"/>
                  <a:gd name="T6" fmla="*/ 445592428 w 217"/>
                  <a:gd name="T7" fmla="*/ 0 h 671"/>
                  <a:gd name="T8" fmla="*/ 685771092 w 217"/>
                  <a:gd name="T9" fmla="*/ 260247208 h 671"/>
                  <a:gd name="T10" fmla="*/ 685771092 w 217"/>
                  <a:gd name="T11" fmla="*/ 2129586510 h 671"/>
                  <a:gd name="T12" fmla="*/ 0 60000 65536"/>
                  <a:gd name="T13" fmla="*/ 0 60000 65536"/>
                  <a:gd name="T14" fmla="*/ 0 60000 65536"/>
                  <a:gd name="T15" fmla="*/ 0 60000 65536"/>
                  <a:gd name="T16" fmla="*/ 0 60000 65536"/>
                  <a:gd name="T17" fmla="*/ 0 60000 65536"/>
                  <a:gd name="T18" fmla="*/ 0 w 217"/>
                  <a:gd name="T19" fmla="*/ 0 h 671"/>
                  <a:gd name="T20" fmla="*/ 217 w 217"/>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7" h="671">
                    <a:moveTo>
                      <a:pt x="217" y="671"/>
                    </a:moveTo>
                    <a:lnTo>
                      <a:pt x="0" y="456"/>
                    </a:lnTo>
                    <a:lnTo>
                      <a:pt x="0" y="141"/>
                    </a:lnTo>
                    <a:lnTo>
                      <a:pt x="141" y="0"/>
                    </a:lnTo>
                    <a:lnTo>
                      <a:pt x="217" y="82"/>
                    </a:lnTo>
                    <a:lnTo>
                      <a:pt x="217" y="671"/>
                    </a:lnTo>
                    <a:close/>
                  </a:path>
                </a:pathLst>
              </a:custGeom>
              <a:solidFill>
                <a:srgbClr val="2B2B2B"/>
              </a:solidFill>
              <a:ln w="28575">
                <a:solidFill>
                  <a:schemeClr val="bg1"/>
                </a:solidFill>
                <a:round/>
                <a:headEnd/>
                <a:tailEnd/>
              </a:ln>
            </p:spPr>
            <p:txBody>
              <a:bodyPr/>
              <a:lstStyle/>
              <a:p>
                <a:endParaRPr lang="de-DE">
                  <a:effectLst/>
                </a:endParaRPr>
              </a:p>
            </p:txBody>
          </p:sp>
        </p:grpSp>
        <p:sp>
          <p:nvSpPr>
            <p:cNvPr id="8" name="Rectangle 12"/>
            <p:cNvSpPr>
              <a:spLocks noChangeArrowheads="1"/>
            </p:cNvSpPr>
            <p:nvPr/>
          </p:nvSpPr>
          <p:spPr bwMode="gray">
            <a:xfrm>
              <a:off x="3367088" y="2706698"/>
              <a:ext cx="392112" cy="390525"/>
            </a:xfrm>
            <a:prstGeom prst="rect">
              <a:avLst/>
            </a:prstGeom>
            <a:solidFill>
              <a:srgbClr val="2B2B2B"/>
            </a:solidFill>
            <a:ln w="28575">
              <a:solidFill>
                <a:schemeClr val="bg1"/>
              </a:solidFill>
              <a:miter lim="800000"/>
              <a:headEnd/>
              <a:tailEnd/>
            </a:ln>
          </p:spPr>
          <p:txBody>
            <a:bodyPr/>
            <a:lstStyle/>
            <a:p>
              <a:endParaRPr lang="de-DE">
                <a:effectLst/>
              </a:endParaRPr>
            </a:p>
          </p:txBody>
        </p:sp>
        <p:sp>
          <p:nvSpPr>
            <p:cNvPr id="9" name="Rectangle 13"/>
            <p:cNvSpPr>
              <a:spLocks noChangeArrowheads="1"/>
            </p:cNvSpPr>
            <p:nvPr/>
          </p:nvSpPr>
          <p:spPr bwMode="gray">
            <a:xfrm>
              <a:off x="3367088" y="4162436"/>
              <a:ext cx="392112" cy="390525"/>
            </a:xfrm>
            <a:prstGeom prst="rect">
              <a:avLst/>
            </a:prstGeom>
            <a:solidFill>
              <a:srgbClr val="2B2B2B"/>
            </a:solidFill>
            <a:ln w="28575">
              <a:solidFill>
                <a:schemeClr val="bg1"/>
              </a:solidFill>
              <a:miter lim="800000"/>
              <a:headEnd/>
              <a:tailEnd/>
            </a:ln>
          </p:spPr>
          <p:txBody>
            <a:bodyPr/>
            <a:lstStyle/>
            <a:p>
              <a:endParaRPr lang="de-DE">
                <a:effectLst/>
              </a:endParaRPr>
            </a:p>
          </p:txBody>
        </p:sp>
        <p:grpSp>
          <p:nvGrpSpPr>
            <p:cNvPr id="10" name="Gruppieren 9"/>
            <p:cNvGrpSpPr/>
            <p:nvPr/>
          </p:nvGrpSpPr>
          <p:grpSpPr>
            <a:xfrm>
              <a:off x="4192588" y="2244736"/>
              <a:ext cx="1636712" cy="2684462"/>
              <a:chOff x="4192588" y="2244736"/>
              <a:chExt cx="1636712" cy="2684462"/>
            </a:xfrm>
          </p:grpSpPr>
          <p:sp>
            <p:nvSpPr>
              <p:cNvPr id="18" name="Freeform 14"/>
              <p:cNvSpPr>
                <a:spLocks/>
              </p:cNvSpPr>
              <p:nvPr/>
            </p:nvSpPr>
            <p:spPr bwMode="gray">
              <a:xfrm>
                <a:off x="4271963" y="2244736"/>
                <a:ext cx="1484312" cy="395287"/>
              </a:xfrm>
              <a:custGeom>
                <a:avLst/>
                <a:gdLst>
                  <a:gd name="T0" fmla="*/ 0 w 833"/>
                  <a:gd name="T1" fmla="*/ 6340617 h 222"/>
                  <a:gd name="T2" fmla="*/ 695351189 w 833"/>
                  <a:gd name="T3" fmla="*/ 703837022 h 222"/>
                  <a:gd name="T4" fmla="*/ 1949525636 w 833"/>
                  <a:gd name="T5" fmla="*/ 703837022 h 222"/>
                  <a:gd name="T6" fmla="*/ 2147483647 w 833"/>
                  <a:gd name="T7" fmla="*/ 0 h 222"/>
                  <a:gd name="T8" fmla="*/ 0 w 833"/>
                  <a:gd name="T9" fmla="*/ 6340617 h 222"/>
                  <a:gd name="T10" fmla="*/ 0 60000 65536"/>
                  <a:gd name="T11" fmla="*/ 0 60000 65536"/>
                  <a:gd name="T12" fmla="*/ 0 60000 65536"/>
                  <a:gd name="T13" fmla="*/ 0 60000 65536"/>
                  <a:gd name="T14" fmla="*/ 0 60000 65536"/>
                  <a:gd name="T15" fmla="*/ 0 w 833"/>
                  <a:gd name="T16" fmla="*/ 0 h 222"/>
                  <a:gd name="T17" fmla="*/ 833 w 833"/>
                  <a:gd name="T18" fmla="*/ 222 h 222"/>
                </a:gdLst>
                <a:ahLst/>
                <a:cxnLst>
                  <a:cxn ang="T10">
                    <a:pos x="T0" y="T1"/>
                  </a:cxn>
                  <a:cxn ang="T11">
                    <a:pos x="T2" y="T3"/>
                  </a:cxn>
                  <a:cxn ang="T12">
                    <a:pos x="T4" y="T5"/>
                  </a:cxn>
                  <a:cxn ang="T13">
                    <a:pos x="T6" y="T7"/>
                  </a:cxn>
                  <a:cxn ang="T14">
                    <a:pos x="T8" y="T9"/>
                  </a:cxn>
                </a:cxnLst>
                <a:rect l="T15" t="T16" r="T17" b="T18"/>
                <a:pathLst>
                  <a:path w="833" h="222">
                    <a:moveTo>
                      <a:pt x="0" y="2"/>
                    </a:moveTo>
                    <a:lnTo>
                      <a:pt x="219" y="222"/>
                    </a:lnTo>
                    <a:lnTo>
                      <a:pt x="614" y="222"/>
                    </a:lnTo>
                    <a:lnTo>
                      <a:pt x="833" y="0"/>
                    </a:lnTo>
                    <a:lnTo>
                      <a:pt x="0" y="2"/>
                    </a:lnTo>
                    <a:close/>
                  </a:path>
                </a:pathLst>
              </a:custGeom>
              <a:solidFill>
                <a:srgbClr val="2B2B2B"/>
              </a:solidFill>
              <a:ln w="28575">
                <a:solidFill>
                  <a:schemeClr val="bg1"/>
                </a:solidFill>
                <a:round/>
                <a:headEnd/>
                <a:tailEnd/>
              </a:ln>
            </p:spPr>
            <p:txBody>
              <a:bodyPr/>
              <a:lstStyle/>
              <a:p>
                <a:endParaRPr lang="de-DE">
                  <a:effectLst/>
                </a:endParaRPr>
              </a:p>
            </p:txBody>
          </p:sp>
          <p:sp>
            <p:nvSpPr>
              <p:cNvPr id="19" name="Freeform 15"/>
              <p:cNvSpPr>
                <a:spLocks/>
              </p:cNvSpPr>
              <p:nvPr/>
            </p:nvSpPr>
            <p:spPr bwMode="gray">
              <a:xfrm>
                <a:off x="4192588" y="2316173"/>
                <a:ext cx="385762" cy="1195388"/>
              </a:xfrm>
              <a:custGeom>
                <a:avLst/>
                <a:gdLst>
                  <a:gd name="T0" fmla="*/ 0 w 217"/>
                  <a:gd name="T1" fmla="*/ 0 h 671"/>
                  <a:gd name="T2" fmla="*/ 685771092 w 217"/>
                  <a:gd name="T3" fmla="*/ 688703795 h 671"/>
                  <a:gd name="T4" fmla="*/ 685771092 w 217"/>
                  <a:gd name="T5" fmla="*/ 1685261754 h 671"/>
                  <a:gd name="T6" fmla="*/ 237017906 w 217"/>
                  <a:gd name="T7" fmla="*/ 2129586510 h 671"/>
                  <a:gd name="T8" fmla="*/ 6319741 w 217"/>
                  <a:gd name="T9" fmla="*/ 1866164333 h 671"/>
                  <a:gd name="T10" fmla="*/ 0 w 217"/>
                  <a:gd name="T11" fmla="*/ 0 h 671"/>
                  <a:gd name="T12" fmla="*/ 0 60000 65536"/>
                  <a:gd name="T13" fmla="*/ 0 60000 65536"/>
                  <a:gd name="T14" fmla="*/ 0 60000 65536"/>
                  <a:gd name="T15" fmla="*/ 0 60000 65536"/>
                  <a:gd name="T16" fmla="*/ 0 60000 65536"/>
                  <a:gd name="T17" fmla="*/ 0 60000 65536"/>
                  <a:gd name="T18" fmla="*/ 0 w 217"/>
                  <a:gd name="T19" fmla="*/ 0 h 671"/>
                  <a:gd name="T20" fmla="*/ 217 w 217"/>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7" h="671">
                    <a:moveTo>
                      <a:pt x="0" y="0"/>
                    </a:moveTo>
                    <a:lnTo>
                      <a:pt x="217" y="217"/>
                    </a:lnTo>
                    <a:lnTo>
                      <a:pt x="217" y="531"/>
                    </a:lnTo>
                    <a:lnTo>
                      <a:pt x="75" y="671"/>
                    </a:lnTo>
                    <a:lnTo>
                      <a:pt x="2" y="588"/>
                    </a:lnTo>
                    <a:lnTo>
                      <a:pt x="0" y="0"/>
                    </a:lnTo>
                    <a:close/>
                  </a:path>
                </a:pathLst>
              </a:custGeom>
              <a:solidFill>
                <a:srgbClr val="2B2B2B"/>
              </a:solidFill>
              <a:ln w="28575">
                <a:solidFill>
                  <a:schemeClr val="bg1"/>
                </a:solidFill>
                <a:round/>
                <a:headEnd/>
                <a:tailEnd/>
              </a:ln>
            </p:spPr>
            <p:txBody>
              <a:bodyPr/>
              <a:lstStyle/>
              <a:p>
                <a:endParaRPr lang="de-DE">
                  <a:effectLst/>
                </a:endParaRPr>
              </a:p>
            </p:txBody>
          </p:sp>
          <p:sp>
            <p:nvSpPr>
              <p:cNvPr id="20" name="Freeform 16"/>
              <p:cNvSpPr>
                <a:spLocks/>
              </p:cNvSpPr>
              <p:nvPr/>
            </p:nvSpPr>
            <p:spPr bwMode="gray">
              <a:xfrm>
                <a:off x="5445125" y="2316173"/>
                <a:ext cx="384175" cy="1195388"/>
              </a:xfrm>
              <a:custGeom>
                <a:avLst/>
                <a:gdLst>
                  <a:gd name="T0" fmla="*/ 686467148 w 215"/>
                  <a:gd name="T1" fmla="*/ 0 h 671"/>
                  <a:gd name="T2" fmla="*/ 0 w 215"/>
                  <a:gd name="T3" fmla="*/ 688703795 h 671"/>
                  <a:gd name="T4" fmla="*/ 0 w 215"/>
                  <a:gd name="T5" fmla="*/ 1685261754 h 671"/>
                  <a:gd name="T6" fmla="*/ 443809667 w 215"/>
                  <a:gd name="T7" fmla="*/ 2129586510 h 671"/>
                  <a:gd name="T8" fmla="*/ 686467148 w 215"/>
                  <a:gd name="T9" fmla="*/ 1866164333 h 671"/>
                  <a:gd name="T10" fmla="*/ 686467148 w 215"/>
                  <a:gd name="T11" fmla="*/ 0 h 671"/>
                  <a:gd name="T12" fmla="*/ 0 60000 65536"/>
                  <a:gd name="T13" fmla="*/ 0 60000 65536"/>
                  <a:gd name="T14" fmla="*/ 0 60000 65536"/>
                  <a:gd name="T15" fmla="*/ 0 60000 65536"/>
                  <a:gd name="T16" fmla="*/ 0 60000 65536"/>
                  <a:gd name="T17" fmla="*/ 0 60000 65536"/>
                  <a:gd name="T18" fmla="*/ 0 w 215"/>
                  <a:gd name="T19" fmla="*/ 0 h 671"/>
                  <a:gd name="T20" fmla="*/ 215 w 215"/>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5" h="671">
                    <a:moveTo>
                      <a:pt x="215" y="0"/>
                    </a:moveTo>
                    <a:lnTo>
                      <a:pt x="0" y="217"/>
                    </a:lnTo>
                    <a:lnTo>
                      <a:pt x="0" y="531"/>
                    </a:lnTo>
                    <a:lnTo>
                      <a:pt x="139" y="671"/>
                    </a:lnTo>
                    <a:lnTo>
                      <a:pt x="215" y="588"/>
                    </a:lnTo>
                    <a:lnTo>
                      <a:pt x="215" y="0"/>
                    </a:lnTo>
                    <a:close/>
                  </a:path>
                </a:pathLst>
              </a:custGeom>
              <a:solidFill>
                <a:srgbClr val="2B2B2B"/>
              </a:solidFill>
              <a:ln w="28575">
                <a:solidFill>
                  <a:schemeClr val="bg1"/>
                </a:solidFill>
                <a:round/>
                <a:headEnd/>
                <a:tailEnd/>
              </a:ln>
            </p:spPr>
            <p:txBody>
              <a:bodyPr/>
              <a:lstStyle/>
              <a:p>
                <a:endParaRPr lang="de-DE">
                  <a:effectLst/>
                </a:endParaRPr>
              </a:p>
            </p:txBody>
          </p:sp>
          <p:sp>
            <p:nvSpPr>
              <p:cNvPr id="21" name="Freeform 17"/>
              <p:cNvSpPr>
                <a:spLocks/>
              </p:cNvSpPr>
              <p:nvPr/>
            </p:nvSpPr>
            <p:spPr bwMode="gray">
              <a:xfrm>
                <a:off x="4271963" y="4537086"/>
                <a:ext cx="1484312" cy="392112"/>
              </a:xfrm>
              <a:custGeom>
                <a:avLst/>
                <a:gdLst>
                  <a:gd name="T0" fmla="*/ 0 w 833"/>
                  <a:gd name="T1" fmla="*/ 698871940 h 220"/>
                  <a:gd name="T2" fmla="*/ 695351189 w 833"/>
                  <a:gd name="T3" fmla="*/ 0 h 220"/>
                  <a:gd name="T4" fmla="*/ 1949525636 w 833"/>
                  <a:gd name="T5" fmla="*/ 0 h 220"/>
                  <a:gd name="T6" fmla="*/ 2147483647 w 833"/>
                  <a:gd name="T7" fmla="*/ 698871940 h 220"/>
                  <a:gd name="T8" fmla="*/ 0 w 833"/>
                  <a:gd name="T9" fmla="*/ 698871940 h 220"/>
                  <a:gd name="T10" fmla="*/ 0 60000 65536"/>
                  <a:gd name="T11" fmla="*/ 0 60000 65536"/>
                  <a:gd name="T12" fmla="*/ 0 60000 65536"/>
                  <a:gd name="T13" fmla="*/ 0 60000 65536"/>
                  <a:gd name="T14" fmla="*/ 0 60000 65536"/>
                  <a:gd name="T15" fmla="*/ 0 w 833"/>
                  <a:gd name="T16" fmla="*/ 0 h 220"/>
                  <a:gd name="T17" fmla="*/ 833 w 833"/>
                  <a:gd name="T18" fmla="*/ 220 h 220"/>
                </a:gdLst>
                <a:ahLst/>
                <a:cxnLst>
                  <a:cxn ang="T10">
                    <a:pos x="T0" y="T1"/>
                  </a:cxn>
                  <a:cxn ang="T11">
                    <a:pos x="T2" y="T3"/>
                  </a:cxn>
                  <a:cxn ang="T12">
                    <a:pos x="T4" y="T5"/>
                  </a:cxn>
                  <a:cxn ang="T13">
                    <a:pos x="T6" y="T7"/>
                  </a:cxn>
                  <a:cxn ang="T14">
                    <a:pos x="T8" y="T9"/>
                  </a:cxn>
                </a:cxnLst>
                <a:rect l="T15" t="T16" r="T17" b="T18"/>
                <a:pathLst>
                  <a:path w="833" h="220">
                    <a:moveTo>
                      <a:pt x="0" y="220"/>
                    </a:moveTo>
                    <a:lnTo>
                      <a:pt x="219" y="0"/>
                    </a:lnTo>
                    <a:lnTo>
                      <a:pt x="614" y="0"/>
                    </a:lnTo>
                    <a:lnTo>
                      <a:pt x="833" y="220"/>
                    </a:lnTo>
                    <a:lnTo>
                      <a:pt x="0" y="220"/>
                    </a:lnTo>
                    <a:close/>
                  </a:path>
                </a:pathLst>
              </a:custGeom>
              <a:solidFill>
                <a:srgbClr val="2B2B2B"/>
              </a:solidFill>
              <a:ln w="28575">
                <a:solidFill>
                  <a:schemeClr val="bg1"/>
                </a:solidFill>
                <a:round/>
                <a:headEnd/>
                <a:tailEnd/>
              </a:ln>
            </p:spPr>
            <p:txBody>
              <a:bodyPr/>
              <a:lstStyle/>
              <a:p>
                <a:endParaRPr lang="de-DE">
                  <a:effectLst/>
                </a:endParaRPr>
              </a:p>
            </p:txBody>
          </p:sp>
          <p:sp>
            <p:nvSpPr>
              <p:cNvPr id="22" name="Freeform 18"/>
              <p:cNvSpPr>
                <a:spLocks/>
              </p:cNvSpPr>
              <p:nvPr/>
            </p:nvSpPr>
            <p:spPr bwMode="gray">
              <a:xfrm>
                <a:off x="4192588" y="3662373"/>
                <a:ext cx="385762" cy="1195388"/>
              </a:xfrm>
              <a:custGeom>
                <a:avLst/>
                <a:gdLst>
                  <a:gd name="T0" fmla="*/ 0 w 217"/>
                  <a:gd name="T1" fmla="*/ 2129586510 h 671"/>
                  <a:gd name="T2" fmla="*/ 685771092 w 217"/>
                  <a:gd name="T3" fmla="*/ 1447229982 h 671"/>
                  <a:gd name="T4" fmla="*/ 685771092 w 217"/>
                  <a:gd name="T5" fmla="*/ 447499058 h 671"/>
                  <a:gd name="T6" fmla="*/ 237017906 w 217"/>
                  <a:gd name="T7" fmla="*/ 0 h 671"/>
                  <a:gd name="T8" fmla="*/ 6319741 w 217"/>
                  <a:gd name="T9" fmla="*/ 260247208 h 671"/>
                  <a:gd name="T10" fmla="*/ 0 w 217"/>
                  <a:gd name="T11" fmla="*/ 2129586510 h 671"/>
                  <a:gd name="T12" fmla="*/ 0 60000 65536"/>
                  <a:gd name="T13" fmla="*/ 0 60000 65536"/>
                  <a:gd name="T14" fmla="*/ 0 60000 65536"/>
                  <a:gd name="T15" fmla="*/ 0 60000 65536"/>
                  <a:gd name="T16" fmla="*/ 0 60000 65536"/>
                  <a:gd name="T17" fmla="*/ 0 60000 65536"/>
                  <a:gd name="T18" fmla="*/ 0 w 217"/>
                  <a:gd name="T19" fmla="*/ 0 h 671"/>
                  <a:gd name="T20" fmla="*/ 217 w 217"/>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7" h="671">
                    <a:moveTo>
                      <a:pt x="0" y="671"/>
                    </a:moveTo>
                    <a:lnTo>
                      <a:pt x="217" y="456"/>
                    </a:lnTo>
                    <a:lnTo>
                      <a:pt x="217" y="141"/>
                    </a:lnTo>
                    <a:lnTo>
                      <a:pt x="75" y="0"/>
                    </a:lnTo>
                    <a:lnTo>
                      <a:pt x="2" y="82"/>
                    </a:lnTo>
                    <a:lnTo>
                      <a:pt x="0" y="671"/>
                    </a:lnTo>
                    <a:close/>
                  </a:path>
                </a:pathLst>
              </a:custGeom>
              <a:solidFill>
                <a:srgbClr val="2B2B2B"/>
              </a:solidFill>
              <a:ln w="28575">
                <a:solidFill>
                  <a:schemeClr val="bg1"/>
                </a:solidFill>
                <a:round/>
                <a:headEnd/>
                <a:tailEnd/>
              </a:ln>
            </p:spPr>
            <p:txBody>
              <a:bodyPr/>
              <a:lstStyle/>
              <a:p>
                <a:endParaRPr lang="de-DE">
                  <a:effectLst/>
                </a:endParaRPr>
              </a:p>
            </p:txBody>
          </p:sp>
          <p:sp>
            <p:nvSpPr>
              <p:cNvPr id="23" name="Freeform 19"/>
              <p:cNvSpPr>
                <a:spLocks/>
              </p:cNvSpPr>
              <p:nvPr/>
            </p:nvSpPr>
            <p:spPr bwMode="gray">
              <a:xfrm>
                <a:off x="5445125" y="3662373"/>
                <a:ext cx="384175" cy="1195388"/>
              </a:xfrm>
              <a:custGeom>
                <a:avLst/>
                <a:gdLst>
                  <a:gd name="T0" fmla="*/ 686467148 w 215"/>
                  <a:gd name="T1" fmla="*/ 2129586510 h 671"/>
                  <a:gd name="T2" fmla="*/ 0 w 215"/>
                  <a:gd name="T3" fmla="*/ 1447229982 h 671"/>
                  <a:gd name="T4" fmla="*/ 0 w 215"/>
                  <a:gd name="T5" fmla="*/ 447499058 h 671"/>
                  <a:gd name="T6" fmla="*/ 443809667 w 215"/>
                  <a:gd name="T7" fmla="*/ 0 h 671"/>
                  <a:gd name="T8" fmla="*/ 686467148 w 215"/>
                  <a:gd name="T9" fmla="*/ 260247208 h 671"/>
                  <a:gd name="T10" fmla="*/ 686467148 w 215"/>
                  <a:gd name="T11" fmla="*/ 2129586510 h 671"/>
                  <a:gd name="T12" fmla="*/ 0 60000 65536"/>
                  <a:gd name="T13" fmla="*/ 0 60000 65536"/>
                  <a:gd name="T14" fmla="*/ 0 60000 65536"/>
                  <a:gd name="T15" fmla="*/ 0 60000 65536"/>
                  <a:gd name="T16" fmla="*/ 0 60000 65536"/>
                  <a:gd name="T17" fmla="*/ 0 60000 65536"/>
                  <a:gd name="T18" fmla="*/ 0 w 215"/>
                  <a:gd name="T19" fmla="*/ 0 h 671"/>
                  <a:gd name="T20" fmla="*/ 215 w 215"/>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5" h="671">
                    <a:moveTo>
                      <a:pt x="215" y="671"/>
                    </a:moveTo>
                    <a:lnTo>
                      <a:pt x="0" y="456"/>
                    </a:lnTo>
                    <a:lnTo>
                      <a:pt x="0" y="141"/>
                    </a:lnTo>
                    <a:lnTo>
                      <a:pt x="139" y="0"/>
                    </a:lnTo>
                    <a:lnTo>
                      <a:pt x="215" y="82"/>
                    </a:lnTo>
                    <a:lnTo>
                      <a:pt x="215" y="671"/>
                    </a:lnTo>
                    <a:close/>
                  </a:path>
                </a:pathLst>
              </a:custGeom>
              <a:solidFill>
                <a:srgbClr val="2B2B2B"/>
              </a:solidFill>
              <a:ln w="28575">
                <a:solidFill>
                  <a:schemeClr val="bg1"/>
                </a:solidFill>
                <a:round/>
                <a:headEnd/>
                <a:tailEnd/>
              </a:ln>
            </p:spPr>
            <p:txBody>
              <a:bodyPr/>
              <a:lstStyle/>
              <a:p>
                <a:endParaRPr lang="de-DE">
                  <a:effectLst/>
                </a:endParaRPr>
              </a:p>
            </p:txBody>
          </p:sp>
        </p:grpSp>
        <p:grpSp>
          <p:nvGrpSpPr>
            <p:cNvPr id="11" name="Gruppieren 10"/>
            <p:cNvGrpSpPr/>
            <p:nvPr/>
          </p:nvGrpSpPr>
          <p:grpSpPr>
            <a:xfrm>
              <a:off x="6249988" y="2244736"/>
              <a:ext cx="1636712" cy="2684462"/>
              <a:chOff x="6249988" y="2244736"/>
              <a:chExt cx="1636712" cy="2684462"/>
            </a:xfrm>
          </p:grpSpPr>
          <p:sp>
            <p:nvSpPr>
              <p:cNvPr id="12" name="Freeform 4"/>
              <p:cNvSpPr>
                <a:spLocks/>
              </p:cNvSpPr>
              <p:nvPr/>
            </p:nvSpPr>
            <p:spPr bwMode="gray">
              <a:xfrm>
                <a:off x="6329363" y="2244736"/>
                <a:ext cx="1484312" cy="395287"/>
              </a:xfrm>
              <a:custGeom>
                <a:avLst/>
                <a:gdLst>
                  <a:gd name="T0" fmla="*/ 0 w 833"/>
                  <a:gd name="T1" fmla="*/ 6340617 h 222"/>
                  <a:gd name="T2" fmla="*/ 695351189 w 833"/>
                  <a:gd name="T3" fmla="*/ 703837022 h 222"/>
                  <a:gd name="T4" fmla="*/ 1949525636 w 833"/>
                  <a:gd name="T5" fmla="*/ 703837022 h 222"/>
                  <a:gd name="T6" fmla="*/ 2147483647 w 833"/>
                  <a:gd name="T7" fmla="*/ 0 h 222"/>
                  <a:gd name="T8" fmla="*/ 0 w 833"/>
                  <a:gd name="T9" fmla="*/ 6340617 h 222"/>
                  <a:gd name="T10" fmla="*/ 0 60000 65536"/>
                  <a:gd name="T11" fmla="*/ 0 60000 65536"/>
                  <a:gd name="T12" fmla="*/ 0 60000 65536"/>
                  <a:gd name="T13" fmla="*/ 0 60000 65536"/>
                  <a:gd name="T14" fmla="*/ 0 60000 65536"/>
                  <a:gd name="T15" fmla="*/ 0 w 833"/>
                  <a:gd name="T16" fmla="*/ 0 h 222"/>
                  <a:gd name="T17" fmla="*/ 833 w 833"/>
                  <a:gd name="T18" fmla="*/ 222 h 222"/>
                </a:gdLst>
                <a:ahLst/>
                <a:cxnLst>
                  <a:cxn ang="T10">
                    <a:pos x="T0" y="T1"/>
                  </a:cxn>
                  <a:cxn ang="T11">
                    <a:pos x="T2" y="T3"/>
                  </a:cxn>
                  <a:cxn ang="T12">
                    <a:pos x="T4" y="T5"/>
                  </a:cxn>
                  <a:cxn ang="T13">
                    <a:pos x="T6" y="T7"/>
                  </a:cxn>
                  <a:cxn ang="T14">
                    <a:pos x="T8" y="T9"/>
                  </a:cxn>
                </a:cxnLst>
                <a:rect l="T15" t="T16" r="T17" b="T18"/>
                <a:pathLst>
                  <a:path w="833" h="222">
                    <a:moveTo>
                      <a:pt x="0" y="2"/>
                    </a:moveTo>
                    <a:lnTo>
                      <a:pt x="219" y="222"/>
                    </a:lnTo>
                    <a:lnTo>
                      <a:pt x="614" y="222"/>
                    </a:lnTo>
                    <a:lnTo>
                      <a:pt x="833" y="0"/>
                    </a:lnTo>
                    <a:lnTo>
                      <a:pt x="0" y="2"/>
                    </a:lnTo>
                    <a:close/>
                  </a:path>
                </a:pathLst>
              </a:custGeom>
              <a:solidFill>
                <a:srgbClr val="2B2B2B"/>
              </a:solidFill>
              <a:ln w="28575">
                <a:solidFill>
                  <a:schemeClr val="bg1"/>
                </a:solidFill>
                <a:round/>
                <a:headEnd/>
                <a:tailEnd/>
              </a:ln>
            </p:spPr>
            <p:txBody>
              <a:bodyPr/>
              <a:lstStyle/>
              <a:p>
                <a:endParaRPr lang="de-DE">
                  <a:effectLst/>
                </a:endParaRPr>
              </a:p>
            </p:txBody>
          </p:sp>
          <p:sp>
            <p:nvSpPr>
              <p:cNvPr id="13" name="Freeform 5"/>
              <p:cNvSpPr>
                <a:spLocks/>
              </p:cNvSpPr>
              <p:nvPr/>
            </p:nvSpPr>
            <p:spPr bwMode="gray">
              <a:xfrm>
                <a:off x="6249988" y="2316173"/>
                <a:ext cx="385762" cy="1195388"/>
              </a:xfrm>
              <a:custGeom>
                <a:avLst/>
                <a:gdLst>
                  <a:gd name="T0" fmla="*/ 0 w 217"/>
                  <a:gd name="T1" fmla="*/ 0 h 671"/>
                  <a:gd name="T2" fmla="*/ 685771092 w 217"/>
                  <a:gd name="T3" fmla="*/ 688703795 h 671"/>
                  <a:gd name="T4" fmla="*/ 685771092 w 217"/>
                  <a:gd name="T5" fmla="*/ 1685261754 h 671"/>
                  <a:gd name="T6" fmla="*/ 237017906 w 217"/>
                  <a:gd name="T7" fmla="*/ 2129586510 h 671"/>
                  <a:gd name="T8" fmla="*/ 6319741 w 217"/>
                  <a:gd name="T9" fmla="*/ 1866164333 h 671"/>
                  <a:gd name="T10" fmla="*/ 0 w 217"/>
                  <a:gd name="T11" fmla="*/ 0 h 671"/>
                  <a:gd name="T12" fmla="*/ 0 60000 65536"/>
                  <a:gd name="T13" fmla="*/ 0 60000 65536"/>
                  <a:gd name="T14" fmla="*/ 0 60000 65536"/>
                  <a:gd name="T15" fmla="*/ 0 60000 65536"/>
                  <a:gd name="T16" fmla="*/ 0 60000 65536"/>
                  <a:gd name="T17" fmla="*/ 0 60000 65536"/>
                  <a:gd name="T18" fmla="*/ 0 w 217"/>
                  <a:gd name="T19" fmla="*/ 0 h 671"/>
                  <a:gd name="T20" fmla="*/ 217 w 217"/>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7" h="671">
                    <a:moveTo>
                      <a:pt x="0" y="0"/>
                    </a:moveTo>
                    <a:lnTo>
                      <a:pt x="217" y="217"/>
                    </a:lnTo>
                    <a:lnTo>
                      <a:pt x="217" y="531"/>
                    </a:lnTo>
                    <a:lnTo>
                      <a:pt x="75" y="671"/>
                    </a:lnTo>
                    <a:lnTo>
                      <a:pt x="2" y="588"/>
                    </a:lnTo>
                    <a:lnTo>
                      <a:pt x="0" y="0"/>
                    </a:lnTo>
                    <a:close/>
                  </a:path>
                </a:pathLst>
              </a:custGeom>
              <a:solidFill>
                <a:srgbClr val="2B2B2B"/>
              </a:solidFill>
              <a:ln w="28575">
                <a:solidFill>
                  <a:schemeClr val="bg1"/>
                </a:solidFill>
                <a:round/>
                <a:headEnd/>
                <a:tailEnd/>
              </a:ln>
            </p:spPr>
            <p:txBody>
              <a:bodyPr/>
              <a:lstStyle/>
              <a:p>
                <a:endParaRPr lang="de-DE">
                  <a:effectLst/>
                </a:endParaRPr>
              </a:p>
            </p:txBody>
          </p:sp>
          <p:sp>
            <p:nvSpPr>
              <p:cNvPr id="14" name="Freeform 6"/>
              <p:cNvSpPr>
                <a:spLocks/>
              </p:cNvSpPr>
              <p:nvPr/>
            </p:nvSpPr>
            <p:spPr bwMode="gray">
              <a:xfrm>
                <a:off x="6329363" y="4537086"/>
                <a:ext cx="1484312" cy="392112"/>
              </a:xfrm>
              <a:custGeom>
                <a:avLst/>
                <a:gdLst>
                  <a:gd name="T0" fmla="*/ 0 w 833"/>
                  <a:gd name="T1" fmla="*/ 698871940 h 220"/>
                  <a:gd name="T2" fmla="*/ 695351189 w 833"/>
                  <a:gd name="T3" fmla="*/ 0 h 220"/>
                  <a:gd name="T4" fmla="*/ 1949525636 w 833"/>
                  <a:gd name="T5" fmla="*/ 0 h 220"/>
                  <a:gd name="T6" fmla="*/ 2147483647 w 833"/>
                  <a:gd name="T7" fmla="*/ 698871940 h 220"/>
                  <a:gd name="T8" fmla="*/ 0 w 833"/>
                  <a:gd name="T9" fmla="*/ 698871940 h 220"/>
                  <a:gd name="T10" fmla="*/ 0 60000 65536"/>
                  <a:gd name="T11" fmla="*/ 0 60000 65536"/>
                  <a:gd name="T12" fmla="*/ 0 60000 65536"/>
                  <a:gd name="T13" fmla="*/ 0 60000 65536"/>
                  <a:gd name="T14" fmla="*/ 0 60000 65536"/>
                  <a:gd name="T15" fmla="*/ 0 w 833"/>
                  <a:gd name="T16" fmla="*/ 0 h 220"/>
                  <a:gd name="T17" fmla="*/ 833 w 833"/>
                  <a:gd name="T18" fmla="*/ 220 h 220"/>
                </a:gdLst>
                <a:ahLst/>
                <a:cxnLst>
                  <a:cxn ang="T10">
                    <a:pos x="T0" y="T1"/>
                  </a:cxn>
                  <a:cxn ang="T11">
                    <a:pos x="T2" y="T3"/>
                  </a:cxn>
                  <a:cxn ang="T12">
                    <a:pos x="T4" y="T5"/>
                  </a:cxn>
                  <a:cxn ang="T13">
                    <a:pos x="T6" y="T7"/>
                  </a:cxn>
                  <a:cxn ang="T14">
                    <a:pos x="T8" y="T9"/>
                  </a:cxn>
                </a:cxnLst>
                <a:rect l="T15" t="T16" r="T17" b="T18"/>
                <a:pathLst>
                  <a:path w="833" h="220">
                    <a:moveTo>
                      <a:pt x="0" y="220"/>
                    </a:moveTo>
                    <a:lnTo>
                      <a:pt x="219" y="0"/>
                    </a:lnTo>
                    <a:lnTo>
                      <a:pt x="614" y="0"/>
                    </a:lnTo>
                    <a:lnTo>
                      <a:pt x="833" y="220"/>
                    </a:lnTo>
                    <a:lnTo>
                      <a:pt x="0" y="220"/>
                    </a:lnTo>
                    <a:close/>
                  </a:path>
                </a:pathLst>
              </a:custGeom>
              <a:solidFill>
                <a:srgbClr val="2B2B2B"/>
              </a:solidFill>
              <a:ln w="28575">
                <a:solidFill>
                  <a:schemeClr val="bg1"/>
                </a:solidFill>
                <a:round/>
                <a:headEnd/>
                <a:tailEnd/>
              </a:ln>
            </p:spPr>
            <p:txBody>
              <a:bodyPr/>
              <a:lstStyle/>
              <a:p>
                <a:endParaRPr lang="de-DE">
                  <a:effectLst/>
                </a:endParaRPr>
              </a:p>
            </p:txBody>
          </p:sp>
          <p:sp>
            <p:nvSpPr>
              <p:cNvPr id="15" name="Freeform 7"/>
              <p:cNvSpPr>
                <a:spLocks/>
              </p:cNvSpPr>
              <p:nvPr/>
            </p:nvSpPr>
            <p:spPr bwMode="gray">
              <a:xfrm>
                <a:off x="6249988" y="3662373"/>
                <a:ext cx="385762" cy="1195388"/>
              </a:xfrm>
              <a:custGeom>
                <a:avLst/>
                <a:gdLst>
                  <a:gd name="T0" fmla="*/ 0 w 217"/>
                  <a:gd name="T1" fmla="*/ 2129586510 h 671"/>
                  <a:gd name="T2" fmla="*/ 685771092 w 217"/>
                  <a:gd name="T3" fmla="*/ 1447229982 h 671"/>
                  <a:gd name="T4" fmla="*/ 685771092 w 217"/>
                  <a:gd name="T5" fmla="*/ 447499058 h 671"/>
                  <a:gd name="T6" fmla="*/ 237017906 w 217"/>
                  <a:gd name="T7" fmla="*/ 0 h 671"/>
                  <a:gd name="T8" fmla="*/ 6319741 w 217"/>
                  <a:gd name="T9" fmla="*/ 260247208 h 671"/>
                  <a:gd name="T10" fmla="*/ 0 w 217"/>
                  <a:gd name="T11" fmla="*/ 2129586510 h 671"/>
                  <a:gd name="T12" fmla="*/ 0 60000 65536"/>
                  <a:gd name="T13" fmla="*/ 0 60000 65536"/>
                  <a:gd name="T14" fmla="*/ 0 60000 65536"/>
                  <a:gd name="T15" fmla="*/ 0 60000 65536"/>
                  <a:gd name="T16" fmla="*/ 0 60000 65536"/>
                  <a:gd name="T17" fmla="*/ 0 60000 65536"/>
                  <a:gd name="T18" fmla="*/ 0 w 217"/>
                  <a:gd name="T19" fmla="*/ 0 h 671"/>
                  <a:gd name="T20" fmla="*/ 217 w 217"/>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7" h="671">
                    <a:moveTo>
                      <a:pt x="0" y="671"/>
                    </a:moveTo>
                    <a:lnTo>
                      <a:pt x="217" y="456"/>
                    </a:lnTo>
                    <a:lnTo>
                      <a:pt x="217" y="141"/>
                    </a:lnTo>
                    <a:lnTo>
                      <a:pt x="75" y="0"/>
                    </a:lnTo>
                    <a:lnTo>
                      <a:pt x="2" y="82"/>
                    </a:lnTo>
                    <a:lnTo>
                      <a:pt x="0" y="671"/>
                    </a:lnTo>
                    <a:close/>
                  </a:path>
                </a:pathLst>
              </a:custGeom>
              <a:solidFill>
                <a:srgbClr val="2B2B2B"/>
              </a:solidFill>
              <a:ln w="28575">
                <a:solidFill>
                  <a:schemeClr val="bg1"/>
                </a:solidFill>
                <a:round/>
                <a:headEnd/>
                <a:tailEnd/>
              </a:ln>
            </p:spPr>
            <p:txBody>
              <a:bodyPr/>
              <a:lstStyle/>
              <a:p>
                <a:endParaRPr lang="de-DE">
                  <a:effectLst/>
                </a:endParaRPr>
              </a:p>
            </p:txBody>
          </p:sp>
          <p:sp>
            <p:nvSpPr>
              <p:cNvPr id="16" name="Freeform 8"/>
              <p:cNvSpPr>
                <a:spLocks/>
              </p:cNvSpPr>
              <p:nvPr/>
            </p:nvSpPr>
            <p:spPr bwMode="gray">
              <a:xfrm>
                <a:off x="7502525" y="3662373"/>
                <a:ext cx="384175" cy="1195388"/>
              </a:xfrm>
              <a:custGeom>
                <a:avLst/>
                <a:gdLst>
                  <a:gd name="T0" fmla="*/ 686467148 w 215"/>
                  <a:gd name="T1" fmla="*/ 2129586510 h 671"/>
                  <a:gd name="T2" fmla="*/ 0 w 215"/>
                  <a:gd name="T3" fmla="*/ 1447229982 h 671"/>
                  <a:gd name="T4" fmla="*/ 0 w 215"/>
                  <a:gd name="T5" fmla="*/ 447499058 h 671"/>
                  <a:gd name="T6" fmla="*/ 443809667 w 215"/>
                  <a:gd name="T7" fmla="*/ 0 h 671"/>
                  <a:gd name="T8" fmla="*/ 686467148 w 215"/>
                  <a:gd name="T9" fmla="*/ 260247208 h 671"/>
                  <a:gd name="T10" fmla="*/ 686467148 w 215"/>
                  <a:gd name="T11" fmla="*/ 2129586510 h 671"/>
                  <a:gd name="T12" fmla="*/ 0 60000 65536"/>
                  <a:gd name="T13" fmla="*/ 0 60000 65536"/>
                  <a:gd name="T14" fmla="*/ 0 60000 65536"/>
                  <a:gd name="T15" fmla="*/ 0 60000 65536"/>
                  <a:gd name="T16" fmla="*/ 0 60000 65536"/>
                  <a:gd name="T17" fmla="*/ 0 60000 65536"/>
                  <a:gd name="T18" fmla="*/ 0 w 215"/>
                  <a:gd name="T19" fmla="*/ 0 h 671"/>
                  <a:gd name="T20" fmla="*/ 215 w 215"/>
                  <a:gd name="T21" fmla="*/ 671 h 671"/>
                </a:gdLst>
                <a:ahLst/>
                <a:cxnLst>
                  <a:cxn ang="T12">
                    <a:pos x="T0" y="T1"/>
                  </a:cxn>
                  <a:cxn ang="T13">
                    <a:pos x="T2" y="T3"/>
                  </a:cxn>
                  <a:cxn ang="T14">
                    <a:pos x="T4" y="T5"/>
                  </a:cxn>
                  <a:cxn ang="T15">
                    <a:pos x="T6" y="T7"/>
                  </a:cxn>
                  <a:cxn ang="T16">
                    <a:pos x="T8" y="T9"/>
                  </a:cxn>
                  <a:cxn ang="T17">
                    <a:pos x="T10" y="T11"/>
                  </a:cxn>
                </a:cxnLst>
                <a:rect l="T18" t="T19" r="T20" b="T21"/>
                <a:pathLst>
                  <a:path w="215" h="671">
                    <a:moveTo>
                      <a:pt x="215" y="671"/>
                    </a:moveTo>
                    <a:lnTo>
                      <a:pt x="0" y="456"/>
                    </a:lnTo>
                    <a:lnTo>
                      <a:pt x="0" y="141"/>
                    </a:lnTo>
                    <a:lnTo>
                      <a:pt x="139" y="0"/>
                    </a:lnTo>
                    <a:lnTo>
                      <a:pt x="215" y="82"/>
                    </a:lnTo>
                    <a:lnTo>
                      <a:pt x="215" y="671"/>
                    </a:lnTo>
                    <a:close/>
                  </a:path>
                </a:pathLst>
              </a:custGeom>
              <a:solidFill>
                <a:srgbClr val="2B2B2B"/>
              </a:solidFill>
              <a:ln w="28575">
                <a:solidFill>
                  <a:schemeClr val="bg1"/>
                </a:solidFill>
                <a:round/>
                <a:headEnd/>
                <a:tailEnd/>
              </a:ln>
            </p:spPr>
            <p:txBody>
              <a:bodyPr/>
              <a:lstStyle/>
              <a:p>
                <a:endParaRPr lang="de-DE">
                  <a:effectLst/>
                </a:endParaRPr>
              </a:p>
            </p:txBody>
          </p:sp>
          <p:sp>
            <p:nvSpPr>
              <p:cNvPr id="17" name="Freeform 32"/>
              <p:cNvSpPr>
                <a:spLocks/>
              </p:cNvSpPr>
              <p:nvPr/>
            </p:nvSpPr>
            <p:spPr bwMode="gray">
              <a:xfrm>
                <a:off x="6497638" y="3367098"/>
                <a:ext cx="1171575" cy="428625"/>
              </a:xfrm>
              <a:custGeom>
                <a:avLst/>
                <a:gdLst>
                  <a:gd name="T0" fmla="*/ 0 w 738"/>
                  <a:gd name="T1" fmla="*/ 332660574 h 270"/>
                  <a:gd name="T2" fmla="*/ 332660614 w 738"/>
                  <a:gd name="T3" fmla="*/ 0 h 270"/>
                  <a:gd name="T4" fmla="*/ 1512093647 w 738"/>
                  <a:gd name="T5" fmla="*/ 0 h 270"/>
                  <a:gd name="T6" fmla="*/ 1859875491 w 738"/>
                  <a:gd name="T7" fmla="*/ 347781504 h 270"/>
                  <a:gd name="T8" fmla="*/ 1519654907 w 738"/>
                  <a:gd name="T9" fmla="*/ 680442078 h 270"/>
                  <a:gd name="T10" fmla="*/ 325100942 w 738"/>
                  <a:gd name="T11" fmla="*/ 680442078 h 270"/>
                  <a:gd name="T12" fmla="*/ 0 w 738"/>
                  <a:gd name="T13" fmla="*/ 332660574 h 270"/>
                  <a:gd name="T14" fmla="*/ 0 60000 65536"/>
                  <a:gd name="T15" fmla="*/ 0 60000 65536"/>
                  <a:gd name="T16" fmla="*/ 0 60000 65536"/>
                  <a:gd name="T17" fmla="*/ 0 60000 65536"/>
                  <a:gd name="T18" fmla="*/ 0 60000 65536"/>
                  <a:gd name="T19" fmla="*/ 0 60000 65536"/>
                  <a:gd name="T20" fmla="*/ 0 60000 65536"/>
                  <a:gd name="T21" fmla="*/ 0 w 738"/>
                  <a:gd name="T22" fmla="*/ 0 h 270"/>
                  <a:gd name="T23" fmla="*/ 738 w 73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8" h="270">
                    <a:moveTo>
                      <a:pt x="0" y="132"/>
                    </a:moveTo>
                    <a:lnTo>
                      <a:pt x="132" y="0"/>
                    </a:lnTo>
                    <a:lnTo>
                      <a:pt x="600" y="0"/>
                    </a:lnTo>
                    <a:lnTo>
                      <a:pt x="738" y="138"/>
                    </a:lnTo>
                    <a:lnTo>
                      <a:pt x="603" y="270"/>
                    </a:lnTo>
                    <a:lnTo>
                      <a:pt x="129" y="270"/>
                    </a:lnTo>
                    <a:lnTo>
                      <a:pt x="0" y="132"/>
                    </a:lnTo>
                    <a:close/>
                  </a:path>
                </a:pathLst>
              </a:custGeom>
              <a:solidFill>
                <a:srgbClr val="2B2B2B"/>
              </a:solidFill>
              <a:ln w="28575">
                <a:solidFill>
                  <a:schemeClr val="bg1"/>
                </a:solidFill>
                <a:round/>
                <a:headEnd/>
                <a:tailEnd/>
              </a:ln>
            </p:spPr>
            <p:txBody>
              <a:bodyPr/>
              <a:lstStyle/>
              <a:p>
                <a:endParaRPr lang="de-DE">
                  <a:effectLst/>
                </a:endParaRPr>
              </a:p>
            </p:txBody>
          </p:sp>
        </p:grpSp>
      </p:grpSp>
      <p:pic>
        <p:nvPicPr>
          <p:cNvPr id="30" name="Picture 2"/>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24414" y="2133328"/>
            <a:ext cx="1650858" cy="2211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726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38312" y="2629865"/>
            <a:ext cx="9278390" cy="5298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7962" tIns="48981" rIns="97962" bIns="48981">
            <a:spAutoFit/>
          </a:bodyPr>
          <a:lstStyle>
            <a:defPPr>
              <a:defRPr lang="de-DE"/>
            </a:defPPr>
            <a:lvl1pPr algn="ctr" defTabSz="979488">
              <a:spcBef>
                <a:spcPct val="50000"/>
              </a:spcBef>
              <a:defRPr sz="2800">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de-DE" dirty="0"/>
              <a:t>Mögliche Konstellationen:</a:t>
            </a:r>
          </a:p>
        </p:txBody>
      </p:sp>
      <p:sp>
        <p:nvSpPr>
          <p:cNvPr id="6" name="Textfeld 5"/>
          <p:cNvSpPr txBox="1"/>
          <p:nvPr/>
        </p:nvSpPr>
        <p:spPr>
          <a:xfrm>
            <a:off x="2143894" y="379934"/>
            <a:ext cx="5565901" cy="448765"/>
          </a:xfrm>
          <a:prstGeom prst="rect">
            <a:avLst/>
          </a:prstGeom>
          <a:extLst/>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sz="3200" dirty="0"/>
              <a:t>Schlusssignal nicht korrekt</a:t>
            </a:r>
          </a:p>
        </p:txBody>
      </p:sp>
      <p:sp>
        <p:nvSpPr>
          <p:cNvPr id="2" name="Rechteck 1"/>
          <p:cNvSpPr/>
          <p:nvPr/>
        </p:nvSpPr>
        <p:spPr>
          <a:xfrm>
            <a:off x="1506464" y="1358429"/>
            <a:ext cx="6912767" cy="461665"/>
          </a:xfrm>
          <a:prstGeom prst="rect">
            <a:avLst/>
          </a:prstGeom>
          <a:ln>
            <a:solidFill>
              <a:schemeClr val="tx1">
                <a:lumMod val="50000"/>
                <a:lumOff val="50000"/>
              </a:schemeClr>
            </a:solidFill>
          </a:ln>
        </p:spPr>
        <p:txBody>
          <a:bodyPr wrap="square">
            <a:spAutoFit/>
          </a:bodyPr>
          <a:lstStyle/>
          <a:p>
            <a:pPr lvl="0" algn="ctr"/>
            <a:r>
              <a:rPr lang="de-DE" dirty="0" smtClean="0"/>
              <a:t>Halbzeit</a:t>
            </a:r>
            <a:r>
              <a:rPr lang="de-DE" dirty="0"/>
              <a:t>, Ende Spiel oder </a:t>
            </a:r>
            <a:r>
              <a:rPr lang="de-DE" dirty="0" smtClean="0"/>
              <a:t>Verlängerung!</a:t>
            </a:r>
            <a:endParaRPr lang="de-DE" dirty="0"/>
          </a:p>
        </p:txBody>
      </p:sp>
      <p:grpSp>
        <p:nvGrpSpPr>
          <p:cNvPr id="4" name="Gruppieren 3"/>
          <p:cNvGrpSpPr/>
          <p:nvPr/>
        </p:nvGrpSpPr>
        <p:grpSpPr>
          <a:xfrm>
            <a:off x="138312" y="3188246"/>
            <a:ext cx="2736304" cy="1584176"/>
            <a:chOff x="138312" y="3188246"/>
            <a:chExt cx="2736304" cy="1584176"/>
          </a:xfrm>
        </p:grpSpPr>
        <p:sp>
          <p:nvSpPr>
            <p:cNvPr id="8" name="Flussdiagramm: Dokument 7"/>
            <p:cNvSpPr/>
            <p:nvPr/>
          </p:nvSpPr>
          <p:spPr>
            <a:xfrm>
              <a:off x="138312" y="3188246"/>
              <a:ext cx="2736304" cy="1584176"/>
            </a:xfrm>
            <a:prstGeom prst="flowChartDocumen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146720" y="3205813"/>
              <a:ext cx="2727896" cy="961970"/>
            </a:xfrm>
            <a:prstGeom prst="rect">
              <a:avLst/>
            </a:prstGeom>
            <a:extLst/>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effectLst>
                    <a:outerShdw blurRad="38100" dist="38100" dir="2700000" algn="tl">
                      <a:srgbClr val="C0C0C0"/>
                    </a:outerShdw>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dirty="0"/>
                <a:t>Schlusssignal </a:t>
              </a:r>
            </a:p>
            <a:p>
              <a:r>
                <a:rPr lang="de-DE" dirty="0"/>
                <a:t>zu früh</a:t>
              </a:r>
            </a:p>
          </p:txBody>
        </p:sp>
      </p:grpSp>
      <p:grpSp>
        <p:nvGrpSpPr>
          <p:cNvPr id="5" name="Gruppieren 4"/>
          <p:cNvGrpSpPr/>
          <p:nvPr/>
        </p:nvGrpSpPr>
        <p:grpSpPr>
          <a:xfrm>
            <a:off x="3368030" y="3188246"/>
            <a:ext cx="2736304" cy="1584176"/>
            <a:chOff x="3368030" y="3188246"/>
            <a:chExt cx="2736304" cy="1584176"/>
          </a:xfrm>
        </p:grpSpPr>
        <p:sp>
          <p:nvSpPr>
            <p:cNvPr id="10" name="Flussdiagramm: Dokument 9"/>
            <p:cNvSpPr/>
            <p:nvPr/>
          </p:nvSpPr>
          <p:spPr>
            <a:xfrm>
              <a:off x="3368030" y="3188246"/>
              <a:ext cx="2736304" cy="1584176"/>
            </a:xfrm>
            <a:prstGeom prst="flowChartDocumen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376438" y="3205812"/>
              <a:ext cx="2727896" cy="1350585"/>
            </a:xfrm>
            <a:prstGeom prst="rect">
              <a:avLst/>
            </a:prstGeom>
            <a:extLst/>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effectLst>
                    <a:outerShdw blurRad="38100" dist="38100" dir="2700000" algn="tl">
                      <a:srgbClr val="C0C0C0"/>
                    </a:outerShdw>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sz="2400" dirty="0"/>
                <a:t>Schlusssignal </a:t>
              </a:r>
            </a:p>
            <a:p>
              <a:r>
                <a:rPr lang="de-DE" sz="2400" dirty="0"/>
                <a:t>1. Halbzeit </a:t>
              </a:r>
            </a:p>
            <a:p>
              <a:r>
                <a:rPr lang="de-DE" sz="2400" dirty="0"/>
                <a:t>zu spät beendet</a:t>
              </a:r>
            </a:p>
          </p:txBody>
        </p:sp>
      </p:grpSp>
      <p:grpSp>
        <p:nvGrpSpPr>
          <p:cNvPr id="7" name="Gruppieren 6"/>
          <p:cNvGrpSpPr/>
          <p:nvPr/>
        </p:nvGrpSpPr>
        <p:grpSpPr>
          <a:xfrm>
            <a:off x="6680398" y="3188246"/>
            <a:ext cx="2736304" cy="1584176"/>
            <a:chOff x="6680398" y="3188246"/>
            <a:chExt cx="2736304" cy="1584176"/>
          </a:xfrm>
        </p:grpSpPr>
        <p:sp>
          <p:nvSpPr>
            <p:cNvPr id="12" name="Flussdiagramm: Dokument 11"/>
            <p:cNvSpPr/>
            <p:nvPr/>
          </p:nvSpPr>
          <p:spPr>
            <a:xfrm>
              <a:off x="6680398" y="3188246"/>
              <a:ext cx="2736304" cy="1584176"/>
            </a:xfrm>
            <a:prstGeom prst="flowChartDocumen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6688806" y="3205812"/>
              <a:ext cx="2727896" cy="1350585"/>
            </a:xfrm>
            <a:prstGeom prst="rect">
              <a:avLst/>
            </a:prstGeom>
            <a:extLst/>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effectLst>
                    <a:outerShdw blurRad="38100" dist="38100" dir="2700000" algn="tl">
                      <a:srgbClr val="C0C0C0"/>
                    </a:outerShdw>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sz="2400" dirty="0"/>
                <a:t>Schlusssignal </a:t>
              </a:r>
            </a:p>
            <a:p>
              <a:r>
                <a:rPr lang="de-DE" sz="2400" dirty="0"/>
                <a:t>2. Halbzeit </a:t>
              </a:r>
            </a:p>
            <a:p>
              <a:r>
                <a:rPr lang="de-DE" sz="2400" dirty="0"/>
                <a:t>zu spät beendet</a:t>
              </a:r>
            </a:p>
          </p:txBody>
        </p:sp>
      </p:grpSp>
    </p:spTree>
    <p:extLst>
      <p:ext uri="{BB962C8B-B14F-4D97-AF65-F5344CB8AC3E}">
        <p14:creationId xmlns:p14="http://schemas.microsoft.com/office/powerpoint/2010/main" val="379460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9" name="Text Box 3"/>
          <p:cNvSpPr txBox="1">
            <a:spLocks noChangeArrowheads="1"/>
          </p:cNvSpPr>
          <p:nvPr/>
        </p:nvSpPr>
        <p:spPr bwMode="auto">
          <a:xfrm>
            <a:off x="847750" y="325265"/>
            <a:ext cx="7103619" cy="486717"/>
          </a:xfrm>
          <a:prstGeom prst="rect">
            <a:avLst/>
          </a:prstGeom>
          <a:extLst/>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sz="3200" dirty="0"/>
              <a:t>Schlusssignal (HZ/Ende) zu früh</a:t>
            </a:r>
          </a:p>
        </p:txBody>
      </p:sp>
      <p:sp>
        <p:nvSpPr>
          <p:cNvPr id="3" name="Rechteck 2"/>
          <p:cNvSpPr/>
          <p:nvPr/>
        </p:nvSpPr>
        <p:spPr>
          <a:xfrm>
            <a:off x="380546" y="2828206"/>
            <a:ext cx="9281544" cy="745256"/>
          </a:xfrm>
          <a:prstGeom prst="rect">
            <a:avLst/>
          </a:prstGeom>
          <a:solidFill>
            <a:schemeClr val="bg1"/>
          </a:solidFill>
          <a:ln>
            <a:solidFill>
              <a:schemeClr val="tx1">
                <a:lumMod val="50000"/>
                <a:lumOff val="50000"/>
              </a:schemeClr>
            </a:solidFill>
          </a:ln>
          <a:extLst/>
        </p:spPr>
        <p:txBody>
          <a:bodyPr wrap="square" lIns="97969" tIns="48984" rIns="97969" bIns="48984">
            <a:spAutoFit/>
          </a:bodyPr>
          <a:lstStyle/>
          <a:p>
            <a:pPr marL="914400" lvl="1" indent="-457200">
              <a:lnSpc>
                <a:spcPct val="150000"/>
              </a:lnSpc>
              <a:buFont typeface="Arial" panose="020B0604020202020204" pitchFamily="34" charset="0"/>
              <a:buChar char="→"/>
            </a:pPr>
            <a:r>
              <a:rPr lang="de-DE" altLang="de-DE" sz="2800" dirty="0">
                <a:solidFill>
                  <a:schemeClr val="tx1"/>
                </a:solidFill>
              </a:rPr>
              <a:t>Wiederaufnahme des Spiels mit </a:t>
            </a:r>
            <a:r>
              <a:rPr lang="de-DE" altLang="de-DE" sz="2800" dirty="0" smtClean="0">
                <a:solidFill>
                  <a:schemeClr val="tx1"/>
                </a:solidFill>
              </a:rPr>
              <a:t>Freiwurf.</a:t>
            </a:r>
            <a:endParaRPr lang="de-DE" altLang="de-DE" sz="2800" dirty="0">
              <a:solidFill>
                <a:schemeClr val="tx1"/>
              </a:solidFill>
            </a:endParaRPr>
          </a:p>
        </p:txBody>
      </p:sp>
      <p:sp>
        <p:nvSpPr>
          <p:cNvPr id="4" name="Rechteck 3"/>
          <p:cNvSpPr/>
          <p:nvPr/>
        </p:nvSpPr>
        <p:spPr>
          <a:xfrm>
            <a:off x="380546" y="2047589"/>
            <a:ext cx="9281544" cy="745256"/>
          </a:xfrm>
          <a:prstGeom prst="rect">
            <a:avLst/>
          </a:prstGeom>
          <a:solidFill>
            <a:schemeClr val="bg1"/>
          </a:solidFill>
          <a:ln>
            <a:solidFill>
              <a:schemeClr val="tx1">
                <a:lumMod val="50000"/>
                <a:lumOff val="50000"/>
              </a:schemeClr>
            </a:solidFill>
          </a:ln>
          <a:extLst/>
        </p:spPr>
        <p:txBody>
          <a:bodyPr wrap="square" lIns="97969" tIns="48984" rIns="97969" bIns="48984">
            <a:spAutoFit/>
          </a:bodyPr>
          <a:lstStyle/>
          <a:p>
            <a:pPr marL="914400" lvl="1" indent="-457200">
              <a:lnSpc>
                <a:spcPct val="150000"/>
              </a:lnSpc>
              <a:buFont typeface="Arial" panose="020B0604020202020204" pitchFamily="34" charset="0"/>
              <a:buChar char="→"/>
            </a:pPr>
            <a:r>
              <a:rPr lang="de-DE" altLang="de-DE" sz="2800" dirty="0">
                <a:solidFill>
                  <a:schemeClr val="tx1"/>
                </a:solidFill>
              </a:rPr>
              <a:t>Verbleibende Restspielzeit wird </a:t>
            </a:r>
            <a:r>
              <a:rPr lang="de-DE" altLang="de-DE" sz="2800" dirty="0" smtClean="0">
                <a:solidFill>
                  <a:schemeClr val="tx1"/>
                </a:solidFill>
              </a:rPr>
              <a:t>nachgespielt.</a:t>
            </a:r>
            <a:endParaRPr lang="de-DE" altLang="de-DE" sz="2800" dirty="0">
              <a:solidFill>
                <a:schemeClr val="tx1"/>
              </a:solidFill>
            </a:endParaRPr>
          </a:p>
        </p:txBody>
      </p:sp>
      <p:sp>
        <p:nvSpPr>
          <p:cNvPr id="5" name="Rechteck 4"/>
          <p:cNvSpPr/>
          <p:nvPr/>
        </p:nvSpPr>
        <p:spPr>
          <a:xfrm>
            <a:off x="380546" y="1244030"/>
            <a:ext cx="9281544" cy="665426"/>
          </a:xfrm>
          <a:prstGeom prst="rect">
            <a:avLst/>
          </a:prstGeom>
          <a:solidFill>
            <a:schemeClr val="bg1"/>
          </a:solidFill>
          <a:ln>
            <a:solidFill>
              <a:schemeClr val="tx1">
                <a:lumMod val="50000"/>
                <a:lumOff val="50000"/>
              </a:schemeClr>
            </a:solidFill>
          </a:ln>
          <a:extLst/>
        </p:spPr>
        <p:txBody>
          <a:bodyPr wrap="square" lIns="97969" tIns="48984" rIns="97969" bIns="48984">
            <a:spAutoFit/>
          </a:bodyPr>
          <a:lstStyle/>
          <a:p>
            <a:pPr marL="914400" lvl="1" indent="-457200">
              <a:lnSpc>
                <a:spcPct val="150000"/>
              </a:lnSpc>
              <a:buFont typeface="Arial" panose="020B0604020202020204" pitchFamily="34" charset="0"/>
              <a:buChar char="→"/>
            </a:pPr>
            <a:r>
              <a:rPr lang="de-DE" altLang="de-DE" sz="2800" dirty="0">
                <a:solidFill>
                  <a:schemeClr val="tx1"/>
                </a:solidFill>
              </a:rPr>
              <a:t>Spieler auf dem Spielfeld halten!!!</a:t>
            </a:r>
          </a:p>
        </p:txBody>
      </p:sp>
      <p:sp>
        <p:nvSpPr>
          <p:cNvPr id="6" name="Rechteck 5"/>
          <p:cNvSpPr/>
          <p:nvPr/>
        </p:nvSpPr>
        <p:spPr>
          <a:xfrm>
            <a:off x="1385714" y="3620294"/>
            <a:ext cx="8273432" cy="468257"/>
          </a:xfrm>
          <a:prstGeom prst="rect">
            <a:avLst/>
          </a:prstGeom>
          <a:solidFill>
            <a:schemeClr val="bg1"/>
          </a:solidFill>
          <a:ln>
            <a:solidFill>
              <a:schemeClr val="tx1">
                <a:lumMod val="50000"/>
                <a:lumOff val="50000"/>
              </a:schemeClr>
            </a:solidFill>
          </a:ln>
          <a:extLst/>
        </p:spPr>
        <p:txBody>
          <a:bodyPr wrap="square" lIns="97969" tIns="48984" rIns="97969" bIns="48984">
            <a:spAutoFit/>
          </a:bodyPr>
          <a:lstStyle/>
          <a:p>
            <a:pPr marL="914400" lvl="1" indent="-457200">
              <a:lnSpc>
                <a:spcPct val="150000"/>
              </a:lnSpc>
              <a:buFont typeface="Arial" panose="020B0604020202020204" pitchFamily="34" charset="0"/>
              <a:buChar char="→"/>
            </a:pPr>
            <a:r>
              <a:rPr lang="de-DE" altLang="de-DE" sz="1600" dirty="0">
                <a:solidFill>
                  <a:schemeClr val="tx1"/>
                </a:solidFill>
              </a:rPr>
              <a:t>Mannschaft, die zuletzt in Ballbesitz </a:t>
            </a:r>
            <a:r>
              <a:rPr lang="de-DE" altLang="de-DE" sz="1600" dirty="0" smtClean="0">
                <a:solidFill>
                  <a:schemeClr val="tx1"/>
                </a:solidFill>
              </a:rPr>
              <a:t>war.</a:t>
            </a:r>
            <a:endParaRPr lang="de-DE" altLang="de-DE" sz="1600" dirty="0">
              <a:solidFill>
                <a:schemeClr val="tx1"/>
              </a:solidFill>
            </a:endParaRPr>
          </a:p>
        </p:txBody>
      </p:sp>
      <p:sp>
        <p:nvSpPr>
          <p:cNvPr id="7" name="Rechteck 6"/>
          <p:cNvSpPr/>
          <p:nvPr/>
        </p:nvSpPr>
        <p:spPr>
          <a:xfrm>
            <a:off x="1385714" y="4124350"/>
            <a:ext cx="8273432" cy="468257"/>
          </a:xfrm>
          <a:prstGeom prst="rect">
            <a:avLst/>
          </a:prstGeom>
          <a:solidFill>
            <a:schemeClr val="bg1"/>
          </a:solidFill>
          <a:ln>
            <a:solidFill>
              <a:schemeClr val="tx1">
                <a:lumMod val="50000"/>
                <a:lumOff val="50000"/>
              </a:schemeClr>
            </a:solidFill>
          </a:ln>
          <a:extLst/>
        </p:spPr>
        <p:txBody>
          <a:bodyPr wrap="square" lIns="97969" tIns="48984" rIns="97969" bIns="48984">
            <a:spAutoFit/>
          </a:bodyPr>
          <a:lstStyle/>
          <a:p>
            <a:pPr marL="914400" lvl="1" indent="-457200">
              <a:lnSpc>
                <a:spcPct val="150000"/>
              </a:lnSpc>
              <a:buFont typeface="Arial" panose="020B0604020202020204" pitchFamily="34" charset="0"/>
              <a:buChar char="→"/>
            </a:pPr>
            <a:r>
              <a:rPr lang="de-DE" altLang="de-DE" sz="1600" dirty="0">
                <a:solidFill>
                  <a:schemeClr val="tx1"/>
                </a:solidFill>
              </a:rPr>
              <a:t>Ausführungsort = im Moment der </a:t>
            </a:r>
            <a:r>
              <a:rPr lang="de-DE" altLang="de-DE" sz="1600" dirty="0" smtClean="0">
                <a:solidFill>
                  <a:schemeClr val="tx1"/>
                </a:solidFill>
              </a:rPr>
              <a:t>Spielzeitunterbrechung.</a:t>
            </a:r>
            <a:endParaRPr lang="de-DE" altLang="de-DE" sz="1600" dirty="0">
              <a:solidFill>
                <a:schemeClr val="tx1"/>
              </a:solidFill>
            </a:endParaRPr>
          </a:p>
        </p:txBody>
      </p:sp>
    </p:spTree>
    <p:extLst>
      <p:ext uri="{BB962C8B-B14F-4D97-AF65-F5344CB8AC3E}">
        <p14:creationId xmlns:p14="http://schemas.microsoft.com/office/powerpoint/2010/main" val="3264137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9" name="Text Box 3"/>
          <p:cNvSpPr txBox="1">
            <a:spLocks noChangeArrowheads="1"/>
          </p:cNvSpPr>
          <p:nvPr/>
        </p:nvSpPr>
        <p:spPr bwMode="auto">
          <a:xfrm>
            <a:off x="991766" y="379934"/>
            <a:ext cx="7031611" cy="486717"/>
          </a:xfrm>
          <a:prstGeom prst="rect">
            <a:avLst/>
          </a:prstGeom>
          <a:extLst/>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sz="3200" dirty="0"/>
              <a:t>Schlusssignal 1. Halbzeit zu spät</a:t>
            </a:r>
          </a:p>
        </p:txBody>
      </p:sp>
      <p:sp>
        <p:nvSpPr>
          <p:cNvPr id="4" name="Rechteck 3"/>
          <p:cNvSpPr/>
          <p:nvPr/>
        </p:nvSpPr>
        <p:spPr>
          <a:xfrm>
            <a:off x="423190" y="3116238"/>
            <a:ext cx="9281544" cy="665426"/>
          </a:xfrm>
          <a:prstGeom prst="rect">
            <a:avLst/>
          </a:prstGeom>
          <a:solidFill>
            <a:schemeClr val="bg1"/>
          </a:solidFill>
          <a:ln>
            <a:solidFill>
              <a:schemeClr val="tx1">
                <a:lumMod val="50000"/>
                <a:lumOff val="50000"/>
              </a:schemeClr>
            </a:solidFill>
          </a:ln>
          <a:extLst/>
        </p:spPr>
        <p:txBody>
          <a:bodyPr wrap="square" lIns="97969" tIns="48984" rIns="97969" bIns="48984">
            <a:spAutoFit/>
          </a:bodyPr>
          <a:lstStyle/>
          <a:p>
            <a:pPr marL="914400" lvl="1" indent="-457200">
              <a:lnSpc>
                <a:spcPct val="150000"/>
              </a:lnSpc>
              <a:buFont typeface="Arial" panose="020B0604020202020204" pitchFamily="34" charset="0"/>
              <a:buChar char="→"/>
            </a:pPr>
            <a:r>
              <a:rPr lang="de-DE" altLang="de-DE" sz="2800" dirty="0">
                <a:solidFill>
                  <a:schemeClr val="tx1"/>
                </a:solidFill>
              </a:rPr>
              <a:t>Anwurf 2. HZ unverändert.</a:t>
            </a:r>
          </a:p>
        </p:txBody>
      </p:sp>
      <p:sp>
        <p:nvSpPr>
          <p:cNvPr id="5" name="Rechteck 4"/>
          <p:cNvSpPr/>
          <p:nvPr/>
        </p:nvSpPr>
        <p:spPr>
          <a:xfrm>
            <a:off x="423190" y="1595692"/>
            <a:ext cx="9281544" cy="1311757"/>
          </a:xfrm>
          <a:prstGeom prst="rect">
            <a:avLst/>
          </a:prstGeom>
          <a:solidFill>
            <a:schemeClr val="bg1"/>
          </a:solidFill>
          <a:ln>
            <a:solidFill>
              <a:schemeClr val="tx1">
                <a:lumMod val="50000"/>
                <a:lumOff val="50000"/>
              </a:schemeClr>
            </a:solidFill>
          </a:ln>
          <a:extLst/>
        </p:spPr>
        <p:txBody>
          <a:bodyPr wrap="square" lIns="97969" tIns="48984" rIns="97969" bIns="48984">
            <a:spAutoFit/>
          </a:bodyPr>
          <a:lstStyle/>
          <a:p>
            <a:pPr marL="914400" lvl="1" indent="-457200">
              <a:lnSpc>
                <a:spcPct val="150000"/>
              </a:lnSpc>
              <a:buFont typeface="Arial" panose="020B0604020202020204" pitchFamily="34" charset="0"/>
              <a:buChar char="→"/>
            </a:pPr>
            <a:r>
              <a:rPr lang="de-DE" altLang="de-DE" sz="2800" dirty="0">
                <a:solidFill>
                  <a:schemeClr val="tx1"/>
                </a:solidFill>
              </a:rPr>
              <a:t>2. HZ muss um entsprechende Zeit verkürzt werden.</a:t>
            </a:r>
          </a:p>
        </p:txBody>
      </p:sp>
    </p:spTree>
    <p:extLst>
      <p:ext uri="{BB962C8B-B14F-4D97-AF65-F5344CB8AC3E}">
        <p14:creationId xmlns:p14="http://schemas.microsoft.com/office/powerpoint/2010/main" val="20489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hteck 4"/>
          <p:cNvSpPr/>
          <p:nvPr/>
        </p:nvSpPr>
        <p:spPr>
          <a:xfrm>
            <a:off x="351202" y="1650902"/>
            <a:ext cx="9281544" cy="745256"/>
          </a:xfrm>
          <a:prstGeom prst="rect">
            <a:avLst/>
          </a:prstGeom>
          <a:solidFill>
            <a:schemeClr val="bg1"/>
          </a:solidFill>
          <a:ln>
            <a:solidFill>
              <a:schemeClr val="tx1">
                <a:lumMod val="50000"/>
                <a:lumOff val="50000"/>
              </a:schemeClr>
            </a:solidFill>
          </a:ln>
          <a:extLst/>
        </p:spPr>
        <p:txBody>
          <a:bodyPr wrap="square" lIns="97969" tIns="48984" rIns="97969" bIns="48984">
            <a:spAutoFit/>
          </a:bodyPr>
          <a:lstStyle/>
          <a:p>
            <a:pPr marL="914400" lvl="1" indent="-457200">
              <a:lnSpc>
                <a:spcPct val="150000"/>
              </a:lnSpc>
              <a:buFont typeface="Arial" panose="020B0604020202020204" pitchFamily="34" charset="0"/>
              <a:buChar char="→"/>
            </a:pPr>
            <a:r>
              <a:rPr lang="de-DE" altLang="de-DE" sz="2800" dirty="0">
                <a:solidFill>
                  <a:schemeClr val="tx1"/>
                </a:solidFill>
              </a:rPr>
              <a:t>2. HZ zu spät beendet – keine </a:t>
            </a:r>
            <a:r>
              <a:rPr lang="de-DE" altLang="de-DE" sz="2800" dirty="0" smtClean="0">
                <a:solidFill>
                  <a:schemeClr val="tx1"/>
                </a:solidFill>
              </a:rPr>
              <a:t>Wirkung.</a:t>
            </a:r>
            <a:endParaRPr lang="de-DE" altLang="de-DE" sz="2800" dirty="0">
              <a:solidFill>
                <a:schemeClr val="tx1"/>
              </a:solidFill>
            </a:endParaRPr>
          </a:p>
        </p:txBody>
      </p:sp>
      <p:sp>
        <p:nvSpPr>
          <p:cNvPr id="7" name="Text Box 3"/>
          <p:cNvSpPr txBox="1">
            <a:spLocks noChangeArrowheads="1"/>
          </p:cNvSpPr>
          <p:nvPr/>
        </p:nvSpPr>
        <p:spPr bwMode="auto">
          <a:xfrm>
            <a:off x="631726" y="379934"/>
            <a:ext cx="7391651" cy="486717"/>
          </a:xfrm>
          <a:prstGeom prst="rect">
            <a:avLst/>
          </a:prstGeom>
          <a:extLst/>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sz="3200" dirty="0"/>
              <a:t>Schlusssignal 2. Halbzeit zu spät</a:t>
            </a:r>
          </a:p>
        </p:txBody>
      </p:sp>
      <p:sp>
        <p:nvSpPr>
          <p:cNvPr id="4" name="Rechteck 3"/>
          <p:cNvSpPr/>
          <p:nvPr/>
        </p:nvSpPr>
        <p:spPr>
          <a:xfrm>
            <a:off x="352740" y="2514998"/>
            <a:ext cx="9281544" cy="745256"/>
          </a:xfrm>
          <a:prstGeom prst="rect">
            <a:avLst/>
          </a:prstGeom>
          <a:solidFill>
            <a:schemeClr val="bg1"/>
          </a:solidFill>
          <a:ln>
            <a:solidFill>
              <a:schemeClr val="tx1">
                <a:lumMod val="50000"/>
                <a:lumOff val="50000"/>
              </a:schemeClr>
            </a:solidFill>
          </a:ln>
          <a:extLst/>
        </p:spPr>
        <p:txBody>
          <a:bodyPr wrap="square" lIns="97969" tIns="48984" rIns="97969" bIns="48984">
            <a:spAutoFit/>
          </a:bodyPr>
          <a:lstStyle/>
          <a:p>
            <a:pPr marL="914400" lvl="1" indent="-457200">
              <a:lnSpc>
                <a:spcPct val="150000"/>
              </a:lnSpc>
              <a:buFont typeface="Arial" panose="020B0604020202020204" pitchFamily="34" charset="0"/>
              <a:buChar char="→"/>
            </a:pPr>
            <a:r>
              <a:rPr lang="de-DE" altLang="de-DE" sz="2800" dirty="0">
                <a:solidFill>
                  <a:schemeClr val="tx1"/>
                </a:solidFill>
              </a:rPr>
              <a:t>Eintrag im </a:t>
            </a:r>
            <a:r>
              <a:rPr lang="de-DE" altLang="de-DE" sz="2800" dirty="0" smtClean="0">
                <a:solidFill>
                  <a:schemeClr val="tx1"/>
                </a:solidFill>
              </a:rPr>
              <a:t>Spielprotokoll.</a:t>
            </a:r>
            <a:endParaRPr lang="de-DE" altLang="de-DE" sz="2800" dirty="0">
              <a:solidFill>
                <a:schemeClr val="tx1"/>
              </a:solidFill>
            </a:endParaRPr>
          </a:p>
        </p:txBody>
      </p:sp>
    </p:spTree>
    <p:extLst>
      <p:ext uri="{BB962C8B-B14F-4D97-AF65-F5344CB8AC3E}">
        <p14:creationId xmlns:p14="http://schemas.microsoft.com/office/powerpoint/2010/main" val="5444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194440" y="4196358"/>
            <a:ext cx="2303171" cy="699089"/>
          </a:xfrm>
          <a:prstGeom prst="rect">
            <a:avLst/>
          </a:prstGeom>
          <a:solidFill>
            <a:schemeClr val="bg1"/>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wrap="none" lIns="97969" tIns="48984" rIns="97969" bIns="48984">
            <a:spAutoFit/>
          </a:bodyPr>
          <a:lstStyle/>
          <a:p>
            <a:r>
              <a:rPr lang="de-DE" sz="3900" dirty="0">
                <a:latin typeface="Arial" pitchFamily="34" charset="0"/>
                <a:cs typeface="Arial" pitchFamily="34" charset="0"/>
              </a:rPr>
              <a:t>Time-out</a:t>
            </a:r>
          </a:p>
        </p:txBody>
      </p:sp>
      <p:pic>
        <p:nvPicPr>
          <p:cNvPr id="4"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8605" y="1316038"/>
            <a:ext cx="2099728" cy="2812929"/>
          </a:xfrm>
          <a:prstGeom prst="rect">
            <a:avLst/>
          </a:prstGeom>
          <a:ln>
            <a:noFill/>
          </a:ln>
          <a:effectLst>
            <a:outerShdw blurRad="292100" dist="139700" dir="2700000" algn="tl" rotWithShape="0">
              <a:srgbClr val="333333">
                <a:alpha val="65000"/>
              </a:srgbClr>
            </a:outerShdw>
          </a:effectLst>
          <a:extLst/>
        </p:spPr>
      </p:pic>
      <p:sp>
        <p:nvSpPr>
          <p:cNvPr id="6" name="Text Box 7"/>
          <p:cNvSpPr txBox="1">
            <a:spLocks noChangeArrowheads="1"/>
          </p:cNvSpPr>
          <p:nvPr/>
        </p:nvSpPr>
        <p:spPr bwMode="auto">
          <a:xfrm>
            <a:off x="2638425" y="2036118"/>
            <a:ext cx="6624736" cy="520649"/>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p>
            <a:pPr marL="914400" lvl="1" indent="-457200">
              <a:spcBef>
                <a:spcPct val="50000"/>
              </a:spcBef>
              <a:buFont typeface="Arial" panose="020B0604020202020204" pitchFamily="34" charset="0"/>
              <a:buChar char="→"/>
            </a:pPr>
            <a:r>
              <a:rPr lang="de-DE" altLang="de-DE" sz="2800" dirty="0" smtClean="0">
                <a:solidFill>
                  <a:schemeClr val="tx1"/>
                </a:solidFill>
              </a:rPr>
              <a:t>Hinausstellung/Disqualifikation.</a:t>
            </a:r>
            <a:endParaRPr lang="de-DE" altLang="de-DE" sz="2800" dirty="0">
              <a:solidFill>
                <a:schemeClr val="tx1"/>
              </a:solidFill>
            </a:endParaRPr>
          </a:p>
        </p:txBody>
      </p:sp>
      <p:sp>
        <p:nvSpPr>
          <p:cNvPr id="2" name="Rechteck 1"/>
          <p:cNvSpPr/>
          <p:nvPr/>
        </p:nvSpPr>
        <p:spPr>
          <a:xfrm>
            <a:off x="2647950" y="1388046"/>
            <a:ext cx="6624735" cy="529812"/>
          </a:xfrm>
          <a:prstGeom prst="rect">
            <a:avLst/>
          </a:prstGeom>
          <a:solidFill>
            <a:schemeClr val="bg1"/>
          </a:solidFill>
          <a:ln>
            <a:solidFill>
              <a:schemeClr val="tx1">
                <a:lumMod val="50000"/>
                <a:lumOff val="50000"/>
              </a:schemeClr>
            </a:solidFill>
          </a:ln>
        </p:spPr>
        <p:txBody>
          <a:bodyPr wrap="square" lIns="97969" tIns="48984" rIns="97969" bIns="48984">
            <a:spAutoFit/>
          </a:bodyPr>
          <a:lstStyle/>
          <a:p>
            <a:pPr lvl="0" algn="ctr">
              <a:spcBef>
                <a:spcPct val="50000"/>
              </a:spcBef>
            </a:pPr>
            <a:r>
              <a:rPr lang="de-DE" altLang="de-DE" sz="2800" u="sng" dirty="0">
                <a:solidFill>
                  <a:srgbClr val="FF0000"/>
                </a:solidFill>
              </a:rPr>
              <a:t>VERBINDLICH!</a:t>
            </a:r>
          </a:p>
        </p:txBody>
      </p:sp>
      <p:sp>
        <p:nvSpPr>
          <p:cNvPr id="7" name="Text Box 8"/>
          <p:cNvSpPr txBox="1">
            <a:spLocks noChangeArrowheads="1"/>
          </p:cNvSpPr>
          <p:nvPr/>
        </p:nvSpPr>
        <p:spPr bwMode="auto">
          <a:xfrm>
            <a:off x="194440" y="5276478"/>
            <a:ext cx="9078245" cy="951536"/>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p>
            <a:pPr algn="ctr"/>
            <a:r>
              <a:rPr lang="de-DE" altLang="de-DE" sz="2800" dirty="0">
                <a:solidFill>
                  <a:srgbClr val="FF0000"/>
                </a:solidFill>
              </a:rPr>
              <a:t>Regelwidrigkeiten/Unsportlichkeiten sind weiterhin zu ahnden!</a:t>
            </a:r>
          </a:p>
        </p:txBody>
      </p:sp>
      <p:sp>
        <p:nvSpPr>
          <p:cNvPr id="3" name="Rechteck 2"/>
          <p:cNvSpPr/>
          <p:nvPr/>
        </p:nvSpPr>
        <p:spPr>
          <a:xfrm>
            <a:off x="3906745" y="379934"/>
            <a:ext cx="2413613"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3200" dirty="0">
                <a:solidFill>
                  <a:schemeClr val="tx1"/>
                </a:solidFill>
              </a:rPr>
              <a:t>Time-out</a:t>
            </a:r>
            <a:endParaRPr lang="de-DE" sz="3200" dirty="0">
              <a:solidFill>
                <a:schemeClr val="tx1"/>
              </a:solidFill>
            </a:endParaRPr>
          </a:p>
        </p:txBody>
      </p:sp>
      <p:sp>
        <p:nvSpPr>
          <p:cNvPr id="8" name="Text Box 7"/>
          <p:cNvSpPr txBox="1">
            <a:spLocks noChangeArrowheads="1"/>
          </p:cNvSpPr>
          <p:nvPr/>
        </p:nvSpPr>
        <p:spPr bwMode="auto">
          <a:xfrm>
            <a:off x="2638425" y="2702848"/>
            <a:ext cx="6624736" cy="520649"/>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p>
            <a:pPr marL="914400" lvl="1" indent="-457200">
              <a:spcBef>
                <a:spcPct val="50000"/>
              </a:spcBef>
              <a:buFont typeface="Arial" panose="020B0604020202020204" pitchFamily="34" charset="0"/>
              <a:buChar char="→"/>
            </a:pPr>
            <a:r>
              <a:rPr lang="de-DE" altLang="de-DE" sz="2800" dirty="0" smtClean="0">
                <a:solidFill>
                  <a:schemeClr val="tx1"/>
                </a:solidFill>
              </a:rPr>
              <a:t>Team-Time-out.</a:t>
            </a:r>
            <a:endParaRPr lang="de-DE" altLang="de-DE" sz="2800" dirty="0">
              <a:solidFill>
                <a:schemeClr val="tx1"/>
              </a:solidFill>
            </a:endParaRPr>
          </a:p>
        </p:txBody>
      </p:sp>
      <p:sp>
        <p:nvSpPr>
          <p:cNvPr id="9" name="Text Box 7"/>
          <p:cNvSpPr txBox="1">
            <a:spLocks noChangeArrowheads="1"/>
          </p:cNvSpPr>
          <p:nvPr/>
        </p:nvSpPr>
        <p:spPr bwMode="auto">
          <a:xfrm>
            <a:off x="2638425" y="3389412"/>
            <a:ext cx="6624736" cy="520649"/>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p>
            <a:pPr marL="914400" lvl="1" indent="-457200">
              <a:spcBef>
                <a:spcPct val="50000"/>
              </a:spcBef>
              <a:buFont typeface="Arial" panose="020B0604020202020204" pitchFamily="34" charset="0"/>
              <a:buChar char="→"/>
            </a:pPr>
            <a:r>
              <a:rPr lang="de-DE" altLang="de-DE" sz="2800" dirty="0">
                <a:solidFill>
                  <a:schemeClr val="tx1"/>
                </a:solidFill>
              </a:rPr>
              <a:t>Pfiff vom Z oder </a:t>
            </a:r>
            <a:r>
              <a:rPr lang="de-DE" altLang="de-DE" sz="2800" dirty="0" smtClean="0">
                <a:solidFill>
                  <a:schemeClr val="tx1"/>
                </a:solidFill>
              </a:rPr>
              <a:t>Delegierten.</a:t>
            </a:r>
            <a:endParaRPr lang="de-DE" altLang="de-DE" sz="2800" dirty="0">
              <a:solidFill>
                <a:schemeClr val="tx1"/>
              </a:solidFill>
            </a:endParaRPr>
          </a:p>
        </p:txBody>
      </p:sp>
      <p:sp>
        <p:nvSpPr>
          <p:cNvPr id="10" name="Text Box 7"/>
          <p:cNvSpPr txBox="1">
            <a:spLocks noChangeArrowheads="1"/>
          </p:cNvSpPr>
          <p:nvPr/>
        </p:nvSpPr>
        <p:spPr bwMode="auto">
          <a:xfrm>
            <a:off x="2638425" y="4089638"/>
            <a:ext cx="6624736" cy="520649"/>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p>
            <a:pPr marL="914400" lvl="1" indent="-457200">
              <a:spcBef>
                <a:spcPct val="50000"/>
              </a:spcBef>
              <a:buFont typeface="Arial" panose="020B0604020202020204" pitchFamily="34" charset="0"/>
              <a:buChar char="→"/>
            </a:pPr>
            <a:r>
              <a:rPr lang="de-DE" altLang="de-DE" sz="2800" dirty="0">
                <a:solidFill>
                  <a:schemeClr val="tx1"/>
                </a:solidFill>
              </a:rPr>
              <a:t>Rücksprache der </a:t>
            </a:r>
            <a:r>
              <a:rPr lang="de-DE" altLang="de-DE" sz="2800" dirty="0" smtClean="0">
                <a:solidFill>
                  <a:schemeClr val="tx1"/>
                </a:solidFill>
              </a:rPr>
              <a:t>SR.</a:t>
            </a:r>
            <a:endParaRPr lang="de-DE" altLang="de-DE" sz="2800" dirty="0">
              <a:solidFill>
                <a:schemeClr val="tx1"/>
              </a:solidFill>
            </a:endParaRPr>
          </a:p>
        </p:txBody>
      </p:sp>
    </p:spTree>
    <p:extLst>
      <p:ext uri="{BB962C8B-B14F-4D97-AF65-F5344CB8AC3E}">
        <p14:creationId xmlns:p14="http://schemas.microsoft.com/office/powerpoint/2010/main" val="334700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647951" y="2036118"/>
            <a:ext cx="6624734" cy="520649"/>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defPPr>
              <a:defRPr lang="de-DE"/>
            </a:defPPr>
            <a:lvl2pPr marL="914400" lvl="1" indent="-457200">
              <a:spcBef>
                <a:spcPct val="50000"/>
              </a:spcBef>
              <a:buFont typeface="Arial" panose="020B0604020202020204" pitchFamily="34" charset="0"/>
              <a:buChar char="→"/>
              <a:defRPr sz="2800"/>
            </a:lvl2pPr>
          </a:lstStyle>
          <a:p>
            <a:pPr lvl="1"/>
            <a:r>
              <a:rPr lang="de-DE" altLang="de-DE" dirty="0">
                <a:solidFill>
                  <a:schemeClr val="tx1"/>
                </a:solidFill>
              </a:rPr>
              <a:t>Äußere Einflüsse (z.B. wischen</a:t>
            </a:r>
            <a:r>
              <a:rPr lang="de-DE" altLang="de-DE" dirty="0" smtClean="0">
                <a:solidFill>
                  <a:schemeClr val="tx1"/>
                </a:solidFill>
              </a:rPr>
              <a:t>).</a:t>
            </a:r>
            <a:endParaRPr lang="de-DE" altLang="de-DE" dirty="0">
              <a:solidFill>
                <a:schemeClr val="tx1"/>
              </a:solidFill>
            </a:endParaRPr>
          </a:p>
        </p:txBody>
      </p:sp>
      <p:sp>
        <p:nvSpPr>
          <p:cNvPr id="9" name="Rechteck 8"/>
          <p:cNvSpPr/>
          <p:nvPr/>
        </p:nvSpPr>
        <p:spPr>
          <a:xfrm>
            <a:off x="2647950" y="1388046"/>
            <a:ext cx="6624735" cy="529812"/>
          </a:xfrm>
          <a:prstGeom prst="rect">
            <a:avLst/>
          </a:prstGeom>
          <a:solidFill>
            <a:schemeClr val="bg1"/>
          </a:solidFill>
          <a:ln>
            <a:solidFill>
              <a:schemeClr val="tx1">
                <a:lumMod val="50000"/>
                <a:lumOff val="50000"/>
              </a:schemeClr>
            </a:solidFill>
          </a:ln>
        </p:spPr>
        <p:txBody>
          <a:bodyPr wrap="square" lIns="97969" tIns="48984" rIns="97969" bIns="48984">
            <a:spAutoFit/>
          </a:bodyPr>
          <a:lstStyle/>
          <a:p>
            <a:pPr lvl="0" algn="ctr">
              <a:spcBef>
                <a:spcPct val="50000"/>
              </a:spcBef>
            </a:pPr>
            <a:r>
              <a:rPr lang="de-DE" altLang="de-DE" sz="2800" u="sng" dirty="0">
                <a:solidFill>
                  <a:srgbClr val="FF0000"/>
                </a:solidFill>
              </a:rPr>
              <a:t>EMPFOHLEN</a:t>
            </a:r>
          </a:p>
        </p:txBody>
      </p:sp>
      <p:sp>
        <p:nvSpPr>
          <p:cNvPr id="10" name="Text Box 8"/>
          <p:cNvSpPr txBox="1">
            <a:spLocks noChangeArrowheads="1"/>
          </p:cNvSpPr>
          <p:nvPr/>
        </p:nvSpPr>
        <p:spPr bwMode="auto">
          <a:xfrm>
            <a:off x="194440" y="5996558"/>
            <a:ext cx="9078246" cy="520649"/>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p>
            <a:pPr algn="ctr"/>
            <a:r>
              <a:rPr lang="de-DE" altLang="de-DE" sz="2800" dirty="0">
                <a:solidFill>
                  <a:srgbClr val="FF0000"/>
                </a:solidFill>
              </a:rPr>
              <a:t>Time-out-Phasen möglichst kurz halten!</a:t>
            </a:r>
          </a:p>
        </p:txBody>
      </p:sp>
      <p:sp>
        <p:nvSpPr>
          <p:cNvPr id="14" name="Text Box 6"/>
          <p:cNvSpPr txBox="1">
            <a:spLocks noChangeArrowheads="1"/>
          </p:cNvSpPr>
          <p:nvPr/>
        </p:nvSpPr>
        <p:spPr bwMode="auto">
          <a:xfrm>
            <a:off x="194440" y="4952108"/>
            <a:ext cx="2303171" cy="828426"/>
          </a:xfrm>
          <a:prstGeom prst="rect">
            <a:avLst/>
          </a:prstGeom>
          <a:noFill/>
          <a:ln w="12700" algn="ctr">
            <a:solidFill>
              <a:schemeClr val="tx1">
                <a:lumMod val="50000"/>
                <a:lumOff val="50000"/>
              </a:schemeClr>
            </a:solidFill>
            <a:miter lim="800000"/>
            <a:headEnd/>
            <a:tailEnd/>
          </a:ln>
          <a:effectLst/>
          <a:extLst/>
        </p:spPr>
        <p:txBody>
          <a:bodyPr wrap="square" lIns="90482" tIns="44447" rIns="90482" bIns="44447">
            <a:spAutoFit/>
          </a:bodyPr>
          <a:lstStyle/>
          <a:p>
            <a:pPr algn="ctr"/>
            <a:r>
              <a:rPr lang="de-DE" altLang="de-DE" dirty="0">
                <a:solidFill>
                  <a:srgbClr val="FF0000"/>
                </a:solidFill>
              </a:rPr>
              <a:t>SR </a:t>
            </a:r>
            <a:endParaRPr lang="de-DE" altLang="de-DE" dirty="0" smtClean="0">
              <a:solidFill>
                <a:srgbClr val="FF0000"/>
              </a:solidFill>
            </a:endParaRPr>
          </a:p>
          <a:p>
            <a:pPr algn="ctr"/>
            <a:r>
              <a:rPr lang="de-DE" altLang="de-DE" dirty="0" smtClean="0">
                <a:solidFill>
                  <a:srgbClr val="FF0000"/>
                </a:solidFill>
              </a:rPr>
              <a:t>entscheiden</a:t>
            </a:r>
            <a:r>
              <a:rPr lang="de-DE" altLang="de-DE" dirty="0">
                <a:solidFill>
                  <a:srgbClr val="FF0000"/>
                </a:solidFill>
              </a:rPr>
              <a:t>!</a:t>
            </a:r>
          </a:p>
        </p:txBody>
      </p:sp>
      <p:sp>
        <p:nvSpPr>
          <p:cNvPr id="12" name="Text Box 7"/>
          <p:cNvSpPr txBox="1">
            <a:spLocks noChangeArrowheads="1"/>
          </p:cNvSpPr>
          <p:nvPr/>
        </p:nvSpPr>
        <p:spPr bwMode="auto">
          <a:xfrm>
            <a:off x="2647951" y="2707768"/>
            <a:ext cx="6624734" cy="520649"/>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defPPr>
              <a:defRPr lang="de-DE"/>
            </a:defPPr>
            <a:lvl2pPr marL="914400" lvl="1" indent="-457200">
              <a:spcBef>
                <a:spcPct val="50000"/>
              </a:spcBef>
              <a:buFont typeface="Arial" panose="020B0604020202020204" pitchFamily="34" charset="0"/>
              <a:buChar char="→"/>
              <a:defRPr sz="2800"/>
            </a:lvl2pPr>
          </a:lstStyle>
          <a:p>
            <a:pPr lvl="1"/>
            <a:r>
              <a:rPr lang="de-DE" altLang="de-DE" dirty="0">
                <a:solidFill>
                  <a:schemeClr val="tx1"/>
                </a:solidFill>
              </a:rPr>
              <a:t>Scheinbar verletzter </a:t>
            </a:r>
            <a:r>
              <a:rPr lang="de-DE" altLang="de-DE" dirty="0" smtClean="0">
                <a:solidFill>
                  <a:schemeClr val="tx1"/>
                </a:solidFill>
              </a:rPr>
              <a:t>Spieler.</a:t>
            </a:r>
            <a:endParaRPr lang="de-DE" altLang="de-DE" dirty="0">
              <a:solidFill>
                <a:schemeClr val="tx1"/>
              </a:solidFill>
            </a:endParaRPr>
          </a:p>
        </p:txBody>
      </p:sp>
      <p:sp>
        <p:nvSpPr>
          <p:cNvPr id="16" name="Text Box 7"/>
          <p:cNvSpPr txBox="1">
            <a:spLocks noChangeArrowheads="1"/>
          </p:cNvSpPr>
          <p:nvPr/>
        </p:nvSpPr>
        <p:spPr bwMode="auto">
          <a:xfrm>
            <a:off x="2647951" y="3383708"/>
            <a:ext cx="6624734" cy="520649"/>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defPPr>
              <a:defRPr lang="de-DE"/>
            </a:defPPr>
            <a:lvl2pPr marL="914400" lvl="1" indent="-457200">
              <a:spcBef>
                <a:spcPct val="50000"/>
              </a:spcBef>
              <a:buFont typeface="Arial" panose="020B0604020202020204" pitchFamily="34" charset="0"/>
              <a:buChar char="→"/>
              <a:defRPr sz="2800"/>
            </a:lvl2pPr>
          </a:lstStyle>
          <a:p>
            <a:pPr lvl="1"/>
            <a:r>
              <a:rPr lang="de-DE" altLang="de-DE" dirty="0">
                <a:solidFill>
                  <a:schemeClr val="tx1"/>
                </a:solidFill>
              </a:rPr>
              <a:t>Erkennbare </a:t>
            </a:r>
            <a:r>
              <a:rPr lang="de-DE" altLang="de-DE" dirty="0" smtClean="0">
                <a:solidFill>
                  <a:schemeClr val="tx1"/>
                </a:solidFill>
              </a:rPr>
              <a:t>Verzögerungen.</a:t>
            </a:r>
            <a:endParaRPr lang="de-DE" altLang="de-DE" dirty="0">
              <a:solidFill>
                <a:schemeClr val="tx1"/>
              </a:solidFill>
            </a:endParaRPr>
          </a:p>
        </p:txBody>
      </p:sp>
      <p:sp>
        <p:nvSpPr>
          <p:cNvPr id="17" name="Text Box 7"/>
          <p:cNvSpPr txBox="1">
            <a:spLocks noChangeArrowheads="1"/>
          </p:cNvSpPr>
          <p:nvPr/>
        </p:nvSpPr>
        <p:spPr bwMode="auto">
          <a:xfrm>
            <a:off x="2647951" y="4144107"/>
            <a:ext cx="6624734" cy="1382424"/>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defPPr>
              <a:defRPr lang="de-DE"/>
            </a:defPPr>
            <a:lvl2pPr marL="914400" lvl="1" indent="-457200">
              <a:spcBef>
                <a:spcPct val="50000"/>
              </a:spcBef>
              <a:buFont typeface="Arial" panose="020B0604020202020204" pitchFamily="34" charset="0"/>
              <a:buChar char="→"/>
              <a:defRPr sz="2800">
                <a:solidFill>
                  <a:schemeClr val="tx1"/>
                </a:solidFill>
              </a:defRPr>
            </a:lvl2pPr>
          </a:lstStyle>
          <a:p>
            <a:pPr lvl="1"/>
            <a:r>
              <a:rPr lang="de-DE" altLang="de-DE" dirty="0"/>
              <a:t>Ball weit entfernt vom Ausführungsort </a:t>
            </a:r>
            <a:br>
              <a:rPr lang="de-DE" altLang="de-DE" dirty="0"/>
            </a:br>
            <a:r>
              <a:rPr lang="de-DE" altLang="de-DE" dirty="0"/>
              <a:t>(z.B. hinter/unter der Tribüne</a:t>
            </a:r>
            <a:r>
              <a:rPr lang="de-DE" altLang="de-DE" dirty="0" smtClean="0"/>
              <a:t>).</a:t>
            </a:r>
            <a:endParaRPr lang="de-DE" altLang="de-DE" dirty="0"/>
          </a:p>
        </p:txBody>
      </p:sp>
      <p:pic>
        <p:nvPicPr>
          <p:cNvPr id="15"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8605" y="1316038"/>
            <a:ext cx="2099728" cy="2812929"/>
          </a:xfrm>
          <a:prstGeom prst="rect">
            <a:avLst/>
          </a:prstGeom>
          <a:ln>
            <a:noFill/>
          </a:ln>
          <a:effectLst>
            <a:outerShdw blurRad="292100" dist="139700" dir="2700000" algn="tl" rotWithShape="0">
              <a:srgbClr val="333333">
                <a:alpha val="65000"/>
              </a:srgbClr>
            </a:outerShdw>
          </a:effectLst>
          <a:extLst/>
        </p:spPr>
      </p:pic>
      <p:sp>
        <p:nvSpPr>
          <p:cNvPr id="18" name="Rechteck 17"/>
          <p:cNvSpPr/>
          <p:nvPr/>
        </p:nvSpPr>
        <p:spPr>
          <a:xfrm>
            <a:off x="194440" y="4196358"/>
            <a:ext cx="2303171" cy="699089"/>
          </a:xfrm>
          <a:prstGeom prst="rect">
            <a:avLst/>
          </a:prstGeom>
          <a:solidFill>
            <a:schemeClr val="bg1"/>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wrap="none" lIns="97969" tIns="48984" rIns="97969" bIns="48984">
            <a:spAutoFit/>
          </a:bodyPr>
          <a:lstStyle/>
          <a:p>
            <a:r>
              <a:rPr lang="de-DE" sz="3900" dirty="0">
                <a:latin typeface="Arial" pitchFamily="34" charset="0"/>
                <a:cs typeface="Arial" pitchFamily="34" charset="0"/>
              </a:rPr>
              <a:t>Time-out</a:t>
            </a:r>
          </a:p>
        </p:txBody>
      </p:sp>
      <p:sp>
        <p:nvSpPr>
          <p:cNvPr id="13" name="Rechteck 12"/>
          <p:cNvSpPr/>
          <p:nvPr/>
        </p:nvSpPr>
        <p:spPr>
          <a:xfrm>
            <a:off x="3906745" y="379934"/>
            <a:ext cx="2413613"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3200" dirty="0">
                <a:solidFill>
                  <a:schemeClr val="tx1"/>
                </a:solidFill>
              </a:rPr>
              <a:t>Time-out</a:t>
            </a:r>
            <a:endParaRPr lang="de-DE" sz="3200" dirty="0">
              <a:solidFill>
                <a:schemeClr val="tx1"/>
              </a:solidFill>
            </a:endParaRPr>
          </a:p>
        </p:txBody>
      </p:sp>
    </p:spTree>
    <p:extLst>
      <p:ext uri="{BB962C8B-B14F-4D97-AF65-F5344CB8AC3E}">
        <p14:creationId xmlns:p14="http://schemas.microsoft.com/office/powerpoint/2010/main" val="35360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2"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57475" y="1218274"/>
            <a:ext cx="6648898" cy="529812"/>
          </a:xfrm>
          <a:prstGeom prst="rect">
            <a:avLst/>
          </a:prstGeom>
          <a:noFill/>
          <a:ln>
            <a:solidFill>
              <a:schemeClr val="tx1">
                <a:lumMod val="50000"/>
                <a:lumOff val="50000"/>
              </a:schemeClr>
            </a:solidFill>
          </a:ln>
        </p:spPr>
        <p:txBody>
          <a:bodyPr wrap="square" lIns="97969" tIns="48984" rIns="97969" bIns="48984">
            <a:spAutoFit/>
          </a:bodyPr>
          <a:lstStyle/>
          <a:p>
            <a:pPr algn="ctr">
              <a:spcBef>
                <a:spcPct val="50000"/>
              </a:spcBef>
            </a:pPr>
            <a:r>
              <a:rPr lang="de-DE" altLang="de-DE" sz="2800" u="sng" dirty="0">
                <a:solidFill>
                  <a:srgbClr val="FF0000"/>
                </a:solidFill>
              </a:rPr>
              <a:t>Spielzeitunterbrechung durch SR</a:t>
            </a:r>
          </a:p>
        </p:txBody>
      </p:sp>
      <p:sp>
        <p:nvSpPr>
          <p:cNvPr id="8" name="Text Box 5"/>
          <p:cNvSpPr txBox="1">
            <a:spLocks noChangeArrowheads="1"/>
          </p:cNvSpPr>
          <p:nvPr/>
        </p:nvSpPr>
        <p:spPr bwMode="auto">
          <a:xfrm>
            <a:off x="2657475" y="1820094"/>
            <a:ext cx="6648898" cy="1166980"/>
          </a:xfrm>
          <a:prstGeom prst="rect">
            <a:avLst/>
          </a:prstGeom>
          <a:noFill/>
          <a:ln>
            <a:solidFill>
              <a:schemeClr val="tx1">
                <a:lumMod val="50000"/>
                <a:lumOff val="50000"/>
              </a:schemeClr>
            </a:solidFill>
          </a:ln>
          <a:effectLst/>
          <a:extLst/>
        </p:spPr>
        <p:txBody>
          <a:bodyPr wrap="square" lIns="90482" tIns="44447" rIns="90482" bIns="44447">
            <a:spAutoFit/>
          </a:bodyPr>
          <a:lstStyle>
            <a:defPPr>
              <a:defRPr lang="de-DE"/>
            </a:defPPr>
            <a:lvl2pPr marL="914400" lvl="1" indent="-457200">
              <a:spcBef>
                <a:spcPct val="50000"/>
              </a:spcBef>
              <a:buFont typeface="Arial" panose="020B0604020202020204" pitchFamily="34" charset="0"/>
              <a:buChar char="→"/>
              <a:defRPr sz="2800">
                <a:solidFill>
                  <a:schemeClr val="tx1"/>
                </a:solidFill>
              </a:defRPr>
            </a:lvl2pPr>
          </a:lstStyle>
          <a:p>
            <a:pPr lvl="1"/>
            <a:r>
              <a:rPr lang="de-DE" altLang="de-DE" dirty="0"/>
              <a:t>Drei kurze Pfiffe und</a:t>
            </a:r>
          </a:p>
          <a:p>
            <a:pPr lvl="1"/>
            <a:r>
              <a:rPr lang="de-DE" altLang="de-DE" dirty="0"/>
              <a:t>Handzeichen 15</a:t>
            </a:r>
          </a:p>
        </p:txBody>
      </p:sp>
      <p:sp>
        <p:nvSpPr>
          <p:cNvPr id="3" name="Rechteck 2"/>
          <p:cNvSpPr/>
          <p:nvPr/>
        </p:nvSpPr>
        <p:spPr>
          <a:xfrm>
            <a:off x="2657475" y="5404635"/>
            <a:ext cx="6648896" cy="519915"/>
          </a:xfrm>
          <a:prstGeom prst="rect">
            <a:avLst/>
          </a:prstGeom>
          <a:noFill/>
          <a:ln>
            <a:solidFill>
              <a:schemeClr val="tx1">
                <a:lumMod val="50000"/>
                <a:lumOff val="50000"/>
              </a:schemeClr>
            </a:solidFill>
          </a:ln>
          <a:effectLst/>
          <a:extLst/>
        </p:spPr>
        <p:txBody>
          <a:bodyPr wrap="square" lIns="90482" tIns="44447" rIns="90482" bIns="44447">
            <a:spAutoFit/>
          </a:bodyPr>
          <a:lstStyle/>
          <a:p>
            <a:pPr marL="914400" lvl="1" indent="-457200">
              <a:spcBef>
                <a:spcPct val="50000"/>
              </a:spcBef>
              <a:buFont typeface="Arial" panose="020B0604020202020204" pitchFamily="34" charset="0"/>
              <a:buChar char="→"/>
            </a:pPr>
            <a:r>
              <a:rPr lang="de-DE" altLang="de-DE" sz="2800" dirty="0">
                <a:solidFill>
                  <a:schemeClr val="tx1"/>
                </a:solidFill>
              </a:rPr>
              <a:t> Z hält Uhr sofort </a:t>
            </a:r>
            <a:r>
              <a:rPr lang="de-DE" altLang="de-DE" sz="2800" dirty="0" smtClean="0">
                <a:solidFill>
                  <a:schemeClr val="tx1"/>
                </a:solidFill>
              </a:rPr>
              <a:t>an.</a:t>
            </a:r>
            <a:endParaRPr lang="de-DE" altLang="de-DE" sz="2800" dirty="0">
              <a:solidFill>
                <a:schemeClr val="tx1"/>
              </a:solidFill>
            </a:endParaRPr>
          </a:p>
        </p:txBody>
      </p:sp>
      <p:sp>
        <p:nvSpPr>
          <p:cNvPr id="9" name="Rechteck 8"/>
          <p:cNvSpPr/>
          <p:nvPr/>
        </p:nvSpPr>
        <p:spPr>
          <a:xfrm>
            <a:off x="2657475" y="4794799"/>
            <a:ext cx="6648898" cy="529812"/>
          </a:xfrm>
          <a:prstGeom prst="rect">
            <a:avLst/>
          </a:prstGeom>
          <a:noFill/>
          <a:ln>
            <a:solidFill>
              <a:schemeClr val="tx1">
                <a:lumMod val="50000"/>
                <a:lumOff val="50000"/>
              </a:schemeClr>
            </a:solidFill>
          </a:ln>
        </p:spPr>
        <p:txBody>
          <a:bodyPr wrap="square" lIns="97969" tIns="48984" rIns="97969" bIns="48984">
            <a:spAutoFit/>
          </a:bodyPr>
          <a:lstStyle/>
          <a:p>
            <a:pPr algn="ctr">
              <a:spcBef>
                <a:spcPct val="50000"/>
              </a:spcBef>
            </a:pPr>
            <a:r>
              <a:rPr lang="de-DE" altLang="de-DE" sz="2800" u="sng" dirty="0">
                <a:solidFill>
                  <a:prstClr val="black"/>
                </a:solidFill>
              </a:rPr>
              <a:t>Spielzeitunterbrechung durch Z</a:t>
            </a:r>
          </a:p>
        </p:txBody>
      </p:sp>
      <p:sp>
        <p:nvSpPr>
          <p:cNvPr id="15" name="Text Box 8"/>
          <p:cNvSpPr txBox="1">
            <a:spLocks noChangeArrowheads="1"/>
          </p:cNvSpPr>
          <p:nvPr/>
        </p:nvSpPr>
        <p:spPr bwMode="auto">
          <a:xfrm>
            <a:off x="194440" y="5996558"/>
            <a:ext cx="9111932" cy="520649"/>
          </a:xfrm>
          <a:prstGeom prst="rect">
            <a:avLst/>
          </a:prstGeom>
          <a:noFill/>
          <a:ln>
            <a:solidFill>
              <a:schemeClr val="tx1">
                <a:lumMod val="50000"/>
                <a:lumOff val="50000"/>
              </a:schemeClr>
            </a:solidFill>
          </a:ln>
          <a:effectLst/>
          <a:extLst/>
        </p:spPr>
        <p:txBody>
          <a:bodyPr wrap="square" lIns="90482" tIns="44447" rIns="90482" bIns="44447">
            <a:spAutoFit/>
          </a:bodyPr>
          <a:lstStyle/>
          <a:p>
            <a:pPr algn="ctr"/>
            <a:r>
              <a:rPr lang="de-DE" altLang="de-DE" sz="2800" dirty="0">
                <a:solidFill>
                  <a:srgbClr val="FF0000"/>
                </a:solidFill>
              </a:rPr>
              <a:t>Spiel wird durch Anpfiff wieder </a:t>
            </a:r>
            <a:r>
              <a:rPr lang="de-DE" altLang="de-DE" sz="2800" dirty="0" smtClean="0">
                <a:solidFill>
                  <a:srgbClr val="FF0000"/>
                </a:solidFill>
              </a:rPr>
              <a:t>aufgenommen.</a:t>
            </a:r>
            <a:endParaRPr lang="de-DE" altLang="de-DE" sz="2800" dirty="0">
              <a:solidFill>
                <a:srgbClr val="FF0000"/>
              </a:solidFill>
            </a:endParaRPr>
          </a:p>
        </p:txBody>
      </p:sp>
      <p:sp>
        <p:nvSpPr>
          <p:cNvPr id="11" name="Text Box 5"/>
          <p:cNvSpPr txBox="1">
            <a:spLocks noChangeArrowheads="1"/>
          </p:cNvSpPr>
          <p:nvPr/>
        </p:nvSpPr>
        <p:spPr bwMode="auto">
          <a:xfrm>
            <a:off x="2657475" y="3044230"/>
            <a:ext cx="6648898" cy="951536"/>
          </a:xfrm>
          <a:prstGeom prst="rect">
            <a:avLst/>
          </a:prstGeom>
          <a:noFill/>
          <a:ln>
            <a:solidFill>
              <a:schemeClr val="tx1">
                <a:lumMod val="50000"/>
                <a:lumOff val="50000"/>
              </a:schemeClr>
            </a:solidFill>
          </a:ln>
          <a:effectLst/>
          <a:extLst/>
        </p:spPr>
        <p:txBody>
          <a:bodyPr wrap="square" lIns="90482" tIns="44447" rIns="90482" bIns="44447">
            <a:spAutoFit/>
          </a:bodyPr>
          <a:lstStyle>
            <a:defPPr>
              <a:defRPr lang="de-DE"/>
            </a:defPPr>
            <a:lvl2pPr marL="914400" lvl="1" indent="-457200">
              <a:spcBef>
                <a:spcPct val="50000"/>
              </a:spcBef>
              <a:buFont typeface="Arial" panose="020B0604020202020204" pitchFamily="34" charset="0"/>
              <a:buChar char="→"/>
              <a:defRPr sz="2800">
                <a:solidFill>
                  <a:schemeClr val="tx1"/>
                </a:solidFill>
              </a:defRPr>
            </a:lvl2pPr>
          </a:lstStyle>
          <a:p>
            <a:pPr lvl="1"/>
            <a:r>
              <a:rPr lang="de-DE" altLang="de-DE" dirty="0"/>
              <a:t>Richtung Zeitnehmer deutlich anzeigen (mit Blickverbindung!)</a:t>
            </a:r>
          </a:p>
        </p:txBody>
      </p:sp>
      <p:sp>
        <p:nvSpPr>
          <p:cNvPr id="12" name="Text Box 5"/>
          <p:cNvSpPr txBox="1">
            <a:spLocks noChangeArrowheads="1"/>
          </p:cNvSpPr>
          <p:nvPr/>
        </p:nvSpPr>
        <p:spPr bwMode="auto">
          <a:xfrm>
            <a:off x="2657475" y="4086250"/>
            <a:ext cx="6648898" cy="520649"/>
          </a:xfrm>
          <a:prstGeom prst="rect">
            <a:avLst/>
          </a:prstGeom>
          <a:noFill/>
          <a:ln>
            <a:solidFill>
              <a:schemeClr val="tx1">
                <a:lumMod val="50000"/>
                <a:lumOff val="50000"/>
              </a:schemeClr>
            </a:solidFill>
          </a:ln>
          <a:effectLst/>
          <a:extLst/>
        </p:spPr>
        <p:txBody>
          <a:bodyPr wrap="square" lIns="90482" tIns="44447" rIns="90482" bIns="44447">
            <a:spAutoFit/>
          </a:bodyPr>
          <a:lstStyle>
            <a:defPPr>
              <a:defRPr lang="de-DE"/>
            </a:defPPr>
            <a:lvl2pPr marL="914400" lvl="1" indent="-457200">
              <a:spcBef>
                <a:spcPct val="50000"/>
              </a:spcBef>
              <a:buFont typeface="Arial" panose="020B0604020202020204" pitchFamily="34" charset="0"/>
              <a:buChar char="→"/>
              <a:defRPr sz="2800">
                <a:solidFill>
                  <a:schemeClr val="tx1"/>
                </a:solidFill>
              </a:defRPr>
            </a:lvl2pPr>
          </a:lstStyle>
          <a:p>
            <a:pPr lvl="1"/>
            <a:r>
              <a:rPr lang="de-DE" altLang="de-DE" dirty="0">
                <a:solidFill>
                  <a:srgbClr val="FF0000"/>
                </a:solidFill>
              </a:rPr>
              <a:t>Hallenuhr kontrollieren!!!</a:t>
            </a:r>
          </a:p>
        </p:txBody>
      </p:sp>
      <p:pic>
        <p:nvPicPr>
          <p:cNvPr id="16"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8605" y="1316038"/>
            <a:ext cx="2099728" cy="2812929"/>
          </a:xfrm>
          <a:prstGeom prst="rect">
            <a:avLst/>
          </a:prstGeom>
          <a:ln>
            <a:noFill/>
          </a:ln>
          <a:effectLst>
            <a:outerShdw blurRad="292100" dist="139700" dir="2700000" algn="tl" rotWithShape="0">
              <a:srgbClr val="333333">
                <a:alpha val="65000"/>
              </a:srgbClr>
            </a:outerShdw>
          </a:effectLst>
          <a:extLst/>
        </p:spPr>
      </p:pic>
      <p:sp>
        <p:nvSpPr>
          <p:cNvPr id="17" name="Rechteck 16"/>
          <p:cNvSpPr/>
          <p:nvPr/>
        </p:nvSpPr>
        <p:spPr>
          <a:xfrm>
            <a:off x="194440" y="4196358"/>
            <a:ext cx="2303171" cy="699089"/>
          </a:xfrm>
          <a:prstGeom prst="rect">
            <a:avLst/>
          </a:prstGeom>
          <a:solidFill>
            <a:schemeClr val="bg1"/>
          </a:solidFill>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wrap="none" lIns="97969" tIns="48984" rIns="97969" bIns="48984">
            <a:spAutoFit/>
          </a:bodyPr>
          <a:lstStyle/>
          <a:p>
            <a:r>
              <a:rPr lang="de-DE" sz="3900" dirty="0">
                <a:latin typeface="Arial" pitchFamily="34" charset="0"/>
                <a:cs typeface="Arial" pitchFamily="34" charset="0"/>
              </a:rPr>
              <a:t>Time-out</a:t>
            </a:r>
          </a:p>
        </p:txBody>
      </p:sp>
      <p:sp>
        <p:nvSpPr>
          <p:cNvPr id="13" name="Rechteck 12"/>
          <p:cNvSpPr/>
          <p:nvPr/>
        </p:nvSpPr>
        <p:spPr>
          <a:xfrm>
            <a:off x="3906745" y="379934"/>
            <a:ext cx="2413613"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3200" dirty="0">
                <a:solidFill>
                  <a:schemeClr val="tx1"/>
                </a:solidFill>
              </a:rPr>
              <a:t>Time-out</a:t>
            </a:r>
            <a:endParaRPr lang="de-DE" sz="3200" dirty="0">
              <a:solidFill>
                <a:schemeClr val="tx1"/>
              </a:solidFill>
            </a:endParaRPr>
          </a:p>
        </p:txBody>
      </p:sp>
    </p:spTree>
    <p:extLst>
      <p:ext uri="{BB962C8B-B14F-4D97-AF65-F5344CB8AC3E}">
        <p14:creationId xmlns:p14="http://schemas.microsoft.com/office/powerpoint/2010/main" val="287667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9" grpId="0" animBg="1"/>
      <p:bldP spid="15"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2935982" y="307926"/>
            <a:ext cx="3622894"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sz="3200" dirty="0">
                <a:solidFill>
                  <a:schemeClr val="tx1"/>
                </a:solidFill>
              </a:rPr>
              <a:t>Team-Time-out</a:t>
            </a:r>
          </a:p>
        </p:txBody>
      </p:sp>
      <p:pic>
        <p:nvPicPr>
          <p:cNvPr id="1028" name="Picture 4" descr="http://cms.eurohandball.com/ResourceImage.aspx?raid=167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02" y="1136161"/>
            <a:ext cx="3402163" cy="22681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ndball Team-Time-Out-Boar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71" r="10686"/>
          <a:stretch/>
        </p:blipFill>
        <p:spPr bwMode="auto">
          <a:xfrm>
            <a:off x="4003994" y="1169722"/>
            <a:ext cx="922138" cy="120630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a:xfrm>
            <a:off x="415702" y="3646718"/>
            <a:ext cx="9001000" cy="1351646"/>
          </a:xfrm>
          <a:prstGeom prst="rect">
            <a:avLst/>
          </a:prstGeom>
          <a:noFill/>
          <a:ln>
            <a:solidFill>
              <a:schemeClr val="tx1">
                <a:lumMod val="50000"/>
                <a:lumOff val="50000"/>
              </a:schemeClr>
            </a:solidFill>
          </a:ln>
          <a:effectLst/>
        </p:spPr>
        <p:txBody>
          <a:bodyPr wrap="square" lIns="90482" tIns="44447" rIns="90482" bIns="44447">
            <a:spAutoFit/>
          </a:bodyPr>
          <a:lstStyle/>
          <a:p>
            <a:pPr marL="447675" indent="-447675">
              <a:spcBef>
                <a:spcPts val="600"/>
              </a:spcBef>
              <a:spcAft>
                <a:spcPts val="600"/>
              </a:spcAft>
              <a:buFont typeface="Arial" panose="020B0604020202020204" pitchFamily="34" charset="0"/>
              <a:buChar char="→"/>
            </a:pPr>
            <a:r>
              <a:rPr lang="de-DE" altLang="de-DE" dirty="0">
                <a:solidFill>
                  <a:schemeClr val="tx1"/>
                </a:solidFill>
              </a:rPr>
              <a:t>Jede Mannschaft hat pro Halbzeit Anspruch auf </a:t>
            </a:r>
            <a:br>
              <a:rPr lang="de-DE" altLang="de-DE" dirty="0">
                <a:solidFill>
                  <a:schemeClr val="tx1"/>
                </a:solidFill>
              </a:rPr>
            </a:br>
            <a:r>
              <a:rPr lang="de-DE" altLang="de-DE" dirty="0">
                <a:solidFill>
                  <a:schemeClr val="tx1"/>
                </a:solidFill>
              </a:rPr>
              <a:t>ein </a:t>
            </a:r>
            <a:r>
              <a:rPr lang="de-DE" altLang="de-DE" dirty="0" smtClean="0">
                <a:solidFill>
                  <a:schemeClr val="tx1"/>
                </a:solidFill>
              </a:rPr>
              <a:t>Team-Time-out.</a:t>
            </a:r>
            <a:endParaRPr lang="de-DE" altLang="de-DE" dirty="0">
              <a:solidFill>
                <a:schemeClr val="tx1"/>
              </a:solidFill>
            </a:endParaRPr>
          </a:p>
          <a:p>
            <a:pPr marL="447675" indent="-447675">
              <a:spcBef>
                <a:spcPts val="600"/>
              </a:spcBef>
              <a:spcAft>
                <a:spcPts val="600"/>
              </a:spcAft>
              <a:buFont typeface="Arial" panose="020B0604020202020204" pitchFamily="34" charset="0"/>
              <a:buChar char="→"/>
            </a:pPr>
            <a:r>
              <a:rPr lang="de-DE" altLang="de-DE" dirty="0">
                <a:solidFill>
                  <a:schemeClr val="tx1"/>
                </a:solidFill>
              </a:rPr>
              <a:t>Dauer: jeweils eine </a:t>
            </a:r>
            <a:r>
              <a:rPr lang="de-DE" altLang="de-DE" dirty="0" smtClean="0">
                <a:solidFill>
                  <a:schemeClr val="tx1"/>
                </a:solidFill>
              </a:rPr>
              <a:t>Minute.</a:t>
            </a:r>
            <a:endParaRPr lang="de-DE" altLang="de-DE" dirty="0">
              <a:solidFill>
                <a:schemeClr val="tx1"/>
              </a:solidFill>
            </a:endParaRPr>
          </a:p>
        </p:txBody>
      </p:sp>
      <p:pic>
        <p:nvPicPr>
          <p:cNvPr id="11" name="Picture 2" descr="Handball Team-Time-Out-Boar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71" r="10686"/>
          <a:stretch/>
        </p:blipFill>
        <p:spPr bwMode="auto">
          <a:xfrm>
            <a:off x="4926132" y="2358910"/>
            <a:ext cx="932463" cy="121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17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43694" y="2035746"/>
            <a:ext cx="9361488" cy="2678113"/>
          </a:xfrm>
          <a:prstGeom prst="rect">
            <a:avLst/>
          </a:prstGeom>
          <a:solidFill>
            <a:schemeClr val="bg1">
              <a:lumMod val="95000"/>
            </a:schemeClr>
          </a:solidFill>
          <a:ln>
            <a:solidFill>
              <a:schemeClr val="tx1"/>
            </a:solidFill>
          </a:ln>
        </p:spPr>
        <p:txBody>
          <a:bodyPr anchor="t">
            <a:spAutoFit/>
          </a:bodyPr>
          <a:lstStyle/>
          <a:p>
            <a:pPr algn="just">
              <a:defRPr/>
            </a:pPr>
            <a:r>
              <a:rPr lang="de-DE" i="1" dirty="0">
                <a:solidFill>
                  <a:schemeClr val="tx1"/>
                </a:solidFill>
              </a:rPr>
              <a:t>IHF, Kontinentalverbände und </a:t>
            </a:r>
            <a:r>
              <a:rPr lang="de-DE" i="1" dirty="0">
                <a:solidFill>
                  <a:srgbClr val="FF0000"/>
                </a:solidFill>
              </a:rPr>
              <a:t>nationale Verbände haben das Recht</a:t>
            </a:r>
            <a:r>
              <a:rPr lang="de-DE" i="1" dirty="0">
                <a:solidFill>
                  <a:schemeClr val="tx1"/>
                </a:solidFill>
              </a:rPr>
              <a:t>, für ihren Bereich </a:t>
            </a:r>
            <a:r>
              <a:rPr lang="de-DE" i="1" dirty="0">
                <a:solidFill>
                  <a:srgbClr val="FF0000"/>
                </a:solidFill>
              </a:rPr>
              <a:t>abweichende Regelungen bezüglich der Anzahl der Team-Time-outs zu treffen</a:t>
            </a:r>
            <a:r>
              <a:rPr lang="de-DE" i="1" dirty="0">
                <a:solidFill>
                  <a:schemeClr val="tx1"/>
                </a:solidFill>
              </a:rPr>
              <a:t>, wobei jede Mannschaft pro Spiel (ausgenommen Verlängerungen) </a:t>
            </a:r>
            <a:r>
              <a:rPr lang="de-DE" i="1" dirty="0">
                <a:solidFill>
                  <a:srgbClr val="FF0000"/>
                </a:solidFill>
              </a:rPr>
              <a:t>Anspruch auf drei Team-Time-outs </a:t>
            </a:r>
            <a:r>
              <a:rPr lang="de-DE" i="1" dirty="0">
                <a:solidFill>
                  <a:schemeClr val="tx1"/>
                </a:solidFill>
              </a:rPr>
              <a:t>von jeweils einer Minute hat aber pro Halbzeit nur 2 möglich sind (siehe Hinweis in Erläuterung 3).</a:t>
            </a:r>
          </a:p>
        </p:txBody>
      </p:sp>
      <p:sp>
        <p:nvSpPr>
          <p:cNvPr id="6" name="Rechteck 5"/>
          <p:cNvSpPr/>
          <p:nvPr/>
        </p:nvSpPr>
        <p:spPr>
          <a:xfrm>
            <a:off x="343694" y="1388046"/>
            <a:ext cx="2047875" cy="461963"/>
          </a:xfrm>
          <a:prstGeom prst="rect">
            <a:avLst/>
          </a:prstGeom>
          <a:solidFill>
            <a:schemeClr val="accent2">
              <a:lumMod val="40000"/>
              <a:lumOff val="60000"/>
            </a:schemeClr>
          </a:solidFill>
          <a:ln>
            <a:solidFill>
              <a:schemeClr val="tx1"/>
            </a:solidFill>
          </a:ln>
        </p:spPr>
        <p:txBody>
          <a:bodyPr wrap="none">
            <a:spAutoFit/>
          </a:bodyPr>
          <a:lstStyle/>
          <a:p>
            <a:pPr>
              <a:defRPr/>
            </a:pPr>
            <a:r>
              <a:rPr lang="de-DE" dirty="0">
                <a:solidFill>
                  <a:prstClr val="black"/>
                </a:solidFill>
              </a:rPr>
              <a:t>IHF-Hinweis:</a:t>
            </a:r>
          </a:p>
        </p:txBody>
      </p:sp>
      <p:sp>
        <p:nvSpPr>
          <p:cNvPr id="7" name="Rechteck 6"/>
          <p:cNvSpPr/>
          <p:nvPr/>
        </p:nvSpPr>
        <p:spPr>
          <a:xfrm>
            <a:off x="343694" y="4844034"/>
            <a:ext cx="9361488" cy="1016000"/>
          </a:xfrm>
          <a:prstGeom prst="rect">
            <a:avLst/>
          </a:prstGeom>
          <a:solidFill>
            <a:schemeClr val="bg1">
              <a:lumMod val="95000"/>
            </a:schemeClr>
          </a:solidFill>
          <a:ln>
            <a:solidFill>
              <a:schemeClr val="tx1"/>
            </a:solidFill>
          </a:ln>
        </p:spPr>
        <p:txBody>
          <a:bodyPr anchor="t">
            <a:spAutoFit/>
          </a:bodyPr>
          <a:lstStyle/>
          <a:p>
            <a:pPr>
              <a:defRPr/>
            </a:pPr>
            <a:r>
              <a:rPr lang="de-DE" sz="2000" i="1" dirty="0">
                <a:solidFill>
                  <a:srgbClr val="FF0000"/>
                </a:solidFill>
              </a:rPr>
              <a:t>Nur gültig für den Bereich des DHB:</a:t>
            </a:r>
          </a:p>
          <a:p>
            <a:pPr>
              <a:defRPr/>
            </a:pPr>
            <a:r>
              <a:rPr lang="de-DE" sz="2000" i="1" dirty="0">
                <a:solidFill>
                  <a:schemeClr val="tx1"/>
                </a:solidFill>
              </a:rPr>
              <a:t>Die Landesverbände können für ihren Bereich die Nichtanwendung des</a:t>
            </a:r>
          </a:p>
          <a:p>
            <a:pPr>
              <a:defRPr/>
            </a:pPr>
            <a:r>
              <a:rPr lang="de-DE" sz="2000" i="1" dirty="0">
                <a:solidFill>
                  <a:schemeClr val="tx1"/>
                </a:solidFill>
              </a:rPr>
              <a:t>Team-Time-outs beschließen (vgl. § 87 Abs. 2 </a:t>
            </a:r>
            <a:r>
              <a:rPr lang="de-DE" sz="2000" i="1" dirty="0" err="1">
                <a:solidFill>
                  <a:schemeClr val="tx1"/>
                </a:solidFill>
              </a:rPr>
              <a:t>SpO</a:t>
            </a:r>
            <a:r>
              <a:rPr lang="de-DE" sz="2000" i="1" dirty="0">
                <a:solidFill>
                  <a:schemeClr val="tx1"/>
                </a:solidFill>
              </a:rPr>
              <a:t>).</a:t>
            </a:r>
          </a:p>
        </p:txBody>
      </p:sp>
      <p:sp>
        <p:nvSpPr>
          <p:cNvPr id="9" name="Rechteck 8"/>
          <p:cNvSpPr/>
          <p:nvPr/>
        </p:nvSpPr>
        <p:spPr>
          <a:xfrm>
            <a:off x="2935982" y="307926"/>
            <a:ext cx="3622894"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sz="3200" dirty="0">
                <a:solidFill>
                  <a:schemeClr val="tx1"/>
                </a:solidFill>
              </a:rPr>
              <a:t>Team-Time-out</a:t>
            </a:r>
          </a:p>
        </p:txBody>
      </p:sp>
    </p:spTree>
    <p:extLst>
      <p:ext uri="{BB962C8B-B14F-4D97-AF65-F5344CB8AC3E}">
        <p14:creationId xmlns:p14="http://schemas.microsoft.com/office/powerpoint/2010/main" val="3380956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15702" y="3714209"/>
            <a:ext cx="9361040" cy="2767418"/>
          </a:xfrm>
          <a:prstGeom prst="rect">
            <a:avLst/>
          </a:prstGeom>
          <a:noFill/>
          <a:ln>
            <a:solidFill>
              <a:schemeClr val="tx1">
                <a:lumMod val="50000"/>
                <a:lumOff val="50000"/>
              </a:schemeClr>
            </a:solidFill>
          </a:ln>
          <a:effectLst/>
        </p:spPr>
        <p:txBody>
          <a:bodyPr wrap="square" lIns="90482" tIns="44447" rIns="90482" bIns="44447" anchor="t">
            <a:spAutoFit/>
          </a:bodyPr>
          <a:lstStyle/>
          <a:p>
            <a:pPr marL="447675" indent="-447675">
              <a:spcBef>
                <a:spcPts val="600"/>
              </a:spcBef>
              <a:spcAft>
                <a:spcPts val="600"/>
              </a:spcAft>
              <a:buFont typeface="Arial" panose="020B0604020202020204" pitchFamily="34" charset="0"/>
              <a:buChar char="→"/>
            </a:pPr>
            <a:r>
              <a:rPr lang="de-DE" altLang="de-DE" dirty="0">
                <a:solidFill>
                  <a:schemeClr val="tx1"/>
                </a:solidFill>
              </a:rPr>
              <a:t>Während der regulären Spielzeit  Anspruch auf </a:t>
            </a:r>
            <a:br>
              <a:rPr lang="de-DE" altLang="de-DE" dirty="0">
                <a:solidFill>
                  <a:schemeClr val="tx1"/>
                </a:solidFill>
              </a:rPr>
            </a:br>
            <a:r>
              <a:rPr lang="de-DE" altLang="de-DE" dirty="0">
                <a:solidFill>
                  <a:schemeClr val="tx1"/>
                </a:solidFill>
              </a:rPr>
              <a:t>drei </a:t>
            </a:r>
            <a:r>
              <a:rPr lang="de-DE" altLang="de-DE" dirty="0" smtClean="0">
                <a:solidFill>
                  <a:schemeClr val="tx1"/>
                </a:solidFill>
              </a:rPr>
              <a:t>Team-Time-out.</a:t>
            </a:r>
            <a:endParaRPr lang="de-DE" altLang="de-DE" dirty="0">
              <a:solidFill>
                <a:schemeClr val="tx1"/>
              </a:solidFill>
            </a:endParaRPr>
          </a:p>
          <a:p>
            <a:pPr marL="447675" indent="-447675">
              <a:spcBef>
                <a:spcPts val="600"/>
              </a:spcBef>
              <a:spcAft>
                <a:spcPts val="600"/>
              </a:spcAft>
              <a:buFont typeface="Arial" panose="020B0604020202020204" pitchFamily="34" charset="0"/>
              <a:buChar char="→"/>
            </a:pPr>
            <a:r>
              <a:rPr lang="de-DE" altLang="de-DE" dirty="0">
                <a:solidFill>
                  <a:schemeClr val="tx1"/>
                </a:solidFill>
              </a:rPr>
              <a:t>Pro Halbzeit nur zwei </a:t>
            </a:r>
            <a:r>
              <a:rPr lang="de-DE" altLang="de-DE" dirty="0" smtClean="0">
                <a:solidFill>
                  <a:schemeClr val="tx1"/>
                </a:solidFill>
              </a:rPr>
              <a:t>Team-Time-outs.</a:t>
            </a:r>
            <a:endParaRPr lang="de-DE" altLang="de-DE" dirty="0">
              <a:solidFill>
                <a:schemeClr val="tx1"/>
              </a:solidFill>
            </a:endParaRPr>
          </a:p>
          <a:p>
            <a:pPr marL="447675" indent="-447675">
              <a:spcBef>
                <a:spcPts val="600"/>
              </a:spcBef>
              <a:spcAft>
                <a:spcPts val="600"/>
              </a:spcAft>
              <a:buFont typeface="Arial" panose="020B0604020202020204" pitchFamily="34" charset="0"/>
              <a:buChar char="→"/>
            </a:pPr>
            <a:r>
              <a:rPr lang="de-DE" altLang="de-DE" dirty="0">
                <a:solidFill>
                  <a:schemeClr val="tx1"/>
                </a:solidFill>
              </a:rPr>
              <a:t>Innerhalb der letzten fünf Minuten ist nur ein Team-Time-out </a:t>
            </a:r>
            <a:r>
              <a:rPr lang="de-DE" altLang="de-DE" dirty="0" smtClean="0">
                <a:solidFill>
                  <a:schemeClr val="tx1"/>
                </a:solidFill>
              </a:rPr>
              <a:t>erlaubt.</a:t>
            </a:r>
            <a:endParaRPr lang="de-DE" altLang="de-DE" dirty="0">
              <a:solidFill>
                <a:schemeClr val="tx1"/>
              </a:solidFill>
            </a:endParaRPr>
          </a:p>
          <a:p>
            <a:pPr marL="447675" indent="-447675">
              <a:spcBef>
                <a:spcPts val="600"/>
              </a:spcBef>
              <a:spcAft>
                <a:spcPts val="600"/>
              </a:spcAft>
              <a:buFont typeface="Arial" panose="020B0604020202020204" pitchFamily="34" charset="0"/>
              <a:buChar char="→"/>
            </a:pPr>
            <a:r>
              <a:rPr lang="de-DE" altLang="de-DE" dirty="0">
                <a:solidFill>
                  <a:schemeClr val="tx1"/>
                </a:solidFill>
              </a:rPr>
              <a:t>Dauer: jeweils eine </a:t>
            </a:r>
            <a:r>
              <a:rPr lang="de-DE" altLang="de-DE" dirty="0" smtClean="0">
                <a:solidFill>
                  <a:schemeClr val="tx1"/>
                </a:solidFill>
              </a:rPr>
              <a:t>Minute.</a:t>
            </a:r>
            <a:endParaRPr lang="de-DE" altLang="de-DE" dirty="0">
              <a:solidFill>
                <a:schemeClr val="tx1"/>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134" y="1501746"/>
            <a:ext cx="1536937" cy="153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http://cms.eurohandball.com/ResourceImage.aspx?raid=167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02" y="1136161"/>
            <a:ext cx="3402163" cy="226810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2935982" y="307926"/>
            <a:ext cx="3622894"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sz="3200" dirty="0">
                <a:solidFill>
                  <a:schemeClr val="tx1"/>
                </a:solidFill>
              </a:rPr>
              <a:t>Team-Time-out</a:t>
            </a:r>
          </a:p>
        </p:txBody>
      </p:sp>
    </p:spTree>
    <p:extLst>
      <p:ext uri="{BB962C8B-B14F-4D97-AF65-F5344CB8AC3E}">
        <p14:creationId xmlns:p14="http://schemas.microsoft.com/office/powerpoint/2010/main" val="3667512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Text Box 3"/>
          <p:cNvSpPr txBox="1">
            <a:spLocks noChangeArrowheads="1"/>
          </p:cNvSpPr>
          <p:nvPr/>
        </p:nvSpPr>
        <p:spPr bwMode="auto">
          <a:xfrm>
            <a:off x="487710" y="1748086"/>
            <a:ext cx="9215437" cy="83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2" tIns="48981" rIns="97962" bIns="48981" anchor="t">
            <a:spAutoFit/>
          </a:bodyPr>
          <a:lstStyle>
            <a:lvl1pPr defTabSz="979488">
              <a:lnSpc>
                <a:spcPct val="90000"/>
              </a:lnSpc>
              <a:spcBef>
                <a:spcPts val="1000"/>
              </a:spcBef>
              <a:buFont typeface="Arial" charset="0"/>
              <a:buChar char="•"/>
              <a:defRPr sz="2800">
                <a:solidFill>
                  <a:schemeClr val="tx1"/>
                </a:solidFill>
                <a:latin typeface="Calibri" pitchFamily="34" charset="0"/>
              </a:defRPr>
            </a:lvl1pPr>
            <a:lvl2pPr marL="742950" indent="-285750" defTabSz="979488">
              <a:lnSpc>
                <a:spcPct val="90000"/>
              </a:lnSpc>
              <a:spcBef>
                <a:spcPts val="500"/>
              </a:spcBef>
              <a:buFont typeface="Arial" charset="0"/>
              <a:buChar char="•"/>
              <a:defRPr sz="2400">
                <a:solidFill>
                  <a:schemeClr val="tx1"/>
                </a:solidFill>
                <a:latin typeface="Calibri" pitchFamily="34" charset="0"/>
              </a:defRPr>
            </a:lvl2pPr>
            <a:lvl3pPr marL="1143000" indent="-228600" defTabSz="979488">
              <a:lnSpc>
                <a:spcPct val="90000"/>
              </a:lnSpc>
              <a:spcBef>
                <a:spcPts val="500"/>
              </a:spcBef>
              <a:buFont typeface="Arial" charset="0"/>
              <a:buChar char="•"/>
              <a:defRPr sz="2000">
                <a:solidFill>
                  <a:schemeClr val="tx1"/>
                </a:solidFill>
                <a:latin typeface="Calibri" pitchFamily="34" charset="0"/>
              </a:defRPr>
            </a:lvl3pPr>
            <a:lvl4pPr marL="1600200" indent="-228600" defTabSz="979488">
              <a:lnSpc>
                <a:spcPct val="90000"/>
              </a:lnSpc>
              <a:spcBef>
                <a:spcPts val="500"/>
              </a:spcBef>
              <a:buFont typeface="Arial" charset="0"/>
              <a:buChar char="•"/>
              <a:defRPr>
                <a:solidFill>
                  <a:schemeClr val="tx1"/>
                </a:solidFill>
                <a:latin typeface="Calibri" pitchFamily="34" charset="0"/>
              </a:defRPr>
            </a:lvl4pPr>
            <a:lvl5pPr marL="2057400" indent="-228600" defTabSz="979488">
              <a:lnSpc>
                <a:spcPct val="90000"/>
              </a:lnSpc>
              <a:spcBef>
                <a:spcPts val="500"/>
              </a:spcBef>
              <a:buFont typeface="Arial" charset="0"/>
              <a:buChar char="•"/>
              <a:defRPr>
                <a:solidFill>
                  <a:schemeClr val="tx1"/>
                </a:solidFill>
                <a:latin typeface="Calibri" pitchFamily="34" charset="0"/>
              </a:defRPr>
            </a:lvl5pPr>
            <a:lvl6pPr marL="25146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50000"/>
              </a:spcBef>
              <a:buFontTx/>
              <a:buNone/>
            </a:pPr>
            <a:r>
              <a:rPr lang="de-DE" altLang="de-DE" sz="2400" dirty="0">
                <a:latin typeface="Arial" charset="0"/>
              </a:rPr>
              <a:t>Unter</a:t>
            </a:r>
            <a:r>
              <a:rPr lang="en-GB" altLang="de-DE" sz="2400" dirty="0">
                <a:latin typeface="Arial" charset="0"/>
              </a:rPr>
              <a:t> </a:t>
            </a:r>
            <a:r>
              <a:rPr lang="de-DE" altLang="de-DE" sz="2400" dirty="0">
                <a:latin typeface="Arial" charset="0"/>
              </a:rPr>
              <a:t>welcher Regel finden wir den Bezug</a:t>
            </a:r>
            <a:r>
              <a:rPr lang="en-GB" altLang="de-DE" sz="2400" dirty="0">
                <a:latin typeface="Arial" charset="0"/>
              </a:rPr>
              <a:t> </a:t>
            </a:r>
            <a:r>
              <a:rPr lang="de-DE" altLang="de-DE" sz="2400" dirty="0">
                <a:latin typeface="Arial" charset="0"/>
              </a:rPr>
              <a:t>zum Thema “Spielzeiten, Schlusssignal sowie Time-out“?</a:t>
            </a:r>
          </a:p>
        </p:txBody>
      </p:sp>
      <p:sp>
        <p:nvSpPr>
          <p:cNvPr id="176132" name="Textfeld 2"/>
          <p:cNvSpPr txBox="1">
            <a:spLocks noChangeArrowheads="1"/>
          </p:cNvSpPr>
          <p:nvPr/>
        </p:nvSpPr>
        <p:spPr bwMode="auto">
          <a:xfrm>
            <a:off x="0" y="3332164"/>
            <a:ext cx="9904413" cy="255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nchor="t">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3200" u="sng" dirty="0">
                <a:solidFill>
                  <a:srgbClr val="063DE8"/>
                </a:solidFill>
                <a:latin typeface="Arial" charset="0"/>
              </a:rPr>
              <a:t>Regel 2 – Spielzeit, Schlusssignal, Time-out</a:t>
            </a:r>
            <a:endParaRPr lang="de-DE" altLang="de-DE" sz="3200" dirty="0">
              <a:solidFill>
                <a:srgbClr val="063DE8"/>
              </a:solidFill>
              <a:latin typeface="Arial" charset="0"/>
            </a:endParaRPr>
          </a:p>
          <a:p>
            <a:pPr algn="ctr">
              <a:lnSpc>
                <a:spcPct val="100000"/>
              </a:lnSpc>
              <a:spcBef>
                <a:spcPct val="0"/>
              </a:spcBef>
              <a:buFontTx/>
              <a:buNone/>
            </a:pPr>
            <a:r>
              <a:rPr lang="de-DE" altLang="de-DE" sz="3200" dirty="0">
                <a:solidFill>
                  <a:srgbClr val="063DE8"/>
                </a:solidFill>
                <a:latin typeface="Arial" charset="0"/>
              </a:rPr>
              <a:t>2:1 bis 2:10</a:t>
            </a:r>
          </a:p>
          <a:p>
            <a:pPr algn="ctr">
              <a:lnSpc>
                <a:spcPct val="100000"/>
              </a:lnSpc>
              <a:spcBef>
                <a:spcPct val="0"/>
              </a:spcBef>
              <a:buFontTx/>
              <a:buNone/>
            </a:pPr>
            <a:endParaRPr lang="de-DE" altLang="de-DE" sz="3200" dirty="0">
              <a:solidFill>
                <a:srgbClr val="063DE8"/>
              </a:solidFill>
              <a:latin typeface="Arial" charset="0"/>
            </a:endParaRPr>
          </a:p>
          <a:p>
            <a:pPr algn="ctr">
              <a:lnSpc>
                <a:spcPct val="100000"/>
              </a:lnSpc>
              <a:spcBef>
                <a:spcPct val="0"/>
              </a:spcBef>
              <a:buFontTx/>
              <a:buNone/>
            </a:pPr>
            <a:r>
              <a:rPr lang="de-DE" altLang="de-DE" sz="3200" dirty="0">
                <a:solidFill>
                  <a:srgbClr val="063DE8"/>
                </a:solidFill>
                <a:latin typeface="Arial" charset="0"/>
              </a:rPr>
              <a:t>sowie Erläuterungen 2 und 3</a:t>
            </a:r>
          </a:p>
          <a:p>
            <a:pPr algn="ctr">
              <a:lnSpc>
                <a:spcPct val="100000"/>
              </a:lnSpc>
              <a:spcBef>
                <a:spcPct val="0"/>
              </a:spcBef>
              <a:buFontTx/>
              <a:buNone/>
            </a:pPr>
            <a:r>
              <a:rPr lang="de-DE" altLang="de-DE" sz="3200" dirty="0">
                <a:solidFill>
                  <a:srgbClr val="063DE8"/>
                </a:solidFill>
                <a:latin typeface="Arial" charset="0"/>
              </a:rPr>
              <a:t>(Time-out und Team-Time-out)</a:t>
            </a:r>
          </a:p>
        </p:txBody>
      </p:sp>
      <p:sp>
        <p:nvSpPr>
          <p:cNvPr id="5" name="Textfeld 2"/>
          <p:cNvSpPr txBox="1">
            <a:spLocks noChangeArrowheads="1"/>
          </p:cNvSpPr>
          <p:nvPr/>
        </p:nvSpPr>
        <p:spPr bwMode="auto">
          <a:xfrm>
            <a:off x="3457344" y="235918"/>
            <a:ext cx="2989723"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3200" dirty="0">
                <a:solidFill>
                  <a:srgbClr val="063DE8"/>
                </a:solidFill>
                <a:latin typeface="Arial" charset="0"/>
              </a:rPr>
              <a:t>Regelbezug</a:t>
            </a:r>
          </a:p>
        </p:txBody>
      </p:sp>
    </p:spTree>
    <p:extLst>
      <p:ext uri="{BB962C8B-B14F-4D97-AF65-F5344CB8AC3E}">
        <p14:creationId xmlns:p14="http://schemas.microsoft.com/office/powerpoint/2010/main" val="3352848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additive="base">
                                        <p:cTn id="7" dur="500" fill="hold"/>
                                        <p:tgtEl>
                                          <p:spTgt spid="176132"/>
                                        </p:tgtEl>
                                        <p:attrNameLst>
                                          <p:attrName>ppt_x</p:attrName>
                                        </p:attrNameLst>
                                      </p:cBhvr>
                                      <p:tavLst>
                                        <p:tav tm="0">
                                          <p:val>
                                            <p:strVal val="#ppt_x"/>
                                          </p:val>
                                        </p:tav>
                                        <p:tav tm="100000">
                                          <p:val>
                                            <p:strVal val="#ppt_x"/>
                                          </p:val>
                                        </p:tav>
                                      </p:tavLst>
                                    </p:anim>
                                    <p:anim calcmode="lin" valueType="num">
                                      <p:cBhvr additive="base">
                                        <p:cTn id="8" dur="500" fill="hold"/>
                                        <p:tgtEl>
                                          <p:spTgt spid="176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1"/>
          <p:cNvSpPr>
            <a:spLocks noChangeArrowheads="1"/>
          </p:cNvSpPr>
          <p:nvPr/>
        </p:nvSpPr>
        <p:spPr bwMode="auto">
          <a:xfrm>
            <a:off x="2571750" y="63792"/>
            <a:ext cx="4774792" cy="935639"/>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2800" dirty="0">
                <a:solidFill>
                  <a:schemeClr val="tx1"/>
                </a:solidFill>
              </a:rPr>
              <a:t>Wie wird ein TTO </a:t>
            </a:r>
            <a:r>
              <a:rPr lang="de-DE" altLang="de-DE" sz="2800" dirty="0" smtClean="0">
                <a:solidFill>
                  <a:schemeClr val="tx1"/>
                </a:solidFill>
              </a:rPr>
              <a:t/>
            </a:r>
            <a:br>
              <a:rPr lang="de-DE" altLang="de-DE" sz="2800" dirty="0" smtClean="0">
                <a:solidFill>
                  <a:schemeClr val="tx1"/>
                </a:solidFill>
              </a:rPr>
            </a:br>
            <a:r>
              <a:rPr lang="de-DE" altLang="de-DE" sz="2800" dirty="0" smtClean="0">
                <a:solidFill>
                  <a:schemeClr val="tx1"/>
                </a:solidFill>
              </a:rPr>
              <a:t>regelgerecht </a:t>
            </a:r>
            <a:r>
              <a:rPr lang="de-DE" altLang="de-DE" sz="2800" dirty="0">
                <a:solidFill>
                  <a:schemeClr val="tx1"/>
                </a:solidFill>
              </a:rPr>
              <a:t>beantragt?</a:t>
            </a:r>
          </a:p>
        </p:txBody>
      </p:sp>
      <p:sp>
        <p:nvSpPr>
          <p:cNvPr id="3" name="Rechteck 2"/>
          <p:cNvSpPr/>
          <p:nvPr/>
        </p:nvSpPr>
        <p:spPr>
          <a:xfrm>
            <a:off x="392113" y="4970463"/>
            <a:ext cx="9312275" cy="954087"/>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anchor="t">
            <a:spAutoFit/>
          </a:bodyPr>
          <a:lstStyle/>
          <a:p>
            <a:pPr marL="457200" indent="-457200" algn="ctr">
              <a:defRPr/>
            </a:pPr>
            <a:r>
              <a:rPr lang="de-DE" sz="2800" dirty="0">
                <a:solidFill>
                  <a:schemeClr val="tx1"/>
                </a:solidFill>
                <a:latin typeface="Arial" pitchFamily="34" charset="0"/>
                <a:cs typeface="Arial" pitchFamily="34" charset="0"/>
              </a:rPr>
              <a:t>Bei Fehlen eines Offiziellen darf auch ein Spieler das </a:t>
            </a:r>
          </a:p>
          <a:p>
            <a:pPr marL="457200" indent="-457200" algn="ctr">
              <a:defRPr/>
            </a:pPr>
            <a:r>
              <a:rPr lang="de-DE" sz="2800" dirty="0">
                <a:solidFill>
                  <a:schemeClr val="tx1"/>
                </a:solidFill>
                <a:latin typeface="Arial" pitchFamily="34" charset="0"/>
                <a:cs typeface="Arial" pitchFamily="34" charset="0"/>
              </a:rPr>
              <a:t>Team-Time-out beantragen!</a:t>
            </a:r>
          </a:p>
        </p:txBody>
      </p:sp>
      <p:sp>
        <p:nvSpPr>
          <p:cNvPr id="4" name="Rechteck 3"/>
          <p:cNvSpPr/>
          <p:nvPr/>
        </p:nvSpPr>
        <p:spPr>
          <a:xfrm>
            <a:off x="392113" y="2455863"/>
            <a:ext cx="9312275" cy="523875"/>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de-DE" sz="2800" dirty="0">
                <a:solidFill>
                  <a:schemeClr val="tx1"/>
                </a:solidFill>
                <a:latin typeface="Arial" pitchFamily="34" charset="0"/>
                <a:cs typeface="Arial" pitchFamily="34" charset="0"/>
              </a:rPr>
              <a:t>Ein Mannschaftsoffizieller der jeweiligen </a:t>
            </a:r>
            <a:r>
              <a:rPr lang="de-DE" sz="2800" dirty="0" smtClean="0">
                <a:solidFill>
                  <a:schemeClr val="tx1"/>
                </a:solidFill>
                <a:latin typeface="Arial" pitchFamily="34" charset="0"/>
                <a:cs typeface="Arial" pitchFamily="34" charset="0"/>
              </a:rPr>
              <a:t>Mannschaft.</a:t>
            </a:r>
            <a:endParaRPr lang="de-DE" sz="2800" dirty="0">
              <a:solidFill>
                <a:schemeClr val="tx1"/>
              </a:solidFill>
              <a:latin typeface="Arial" pitchFamily="34" charset="0"/>
              <a:cs typeface="Arial" pitchFamily="34" charset="0"/>
            </a:endParaRPr>
          </a:p>
        </p:txBody>
      </p:sp>
      <p:sp>
        <p:nvSpPr>
          <p:cNvPr id="5" name="Rechteck 4"/>
          <p:cNvSpPr/>
          <p:nvPr/>
        </p:nvSpPr>
        <p:spPr>
          <a:xfrm>
            <a:off x="2647950" y="1443038"/>
            <a:ext cx="4214813" cy="400050"/>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a:spAutoFit/>
          </a:bodyPr>
          <a:lstStyle/>
          <a:p>
            <a:pPr marL="457200" indent="-457200" algn="ctr">
              <a:defRPr/>
            </a:pPr>
            <a:r>
              <a:rPr lang="de-DE" sz="2000" dirty="0">
                <a:solidFill>
                  <a:schemeClr val="tx1"/>
                </a:solidFill>
                <a:latin typeface="Arial" pitchFamily="34" charset="0"/>
                <a:cs typeface="Arial" pitchFamily="34" charset="0"/>
              </a:rPr>
              <a:t>WER?</a:t>
            </a:r>
          </a:p>
        </p:txBody>
      </p:sp>
      <p:pic>
        <p:nvPicPr>
          <p:cNvPr id="7175" name="Picture 7" descr="Immer griffbereit: Die grüne K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450" y="3116263"/>
            <a:ext cx="2438400" cy="1371600"/>
          </a:xfrm>
          <a:prstGeom prst="rect">
            <a:avLst/>
          </a:prstGeom>
          <a:noFill/>
          <a:ln>
            <a:solidFill>
              <a:schemeClr val="tx1">
                <a:lumMod val="50000"/>
                <a:lumOff val="50000"/>
              </a:schemeClr>
            </a:solidFill>
          </a:ln>
          <a:extLst/>
        </p:spPr>
      </p:pic>
    </p:spTree>
    <p:extLst>
      <p:ext uri="{BB962C8B-B14F-4D97-AF65-F5344CB8AC3E}">
        <p14:creationId xmlns:p14="http://schemas.microsoft.com/office/powerpoint/2010/main" val="243030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5"/>
                                        </p:tgtEl>
                                        <p:attrNameLst>
                                          <p:attrName>style.visibility</p:attrName>
                                        </p:attrNameLst>
                                      </p:cBhvr>
                                      <p:to>
                                        <p:strVal val="visible"/>
                                      </p:to>
                                    </p:set>
                                    <p:animEffect transition="in" filter="fade">
                                      <p:cBhvr>
                                        <p:cTn id="9" dur="500"/>
                                        <p:tgtEl>
                                          <p:spTgt spid="71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6516688" y="5376863"/>
            <a:ext cx="2462212" cy="985837"/>
          </a:xfrm>
          <a:prstGeom prst="rect">
            <a:avLst/>
          </a:prstGeom>
          <a:solidFill>
            <a:schemeClr val="accent6">
              <a:lumMod val="40000"/>
              <a:lumOff val="6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Rechteck 2"/>
          <p:cNvSpPr/>
          <p:nvPr/>
        </p:nvSpPr>
        <p:spPr>
          <a:xfrm>
            <a:off x="1497013" y="5326063"/>
            <a:ext cx="2462212" cy="985837"/>
          </a:xfrm>
          <a:prstGeom prst="rect">
            <a:avLst/>
          </a:prstGeom>
          <a:solidFill>
            <a:schemeClr val="accent6">
              <a:lumMod val="40000"/>
              <a:lumOff val="6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 name="Rechteck 3"/>
          <p:cNvSpPr/>
          <p:nvPr/>
        </p:nvSpPr>
        <p:spPr>
          <a:xfrm>
            <a:off x="127000" y="2108200"/>
            <a:ext cx="5761038" cy="2246313"/>
          </a:xfrm>
          <a:prstGeom prst="rect">
            <a:avLst/>
          </a:prstGeom>
          <a:solidFill>
            <a:schemeClr val="bg1">
              <a:lumMod val="95000"/>
            </a:schemeClr>
          </a:solidFill>
          <a:ln>
            <a:solidFill>
              <a:schemeClr val="bg1">
                <a:lumMod val="75000"/>
              </a:schemeClr>
            </a:solidFill>
          </a:ln>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de-DE" sz="2800" dirty="0">
                <a:solidFill>
                  <a:schemeClr val="tx1"/>
                </a:solidFill>
                <a:latin typeface="Arial" pitchFamily="34" charset="0"/>
                <a:cs typeface="Arial" pitchFamily="34" charset="0"/>
              </a:rPr>
              <a:t>Zur Beantragung eines TTO tritt die berechtigte Person an den Zeitnehmertisch und legt die Grüne Karte vor dem Zeitnehmer ab.</a:t>
            </a:r>
          </a:p>
        </p:txBody>
      </p:sp>
      <p:sp>
        <p:nvSpPr>
          <p:cNvPr id="5" name="Rechteck 4"/>
          <p:cNvSpPr/>
          <p:nvPr/>
        </p:nvSpPr>
        <p:spPr>
          <a:xfrm>
            <a:off x="2647950" y="1443038"/>
            <a:ext cx="4214813" cy="400050"/>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a:spAutoFit/>
          </a:bodyPr>
          <a:lstStyle/>
          <a:p>
            <a:pPr marL="457200" indent="-457200" algn="ctr">
              <a:defRPr/>
            </a:pPr>
            <a:r>
              <a:rPr lang="de-DE" sz="2000" dirty="0">
                <a:solidFill>
                  <a:schemeClr val="tx1"/>
                </a:solidFill>
                <a:latin typeface="Arial" pitchFamily="34" charset="0"/>
                <a:cs typeface="Arial" pitchFamily="34" charset="0"/>
              </a:rPr>
              <a:t>WIE?</a:t>
            </a:r>
          </a:p>
        </p:txBody>
      </p:sp>
      <p:grpSp>
        <p:nvGrpSpPr>
          <p:cNvPr id="9223" name="Gruppieren 6"/>
          <p:cNvGrpSpPr>
            <a:grpSpLocks/>
          </p:cNvGrpSpPr>
          <p:nvPr/>
        </p:nvGrpSpPr>
        <p:grpSpPr bwMode="auto">
          <a:xfrm>
            <a:off x="1525588" y="5062538"/>
            <a:ext cx="6954837" cy="1271587"/>
            <a:chOff x="974792" y="4834656"/>
            <a:chExt cx="6955706" cy="1271810"/>
          </a:xfrm>
        </p:grpSpPr>
        <p:cxnSp>
          <p:nvCxnSpPr>
            <p:cNvPr id="9232" name="Gerade Verbindung 7"/>
            <p:cNvCxnSpPr>
              <a:cxnSpLocks noChangeShapeType="1"/>
            </p:cNvCxnSpPr>
            <p:nvPr/>
          </p:nvCxnSpPr>
          <p:spPr bwMode="auto">
            <a:xfrm>
              <a:off x="974792" y="5108436"/>
              <a:ext cx="6955706" cy="3600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9233" name="Gerade Verbindung 8"/>
            <p:cNvCxnSpPr>
              <a:cxnSpLocks noChangeShapeType="1"/>
            </p:cNvCxnSpPr>
            <p:nvPr/>
          </p:nvCxnSpPr>
          <p:spPr bwMode="auto">
            <a:xfrm>
              <a:off x="4653833" y="4834656"/>
              <a:ext cx="0" cy="294032"/>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10" name="Rechteck 9"/>
            <p:cNvSpPr/>
            <p:nvPr/>
          </p:nvSpPr>
          <p:spPr>
            <a:xfrm>
              <a:off x="1733712" y="5661888"/>
              <a:ext cx="1655969" cy="215938"/>
            </a:xfrm>
            <a:prstGeom prst="rect">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1" name="Rechteck 10"/>
            <p:cNvSpPr/>
            <p:nvPr/>
          </p:nvSpPr>
          <p:spPr>
            <a:xfrm>
              <a:off x="5993506" y="5661888"/>
              <a:ext cx="1657557" cy="215938"/>
            </a:xfrm>
            <a:prstGeom prst="rect">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2" name="Rechteck 11"/>
            <p:cNvSpPr/>
            <p:nvPr/>
          </p:nvSpPr>
          <p:spPr>
            <a:xfrm>
              <a:off x="4231161" y="5445950"/>
              <a:ext cx="914514" cy="333433"/>
            </a:xfrm>
            <a:prstGeom prst="rect">
              <a:avLst/>
            </a:prstGeom>
            <a:solidFill>
              <a:srgbClr val="6585CF">
                <a:lumMod val="75000"/>
              </a:srgbClr>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3" name="Flussdiagramm: Verzögerung 12"/>
            <p:cNvSpPr/>
            <p:nvPr/>
          </p:nvSpPr>
          <p:spPr>
            <a:xfrm rot="5400000">
              <a:off x="4370873" y="5890534"/>
              <a:ext cx="215938" cy="215927"/>
            </a:xfrm>
            <a:prstGeom prst="flowChartDelay">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4" name="Flussdiagramm: Verzögerung 13"/>
            <p:cNvSpPr/>
            <p:nvPr/>
          </p:nvSpPr>
          <p:spPr>
            <a:xfrm rot="5400000">
              <a:off x="4770973" y="5890534"/>
              <a:ext cx="215938" cy="215927"/>
            </a:xfrm>
            <a:prstGeom prst="flowChartDelay">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cxnSp>
          <p:nvCxnSpPr>
            <p:cNvPr id="9239" name="Gerade Verbindung 14"/>
            <p:cNvCxnSpPr>
              <a:cxnSpLocks noChangeShapeType="1"/>
            </p:cNvCxnSpPr>
            <p:nvPr/>
          </p:nvCxnSpPr>
          <p:spPr bwMode="auto">
            <a:xfrm>
              <a:off x="3079998" y="5031928"/>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9240" name="Gerade Verbindung 15"/>
            <p:cNvCxnSpPr>
              <a:cxnSpLocks noChangeShapeType="1"/>
            </p:cNvCxnSpPr>
            <p:nvPr/>
          </p:nvCxnSpPr>
          <p:spPr bwMode="auto">
            <a:xfrm>
              <a:off x="6310833" y="5031928"/>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7" name="Abgerundetes Rechteck 16"/>
            <p:cNvSpPr/>
            <p:nvPr/>
          </p:nvSpPr>
          <p:spPr>
            <a:xfrm>
              <a:off x="4320072" y="5504698"/>
              <a:ext cx="287374" cy="157190"/>
            </a:xfrm>
            <a:prstGeom prst="roundRect">
              <a:avLst/>
            </a:prstGeom>
            <a:solidFill>
              <a:sysClr val="windowText" lastClr="000000"/>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8" name="Rechteck 17"/>
            <p:cNvSpPr/>
            <p:nvPr/>
          </p:nvSpPr>
          <p:spPr>
            <a:xfrm>
              <a:off x="1852789" y="5615843"/>
              <a:ext cx="1530541" cy="306441"/>
            </a:xfrm>
            <a:prstGeom prst="rect">
              <a:avLst/>
            </a:prstGeom>
          </p:spPr>
          <p:txBody>
            <a:bodyPr wrap="none">
              <a:spAutoFit/>
            </a:bodyPr>
            <a:lstStyle/>
            <a:p>
              <a:pPr algn="ctr" fontAlgn="auto">
                <a:spcBef>
                  <a:spcPts val="0"/>
                </a:spcBef>
                <a:spcAft>
                  <a:spcPts val="0"/>
                </a:spcAft>
                <a:defRPr/>
              </a:pPr>
              <a:r>
                <a:rPr lang="de-DE" sz="1400" b="0" kern="0" dirty="0">
                  <a:solidFill>
                    <a:prstClr val="black"/>
                  </a:solidFill>
                  <a:latin typeface="Arial" pitchFamily="34" charset="0"/>
                  <a:cs typeface="Arial" pitchFamily="34" charset="0"/>
                </a:rPr>
                <a:t>Auswechselbank</a:t>
              </a:r>
            </a:p>
          </p:txBody>
        </p:sp>
        <p:sp>
          <p:nvSpPr>
            <p:cNvPr id="19" name="Rechteck 18"/>
            <p:cNvSpPr/>
            <p:nvPr/>
          </p:nvSpPr>
          <p:spPr>
            <a:xfrm>
              <a:off x="6090356" y="5630132"/>
              <a:ext cx="1530541" cy="308029"/>
            </a:xfrm>
            <a:prstGeom prst="rect">
              <a:avLst/>
            </a:prstGeom>
          </p:spPr>
          <p:txBody>
            <a:bodyPr wrap="none">
              <a:spAutoFit/>
            </a:bodyPr>
            <a:lstStyle/>
            <a:p>
              <a:pPr algn="ctr" fontAlgn="auto">
                <a:spcBef>
                  <a:spcPts val="0"/>
                </a:spcBef>
                <a:spcAft>
                  <a:spcPts val="0"/>
                </a:spcAft>
                <a:defRPr/>
              </a:pPr>
              <a:r>
                <a:rPr lang="de-DE" sz="1400" b="0" kern="0" dirty="0">
                  <a:solidFill>
                    <a:prstClr val="black"/>
                  </a:solidFill>
                  <a:latin typeface="Arial" pitchFamily="34" charset="0"/>
                  <a:cs typeface="Arial" pitchFamily="34" charset="0"/>
                </a:rPr>
                <a:t>Auswechselbank</a:t>
              </a:r>
            </a:p>
          </p:txBody>
        </p:sp>
        <p:cxnSp>
          <p:nvCxnSpPr>
            <p:cNvPr id="9244" name="Gerade Verbindung 22"/>
            <p:cNvCxnSpPr>
              <a:cxnSpLocks noChangeShapeType="1"/>
            </p:cNvCxnSpPr>
            <p:nvPr/>
          </p:nvCxnSpPr>
          <p:spPr bwMode="auto">
            <a:xfrm>
              <a:off x="3420988" y="5132462"/>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9245" name="Gerade Verbindung 23"/>
            <p:cNvCxnSpPr>
              <a:cxnSpLocks noChangeShapeType="1"/>
            </p:cNvCxnSpPr>
            <p:nvPr/>
          </p:nvCxnSpPr>
          <p:spPr bwMode="auto">
            <a:xfrm>
              <a:off x="5960318" y="5141987"/>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
        <p:nvSpPr>
          <p:cNvPr id="9224" name="Rechteck 19"/>
          <p:cNvSpPr>
            <a:spLocks noChangeArrowheads="1"/>
          </p:cNvSpPr>
          <p:nvPr/>
        </p:nvSpPr>
        <p:spPr bwMode="auto">
          <a:xfrm>
            <a:off x="4195763" y="6337300"/>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1400">
                <a:solidFill>
                  <a:srgbClr val="000000"/>
                </a:solidFill>
                <a:latin typeface="Arial" charset="0"/>
              </a:rPr>
              <a:t>Zeitnehmer</a:t>
            </a:r>
          </a:p>
        </p:txBody>
      </p:sp>
      <p:sp>
        <p:nvSpPr>
          <p:cNvPr id="9225" name="Rechteck 20"/>
          <p:cNvSpPr>
            <a:spLocks noChangeArrowheads="1"/>
          </p:cNvSpPr>
          <p:nvPr/>
        </p:nvSpPr>
        <p:spPr bwMode="auto">
          <a:xfrm>
            <a:off x="5284788" y="6321425"/>
            <a:ext cx="862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1400">
                <a:solidFill>
                  <a:srgbClr val="000000"/>
                </a:solidFill>
                <a:latin typeface="Arial" charset="0"/>
              </a:rPr>
              <a:t>Sekretär</a:t>
            </a:r>
          </a:p>
        </p:txBody>
      </p:sp>
      <p:sp>
        <p:nvSpPr>
          <p:cNvPr id="2" name="Rechteck 1"/>
          <p:cNvSpPr/>
          <p:nvPr/>
        </p:nvSpPr>
        <p:spPr>
          <a:xfrm>
            <a:off x="5338763" y="5713413"/>
            <a:ext cx="215900" cy="25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9698" name="Picture 2"/>
          <p:cNvPicPr>
            <a:picLocks noChangeAspect="1" noChangeArrowheads="1"/>
          </p:cNvPicPr>
          <p:nvPr/>
        </p:nvPicPr>
        <p:blipFill rotWithShape="1">
          <a:blip r:embed="rId2"/>
          <a:srcRect l="9194" t="3900" b="3343"/>
          <a:stretch/>
        </p:blipFill>
        <p:spPr bwMode="auto">
          <a:xfrm>
            <a:off x="5949950" y="2065338"/>
            <a:ext cx="3479800" cy="2246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2" name="Textfeld 25"/>
          <p:cNvSpPr txBox="1">
            <a:spLocks noChangeArrowheads="1"/>
          </p:cNvSpPr>
          <p:nvPr/>
        </p:nvSpPr>
        <p:spPr bwMode="auto">
          <a:xfrm>
            <a:off x="127000" y="2036763"/>
            <a:ext cx="5761038" cy="2308225"/>
          </a:xfrm>
          <a:prstGeom prst="rect">
            <a:avLst/>
          </a:prstGeom>
          <a:solidFill>
            <a:schemeClr val="bg1"/>
          </a:solidFill>
          <a:ln w="9525">
            <a:solidFill>
              <a:schemeClr val="tx1"/>
            </a:solidFill>
            <a:miter lim="800000"/>
            <a:headEnd/>
            <a:tailEnd/>
          </a:ln>
        </p:spPr>
        <p:txBody>
          <a:bodyPr anchor="t">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de-DE" altLang="de-DE" sz="2400" dirty="0">
                <a:solidFill>
                  <a:srgbClr val="063DE8"/>
                </a:solidFill>
                <a:latin typeface="Arial" charset="0"/>
              </a:rPr>
              <a:t>IHF-Erläuterung 3, Abs. 2:</a:t>
            </a:r>
          </a:p>
          <a:p>
            <a:pPr algn="just" eaLnBrk="1" hangingPunct="1">
              <a:lnSpc>
                <a:spcPct val="100000"/>
              </a:lnSpc>
              <a:spcBef>
                <a:spcPct val="0"/>
              </a:spcBef>
              <a:buFontTx/>
              <a:buNone/>
            </a:pPr>
            <a:r>
              <a:rPr lang="de-DE" altLang="de-DE" sz="2400" dirty="0">
                <a:latin typeface="Arial" charset="0"/>
              </a:rPr>
              <a:t>Ein Mannschaftsoffizieller der Mannschaft, die ein Team-Time-out beantragen will, muss eine „Grüne Karte" vor dem Zeitnehmer auf den Tisch legen.</a:t>
            </a:r>
          </a:p>
        </p:txBody>
      </p:sp>
      <p:sp>
        <p:nvSpPr>
          <p:cNvPr id="6" name="Pfeil nach rechts 5"/>
          <p:cNvSpPr/>
          <p:nvPr/>
        </p:nvSpPr>
        <p:spPr>
          <a:xfrm>
            <a:off x="4087813" y="5732463"/>
            <a:ext cx="396875" cy="1571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Pfeil nach rechts 28"/>
          <p:cNvSpPr/>
          <p:nvPr/>
        </p:nvSpPr>
        <p:spPr>
          <a:xfrm flipH="1">
            <a:off x="5962650" y="5702300"/>
            <a:ext cx="501650" cy="1571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203" name="Textfeld 29"/>
          <p:cNvSpPr txBox="1">
            <a:spLocks noChangeArrowheads="1"/>
          </p:cNvSpPr>
          <p:nvPr/>
        </p:nvSpPr>
        <p:spPr bwMode="auto">
          <a:xfrm>
            <a:off x="127000" y="4406900"/>
            <a:ext cx="9296400" cy="2247900"/>
          </a:xfrm>
          <a:prstGeom prst="rect">
            <a:avLst/>
          </a:prstGeom>
          <a:solidFill>
            <a:schemeClr val="bg1"/>
          </a:solidFill>
          <a:ln w="9525">
            <a:solidFill>
              <a:schemeClr val="tx1"/>
            </a:solidFill>
            <a:miter lim="800000"/>
            <a:headEnd/>
            <a:tailEnd/>
          </a:ln>
        </p:spPr>
        <p:txBody>
          <a:bodyPr anchor="t">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de-DE" altLang="de-DE" sz="2000" dirty="0">
                <a:solidFill>
                  <a:srgbClr val="063DE8"/>
                </a:solidFill>
                <a:latin typeface="Arial" charset="0"/>
              </a:rPr>
              <a:t>Auswechselraum-Reglement:</a:t>
            </a:r>
          </a:p>
          <a:p>
            <a:pPr algn="just" eaLnBrk="1" hangingPunct="1">
              <a:lnSpc>
                <a:spcPct val="100000"/>
              </a:lnSpc>
              <a:spcBef>
                <a:spcPct val="0"/>
              </a:spcBef>
              <a:buFontTx/>
              <a:buNone/>
            </a:pPr>
            <a:r>
              <a:rPr lang="de-DE" altLang="de-DE" sz="2000" dirty="0">
                <a:latin typeface="Arial" charset="0"/>
              </a:rPr>
              <a:t>Dem Offiziellen ist es selbstverständlich erlaubt, die Coachingzone zu verlassen, wenn er ein TTO anmelden will. </a:t>
            </a:r>
          </a:p>
          <a:p>
            <a:pPr algn="just" eaLnBrk="1" hangingPunct="1">
              <a:lnSpc>
                <a:spcPct val="100000"/>
              </a:lnSpc>
              <a:spcBef>
                <a:spcPct val="0"/>
              </a:spcBef>
              <a:buFontTx/>
              <a:buNone/>
            </a:pPr>
            <a:endParaRPr lang="de-DE" altLang="de-DE" sz="2000">
              <a:latin typeface="Arial" charset="0"/>
            </a:endParaRPr>
          </a:p>
          <a:p>
            <a:pPr algn="just" eaLnBrk="1" hangingPunct="1">
              <a:lnSpc>
                <a:spcPct val="100000"/>
              </a:lnSpc>
              <a:spcBef>
                <a:spcPct val="0"/>
              </a:spcBef>
              <a:buFontTx/>
              <a:buNone/>
            </a:pPr>
            <a:r>
              <a:rPr lang="de-DE" altLang="de-DE" sz="2000" dirty="0">
                <a:latin typeface="Arial" charset="0"/>
              </a:rPr>
              <a:t>Dem Offiziellen ist es jedoch nicht erlaubt, die Coachingzone mit der grünen Karte zu verlassen, um am Zeitnehmertisch auf den Moment zur Anmeldung des TTO zu warten.</a:t>
            </a:r>
          </a:p>
        </p:txBody>
      </p:sp>
      <p:sp>
        <p:nvSpPr>
          <p:cNvPr id="30" name="Rechteck 1"/>
          <p:cNvSpPr>
            <a:spLocks noChangeArrowheads="1"/>
          </p:cNvSpPr>
          <p:nvPr/>
        </p:nvSpPr>
        <p:spPr bwMode="auto">
          <a:xfrm>
            <a:off x="2571750" y="63792"/>
            <a:ext cx="4774792" cy="935639"/>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2800" dirty="0">
                <a:solidFill>
                  <a:schemeClr val="tx1"/>
                </a:solidFill>
              </a:rPr>
              <a:t>Wie wird ein TTO </a:t>
            </a:r>
            <a:r>
              <a:rPr lang="de-DE" altLang="de-DE" sz="2800" dirty="0" smtClean="0">
                <a:solidFill>
                  <a:schemeClr val="tx1"/>
                </a:solidFill>
              </a:rPr>
              <a:t/>
            </a:r>
            <a:br>
              <a:rPr lang="de-DE" altLang="de-DE" sz="2800" dirty="0" smtClean="0">
                <a:solidFill>
                  <a:schemeClr val="tx1"/>
                </a:solidFill>
              </a:rPr>
            </a:br>
            <a:r>
              <a:rPr lang="de-DE" altLang="de-DE" sz="2800" dirty="0" smtClean="0">
                <a:solidFill>
                  <a:schemeClr val="tx1"/>
                </a:solidFill>
              </a:rPr>
              <a:t>regelgerecht </a:t>
            </a:r>
            <a:r>
              <a:rPr lang="de-DE" altLang="de-DE" sz="2800" dirty="0">
                <a:solidFill>
                  <a:schemeClr val="tx1"/>
                </a:solidFill>
              </a:rPr>
              <a:t>beantragt?</a:t>
            </a:r>
          </a:p>
        </p:txBody>
      </p:sp>
    </p:spTree>
    <p:extLst>
      <p:ext uri="{BB962C8B-B14F-4D97-AF65-F5344CB8AC3E}">
        <p14:creationId xmlns:p14="http://schemas.microsoft.com/office/powerpoint/2010/main" val="3533277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mph" presetSubtype="0" fill="hold" grpId="0" nodeType="clickEffect">
                                  <p:stCondLst>
                                    <p:cond delay="0"/>
                                  </p:stCondLst>
                                  <p:childTnLst>
                                    <p:animClr clrSpc="hsl" dir="cw">
                                      <p:cBhvr override="childStyle">
                                        <p:cTn id="11" dur="500" fill="hold"/>
                                        <p:tgtEl>
                                          <p:spTgt spid="6"/>
                                        </p:tgtEl>
                                        <p:attrNameLst>
                                          <p:attrName>style.color</p:attrName>
                                        </p:attrNameLst>
                                      </p:cBhvr>
                                      <p:by>
                                        <p:hsl h="7200000" s="0" l="0"/>
                                      </p:by>
                                    </p:animClr>
                                    <p:animClr clrSpc="hsl" dir="cw">
                                      <p:cBhvr>
                                        <p:cTn id="12" dur="500" fill="hold"/>
                                        <p:tgtEl>
                                          <p:spTgt spid="6"/>
                                        </p:tgtEl>
                                        <p:attrNameLst>
                                          <p:attrName>fillcolor</p:attrName>
                                        </p:attrNameLst>
                                      </p:cBhvr>
                                      <p:by>
                                        <p:hsl h="7200000" s="0" l="0"/>
                                      </p:by>
                                    </p:animClr>
                                    <p:animClr clrSpc="hsl" dir="cw">
                                      <p:cBhvr>
                                        <p:cTn id="13" dur="500" fill="hold"/>
                                        <p:tgtEl>
                                          <p:spTgt spid="6"/>
                                        </p:tgtEl>
                                        <p:attrNameLst>
                                          <p:attrName>stroke.color</p:attrName>
                                        </p:attrNameLst>
                                      </p:cBhvr>
                                      <p:by>
                                        <p:hsl h="7200000" s="0" l="0"/>
                                      </p:by>
                                    </p:animClr>
                                    <p:set>
                                      <p:cBhvr>
                                        <p:cTn id="14" dur="500" fill="hold"/>
                                        <p:tgtEl>
                                          <p:spTgt spid="6"/>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29"/>
                                        </p:tgtEl>
                                        <p:attrNameLst>
                                          <p:attrName>style.color</p:attrName>
                                        </p:attrNameLst>
                                      </p:cBhvr>
                                      <p:by>
                                        <p:hsl h="7200000" s="0" l="0"/>
                                      </p:by>
                                    </p:animClr>
                                    <p:animClr clrSpc="hsl" dir="cw">
                                      <p:cBhvr>
                                        <p:cTn id="17" dur="500" fill="hold"/>
                                        <p:tgtEl>
                                          <p:spTgt spid="29"/>
                                        </p:tgtEl>
                                        <p:attrNameLst>
                                          <p:attrName>fillcolor</p:attrName>
                                        </p:attrNameLst>
                                      </p:cBhvr>
                                      <p:by>
                                        <p:hsl h="7200000" s="0" l="0"/>
                                      </p:by>
                                    </p:animClr>
                                    <p:animClr clrSpc="hsl" dir="cw">
                                      <p:cBhvr>
                                        <p:cTn id="18" dur="500" fill="hold"/>
                                        <p:tgtEl>
                                          <p:spTgt spid="29"/>
                                        </p:tgtEl>
                                        <p:attrNameLst>
                                          <p:attrName>stroke.color</p:attrName>
                                        </p:attrNameLst>
                                      </p:cBhvr>
                                      <p:by>
                                        <p:hsl h="7200000" s="0" l="0"/>
                                      </p:by>
                                    </p:animClr>
                                    <p:set>
                                      <p:cBhvr>
                                        <p:cTn id="19" dur="500" fill="hold"/>
                                        <p:tgtEl>
                                          <p:spTgt spid="29"/>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202"/>
                                        </p:tgtEl>
                                        <p:attrNameLst>
                                          <p:attrName>style.visibility</p:attrName>
                                        </p:attrNameLst>
                                      </p:cBhvr>
                                      <p:to>
                                        <p:strVal val="visible"/>
                                      </p:to>
                                    </p:set>
                                    <p:animEffect transition="in" filter="fade">
                                      <p:cBhvr>
                                        <p:cTn id="24" dur="500"/>
                                        <p:tgtEl>
                                          <p:spTgt spid="82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203"/>
                                        </p:tgtEl>
                                        <p:attrNameLst>
                                          <p:attrName>style.visibility</p:attrName>
                                        </p:attrNameLst>
                                      </p:cBhvr>
                                      <p:to>
                                        <p:strVal val="visible"/>
                                      </p:to>
                                    </p:set>
                                    <p:animEffect transition="in" filter="fade">
                                      <p:cBhvr>
                                        <p:cTn id="29"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202" grpId="0" animBg="1"/>
      <p:bldP spid="6" grpId="0" animBg="1"/>
      <p:bldP spid="29" grpId="0" animBg="1"/>
      <p:bldP spid="82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1"/>
          <p:cNvSpPr>
            <a:spLocks noChangeArrowheads="1"/>
          </p:cNvSpPr>
          <p:nvPr/>
        </p:nvSpPr>
        <p:spPr bwMode="auto">
          <a:xfrm>
            <a:off x="1567831" y="288925"/>
            <a:ext cx="6048672"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3200">
                <a:solidFill>
                  <a:schemeClr val="tx1"/>
                </a:solidFill>
              </a:rPr>
              <a:t>Wie wird ein TTO gewährt?</a:t>
            </a:r>
          </a:p>
        </p:txBody>
      </p:sp>
      <p:sp>
        <p:nvSpPr>
          <p:cNvPr id="5" name="Rechteck 4"/>
          <p:cNvSpPr/>
          <p:nvPr/>
        </p:nvSpPr>
        <p:spPr>
          <a:xfrm>
            <a:off x="2647950" y="1443038"/>
            <a:ext cx="4214813" cy="400050"/>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a:spAutoFit/>
          </a:bodyPr>
          <a:lstStyle/>
          <a:p>
            <a:pPr marL="457200" indent="-457200" algn="ctr">
              <a:defRPr/>
            </a:pPr>
            <a:r>
              <a:rPr lang="de-DE" sz="2000" dirty="0">
                <a:solidFill>
                  <a:schemeClr val="tx1"/>
                </a:solidFill>
                <a:latin typeface="Arial" pitchFamily="34" charset="0"/>
                <a:cs typeface="Arial" pitchFamily="34" charset="0"/>
              </a:rPr>
              <a:t>WIE?</a:t>
            </a:r>
          </a:p>
        </p:txBody>
      </p:sp>
      <p:pic>
        <p:nvPicPr>
          <p:cNvPr id="9242" name="Picture 26"/>
          <p:cNvPicPr>
            <a:picLocks noChangeAspect="1" noChangeArrowheads="1"/>
          </p:cNvPicPr>
          <p:nvPr/>
        </p:nvPicPr>
        <p:blipFill>
          <a:blip r:embed="rId2"/>
          <a:srcRect/>
          <a:stretch>
            <a:fillRect/>
          </a:stretch>
        </p:blipFill>
        <p:spPr bwMode="auto">
          <a:xfrm>
            <a:off x="6535738" y="2132013"/>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34925" y="210502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3871913" y="3260725"/>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hteck 28"/>
          <p:cNvSpPr/>
          <p:nvPr/>
        </p:nvSpPr>
        <p:spPr>
          <a:xfrm>
            <a:off x="2324100" y="5203825"/>
            <a:ext cx="5761038" cy="1201738"/>
          </a:xfrm>
          <a:prstGeom prst="rect">
            <a:avLst/>
          </a:prstGeom>
          <a:solidFill>
            <a:schemeClr val="bg1">
              <a:lumMod val="95000"/>
            </a:schemeClr>
          </a:solidFill>
          <a:ln>
            <a:solidFill>
              <a:schemeClr val="bg1">
                <a:lumMod val="75000"/>
              </a:schemeClr>
            </a:solidFill>
          </a:ln>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de-DE" dirty="0">
                <a:solidFill>
                  <a:srgbClr val="FF0000"/>
                </a:solidFill>
                <a:latin typeface="Arial" pitchFamily="34" charset="0"/>
                <a:cs typeface="Arial" pitchFamily="34" charset="0"/>
              </a:rPr>
              <a:t>Von Vorteil ist, wenn der Zeitnehmer diese Aufgabe auf sich zu kommen sieht, also vorbereitet ist!</a:t>
            </a:r>
          </a:p>
        </p:txBody>
      </p:sp>
      <p:sp>
        <p:nvSpPr>
          <p:cNvPr id="6" name="Flussdiagramm: Verbindungsstelle zu einer anderen Seite 5"/>
          <p:cNvSpPr/>
          <p:nvPr/>
        </p:nvSpPr>
        <p:spPr>
          <a:xfrm>
            <a:off x="4016375" y="3692525"/>
            <a:ext cx="2087563" cy="1439863"/>
          </a:xfrm>
          <a:prstGeom prst="flowChartOffpage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latin typeface="Arial" panose="020B0604020202020204" pitchFamily="34" charset="0"/>
                <a:cs typeface="Arial" panose="020B0604020202020204" pitchFamily="34" charset="0"/>
              </a:rPr>
              <a:t>Zeitnehmers muss unverzüglich prüfen, ob die beantragende Mannschaft in Ballbesitz ist!</a:t>
            </a:r>
          </a:p>
        </p:txBody>
      </p:sp>
    </p:spTree>
    <p:extLst>
      <p:ext uri="{BB962C8B-B14F-4D97-AF65-F5344CB8AC3E}">
        <p14:creationId xmlns:p14="http://schemas.microsoft.com/office/powerpoint/2010/main" val="2681726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9242"/>
                                        </p:tgtEl>
                                        <p:attrNameLst>
                                          <p:attrName>style.visibility</p:attrName>
                                        </p:attrNameLst>
                                      </p:cBhvr>
                                      <p:to>
                                        <p:strVal val="visible"/>
                                      </p:to>
                                    </p:set>
                                    <p:animEffect transition="in" filter="circle(in)">
                                      <p:cBhvr>
                                        <p:cTn id="11" dur="2000"/>
                                        <p:tgtEl>
                                          <p:spTgt spid="92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a:xfrm>
            <a:off x="3871913" y="2406650"/>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9242" name="Picture 26"/>
          <p:cNvPicPr>
            <a:picLocks noChangeAspect="1" noChangeArrowheads="1"/>
          </p:cNvPicPr>
          <p:nvPr/>
        </p:nvPicPr>
        <p:blipFill>
          <a:blip r:embed="rId2"/>
          <a:srcRect/>
          <a:stretch>
            <a:fillRect/>
          </a:stretch>
        </p:blipFill>
        <p:spPr bwMode="auto">
          <a:xfrm>
            <a:off x="6554788" y="1296988"/>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239713" y="128587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25"/>
          <p:cNvSpPr txBox="1">
            <a:spLocks noChangeArrowheads="1"/>
          </p:cNvSpPr>
          <p:nvPr/>
        </p:nvSpPr>
        <p:spPr bwMode="auto">
          <a:xfrm>
            <a:off x="239713" y="3836988"/>
            <a:ext cx="9528175" cy="156845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de-DE" altLang="de-DE" sz="2400">
                <a:solidFill>
                  <a:srgbClr val="063DE8"/>
                </a:solidFill>
                <a:latin typeface="Arial" charset="0"/>
              </a:rPr>
              <a:t>Der Regelgeber zeigt durch seine Formulierung, dass er die Möglichkeit einer zeitlichen Verzögerung zwischen dem Hinlegen der Grünen Karte und der Chance für den Zeitnehmer zu pfeifen, durchaus erkannt hat!</a:t>
            </a:r>
            <a:endParaRPr lang="de-DE" altLang="de-DE" sz="2400">
              <a:latin typeface="Arial" charset="0"/>
            </a:endParaRPr>
          </a:p>
        </p:txBody>
      </p:sp>
      <p:sp>
        <p:nvSpPr>
          <p:cNvPr id="7" name="Rechteck 1"/>
          <p:cNvSpPr>
            <a:spLocks noChangeArrowheads="1"/>
          </p:cNvSpPr>
          <p:nvPr/>
        </p:nvSpPr>
        <p:spPr bwMode="auto">
          <a:xfrm>
            <a:off x="1567831" y="288925"/>
            <a:ext cx="6048672"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3200">
                <a:solidFill>
                  <a:schemeClr val="tx1"/>
                </a:solidFill>
              </a:rPr>
              <a:t>Wie wird ein TTO gewährt?</a:t>
            </a:r>
          </a:p>
        </p:txBody>
      </p:sp>
    </p:spTree>
    <p:extLst>
      <p:ext uri="{BB962C8B-B14F-4D97-AF65-F5344CB8AC3E}">
        <p14:creationId xmlns:p14="http://schemas.microsoft.com/office/powerpoint/2010/main" val="74439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a:xfrm>
            <a:off x="3871913" y="2406650"/>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9242" name="Picture 26"/>
          <p:cNvPicPr>
            <a:picLocks noChangeAspect="1" noChangeArrowheads="1"/>
          </p:cNvPicPr>
          <p:nvPr/>
        </p:nvPicPr>
        <p:blipFill>
          <a:blip r:embed="rId2"/>
          <a:srcRect/>
          <a:stretch>
            <a:fillRect/>
          </a:stretch>
        </p:blipFill>
        <p:spPr bwMode="auto">
          <a:xfrm>
            <a:off x="6554788" y="1296988"/>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239713" y="128587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25"/>
          <p:cNvSpPr txBox="1">
            <a:spLocks noChangeArrowheads="1"/>
          </p:cNvSpPr>
          <p:nvPr/>
        </p:nvSpPr>
        <p:spPr bwMode="auto">
          <a:xfrm>
            <a:off x="239713" y="3836988"/>
            <a:ext cx="9528175" cy="830262"/>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de-DE" altLang="de-DE" sz="2400">
                <a:solidFill>
                  <a:srgbClr val="063DE8"/>
                </a:solidFill>
                <a:latin typeface="Arial" charset="0"/>
              </a:rPr>
              <a:t>Trotzdem gibt es häufig Beschwerden der Mannschaftoffiziellen, wenn der Zeitnehmer die Grüne Karte zurückgibt.</a:t>
            </a:r>
            <a:endParaRPr lang="de-DE" altLang="de-DE" sz="2400">
              <a:latin typeface="Arial" charset="0"/>
            </a:endParaRPr>
          </a:p>
        </p:txBody>
      </p:sp>
      <p:sp>
        <p:nvSpPr>
          <p:cNvPr id="7" name="Textfeld 25"/>
          <p:cNvSpPr txBox="1">
            <a:spLocks noChangeArrowheads="1"/>
          </p:cNvSpPr>
          <p:nvPr/>
        </p:nvSpPr>
        <p:spPr bwMode="auto">
          <a:xfrm>
            <a:off x="239713" y="4987925"/>
            <a:ext cx="9528175" cy="120015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400">
                <a:solidFill>
                  <a:srgbClr val="063DE8"/>
                </a:solidFill>
                <a:latin typeface="Arial" charset="0"/>
              </a:rPr>
              <a:t>Häufiges Argument:</a:t>
            </a:r>
          </a:p>
          <a:p>
            <a:pPr algn="ctr" eaLnBrk="1" hangingPunct="1">
              <a:lnSpc>
                <a:spcPct val="100000"/>
              </a:lnSpc>
              <a:spcBef>
                <a:spcPct val="0"/>
              </a:spcBef>
              <a:buFontTx/>
              <a:buNone/>
            </a:pPr>
            <a:r>
              <a:rPr lang="de-DE" altLang="de-DE" sz="2400" i="1">
                <a:latin typeface="Arial" charset="0"/>
              </a:rPr>
              <a:t>„Wir hatten doch die Grüne Karte bereits vorher auf den Tisch gelegt!“</a:t>
            </a:r>
          </a:p>
        </p:txBody>
      </p:sp>
      <p:sp>
        <p:nvSpPr>
          <p:cNvPr id="8" name="Rechteck 1"/>
          <p:cNvSpPr>
            <a:spLocks noChangeArrowheads="1"/>
          </p:cNvSpPr>
          <p:nvPr/>
        </p:nvSpPr>
        <p:spPr bwMode="auto">
          <a:xfrm>
            <a:off x="1567831" y="288925"/>
            <a:ext cx="6048672"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3200">
                <a:solidFill>
                  <a:schemeClr val="tx1"/>
                </a:solidFill>
              </a:rPr>
              <a:t>Wie wird ein TTO gewährt?</a:t>
            </a:r>
          </a:p>
        </p:txBody>
      </p:sp>
    </p:spTree>
    <p:extLst>
      <p:ext uri="{BB962C8B-B14F-4D97-AF65-F5344CB8AC3E}">
        <p14:creationId xmlns:p14="http://schemas.microsoft.com/office/powerpoint/2010/main" val="2540129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a:xfrm>
            <a:off x="3871913" y="2406650"/>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9242" name="Picture 26"/>
          <p:cNvPicPr>
            <a:picLocks noChangeAspect="1" noChangeArrowheads="1"/>
          </p:cNvPicPr>
          <p:nvPr/>
        </p:nvPicPr>
        <p:blipFill>
          <a:blip r:embed="rId2"/>
          <a:srcRect/>
          <a:stretch>
            <a:fillRect/>
          </a:stretch>
        </p:blipFill>
        <p:spPr bwMode="auto">
          <a:xfrm>
            <a:off x="6554788" y="1296988"/>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239713" y="128587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25"/>
          <p:cNvSpPr txBox="1">
            <a:spLocks noChangeArrowheads="1"/>
          </p:cNvSpPr>
          <p:nvPr/>
        </p:nvSpPr>
        <p:spPr bwMode="auto">
          <a:xfrm>
            <a:off x="239713" y="3836988"/>
            <a:ext cx="9528175" cy="830262"/>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400">
                <a:solidFill>
                  <a:srgbClr val="063DE8"/>
                </a:solidFill>
                <a:latin typeface="Arial" charset="0"/>
              </a:rPr>
              <a:t>Dabei ist das Ablegen der Grünen Karte gar nicht </a:t>
            </a:r>
            <a:r>
              <a:rPr lang="de-DE" altLang="de-DE" sz="2400">
                <a:solidFill>
                  <a:srgbClr val="FF0000"/>
                </a:solidFill>
                <a:latin typeface="Arial" charset="0"/>
              </a:rPr>
              <a:t>der entscheidende Moment</a:t>
            </a:r>
            <a:r>
              <a:rPr lang="de-DE" altLang="de-DE" sz="2400">
                <a:solidFill>
                  <a:srgbClr val="063DE8"/>
                </a:solidFill>
                <a:latin typeface="Arial" charset="0"/>
              </a:rPr>
              <a:t>, sondern </a:t>
            </a:r>
            <a:r>
              <a:rPr lang="de-DE" altLang="de-DE" sz="2400">
                <a:solidFill>
                  <a:srgbClr val="FF0000"/>
                </a:solidFill>
                <a:latin typeface="Arial" charset="0"/>
              </a:rPr>
              <a:t>der Pfiff des Zeitnehmers!!!</a:t>
            </a:r>
          </a:p>
        </p:txBody>
      </p:sp>
      <p:sp>
        <p:nvSpPr>
          <p:cNvPr id="7" name="Rechteck 1"/>
          <p:cNvSpPr>
            <a:spLocks noChangeArrowheads="1"/>
          </p:cNvSpPr>
          <p:nvPr/>
        </p:nvSpPr>
        <p:spPr bwMode="auto">
          <a:xfrm>
            <a:off x="1567831" y="288925"/>
            <a:ext cx="6048672"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3200">
                <a:solidFill>
                  <a:schemeClr val="tx1"/>
                </a:solidFill>
              </a:rPr>
              <a:t>Wie wird ein TTO gewährt?</a:t>
            </a:r>
          </a:p>
        </p:txBody>
      </p:sp>
    </p:spTree>
    <p:extLst>
      <p:ext uri="{BB962C8B-B14F-4D97-AF65-F5344CB8AC3E}">
        <p14:creationId xmlns:p14="http://schemas.microsoft.com/office/powerpoint/2010/main" val="1366936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hteck 1"/>
          <p:cNvSpPr>
            <a:spLocks noChangeArrowheads="1"/>
          </p:cNvSpPr>
          <p:nvPr/>
        </p:nvSpPr>
        <p:spPr bwMode="auto">
          <a:xfrm>
            <a:off x="271463" y="5348288"/>
            <a:ext cx="9432925" cy="1108075"/>
          </a:xfrm>
          <a:prstGeom prst="rect">
            <a:avLst/>
          </a:prstGeom>
          <a:noFill/>
          <a:ln w="3175">
            <a:solidFill>
              <a:schemeClr val="tx1">
                <a:lumMod val="50000"/>
                <a:lumOff val="50000"/>
              </a:schemeClr>
            </a:solidFill>
          </a:ln>
        </p:spPr>
        <p:txBody>
          <a:bodyPr>
            <a:spAutoFit/>
          </a:bodyPr>
          <a:lstStyle>
            <a:lvl1pPr marL="457200" indent="-4572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ts val="600"/>
              </a:spcBef>
              <a:spcAft>
                <a:spcPts val="600"/>
              </a:spcAft>
              <a:buFont typeface="+mj-lt"/>
              <a:buAutoNum type="arabicPeriod" startAt="5"/>
              <a:defRPr/>
            </a:pPr>
            <a:r>
              <a:rPr lang="de-DE" altLang="de-DE" sz="2200" b="0" dirty="0">
                <a:latin typeface="Arial" charset="0"/>
                <a:cs typeface="+mn-cs"/>
              </a:rPr>
              <a:t>Die </a:t>
            </a:r>
            <a:r>
              <a:rPr lang="de-DE" altLang="de-DE" sz="2200" dirty="0">
                <a:solidFill>
                  <a:srgbClr val="FF0000"/>
                </a:solidFill>
                <a:latin typeface="Arial" charset="0"/>
                <a:cs typeface="+mn-cs"/>
              </a:rPr>
              <a:t>Schiedsrichter</a:t>
            </a:r>
            <a:r>
              <a:rPr lang="de-DE" altLang="de-DE" sz="2200" b="0" dirty="0">
                <a:latin typeface="Arial" charset="0"/>
                <a:cs typeface="+mn-cs"/>
              </a:rPr>
              <a:t> legen den Spielball an den Ort der Spielfortsetzung und begeben sich zügig zur Mitte des Spielfeldes und stimmen sich kurz hinsichtlich Ihrer Aufzeichnungen ab. </a:t>
            </a:r>
          </a:p>
        </p:txBody>
      </p:sp>
      <p:sp>
        <p:nvSpPr>
          <p:cNvPr id="37891" name="Rechteck 2"/>
          <p:cNvSpPr>
            <a:spLocks noChangeArrowheads="1"/>
          </p:cNvSpPr>
          <p:nvPr/>
        </p:nvSpPr>
        <p:spPr bwMode="auto">
          <a:xfrm>
            <a:off x="271463" y="1066800"/>
            <a:ext cx="9432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Nachfolgend wird noch einmal die grundsätzliche Ablauf der TTO-Phase aufgeführt: </a:t>
            </a:r>
          </a:p>
        </p:txBody>
      </p:sp>
      <p:sp>
        <p:nvSpPr>
          <p:cNvPr id="37892" name="Rechteck 20"/>
          <p:cNvSpPr>
            <a:spLocks noChangeArrowheads="1"/>
          </p:cNvSpPr>
          <p:nvPr/>
        </p:nvSpPr>
        <p:spPr bwMode="auto">
          <a:xfrm>
            <a:off x="3360622" y="379413"/>
            <a:ext cx="3103752"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3200" dirty="0">
                <a:solidFill>
                  <a:schemeClr val="tx1"/>
                </a:solidFill>
              </a:rPr>
              <a:t>Team-Time-out</a:t>
            </a:r>
          </a:p>
        </p:txBody>
      </p:sp>
      <p:sp>
        <p:nvSpPr>
          <p:cNvPr id="6" name="Rechteck 1"/>
          <p:cNvSpPr>
            <a:spLocks noChangeArrowheads="1"/>
          </p:cNvSpPr>
          <p:nvPr/>
        </p:nvSpPr>
        <p:spPr bwMode="auto">
          <a:xfrm>
            <a:off x="271463" y="1747838"/>
            <a:ext cx="9432925" cy="1108075"/>
          </a:xfrm>
          <a:prstGeom prst="rect">
            <a:avLst/>
          </a:prstGeom>
          <a:noFill/>
          <a:ln w="3175">
            <a:solidFill>
              <a:schemeClr val="tx1">
                <a:lumMod val="50000"/>
                <a:lumOff val="50000"/>
              </a:schemeClr>
            </a:solidFill>
          </a:ln>
        </p:spPr>
        <p:txBody>
          <a:bodyPr anchor="t">
            <a:spAutoFit/>
          </a:bodyPr>
          <a:lstStyle>
            <a:lvl1pPr marL="457200" indent="-4572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ts val="600"/>
              </a:spcBef>
              <a:spcAft>
                <a:spcPts val="600"/>
              </a:spcAft>
              <a:buFont typeface="Calibri Light" pitchFamily="34" charset="0"/>
              <a:buAutoNum type="arabicPeriod"/>
              <a:defRPr/>
            </a:pPr>
            <a:r>
              <a:rPr lang="de-DE" altLang="de-DE" sz="2200" b="0" dirty="0">
                <a:latin typeface="Arial" charset="0"/>
                <a:cs typeface="+mn-cs"/>
              </a:rPr>
              <a:t>Der</a:t>
            </a:r>
            <a:r>
              <a:rPr lang="de-DE" altLang="de-DE" sz="2200" dirty="0">
                <a:latin typeface="Arial" charset="0"/>
                <a:cs typeface="+mn-cs"/>
              </a:rPr>
              <a:t> </a:t>
            </a:r>
            <a:r>
              <a:rPr lang="de-DE" altLang="de-DE" sz="2200" dirty="0">
                <a:solidFill>
                  <a:srgbClr val="FF0000"/>
                </a:solidFill>
                <a:latin typeface="Arial" charset="0"/>
                <a:cs typeface="+mn-cs"/>
              </a:rPr>
              <a:t>Zeitnehmer</a:t>
            </a:r>
            <a:r>
              <a:rPr lang="de-DE" altLang="de-DE" sz="2200" b="0" dirty="0">
                <a:solidFill>
                  <a:srgbClr val="FF0000"/>
                </a:solidFill>
                <a:latin typeface="Arial" charset="0"/>
                <a:cs typeface="+mn-cs"/>
              </a:rPr>
              <a:t> </a:t>
            </a:r>
            <a:r>
              <a:rPr lang="de-DE" altLang="de-DE" sz="2200" b="0" dirty="0">
                <a:latin typeface="Arial" charset="0"/>
                <a:cs typeface="+mn-cs"/>
              </a:rPr>
              <a:t>pfeift</a:t>
            </a:r>
            <a:r>
              <a:rPr lang="de-DE" altLang="de-DE" sz="2200" b="0" dirty="0">
                <a:solidFill>
                  <a:srgbClr val="FF0000"/>
                </a:solidFill>
                <a:latin typeface="Arial" charset="0"/>
                <a:cs typeface="+mn-cs"/>
              </a:rPr>
              <a:t> </a:t>
            </a:r>
            <a:r>
              <a:rPr lang="de-DE" altLang="de-DE" sz="2200" b="0" dirty="0">
                <a:latin typeface="Arial" charset="0"/>
                <a:cs typeface="+mn-cs"/>
              </a:rPr>
              <a:t>und stoppt sofort die Uhr (gleichzeitig wird durch Hochheben der Grünen Karte das TTO und die beantragende Mannschaft signalisiert).</a:t>
            </a:r>
          </a:p>
        </p:txBody>
      </p:sp>
      <p:sp>
        <p:nvSpPr>
          <p:cNvPr id="7" name="Rechteck 1"/>
          <p:cNvSpPr>
            <a:spLocks noChangeArrowheads="1"/>
          </p:cNvSpPr>
          <p:nvPr/>
        </p:nvSpPr>
        <p:spPr bwMode="auto">
          <a:xfrm>
            <a:off x="271463" y="2971800"/>
            <a:ext cx="9432925" cy="769938"/>
          </a:xfrm>
          <a:prstGeom prst="rect">
            <a:avLst/>
          </a:prstGeom>
          <a:noFill/>
          <a:ln w="3175">
            <a:solidFill>
              <a:schemeClr val="tx1">
                <a:lumMod val="50000"/>
                <a:lumOff val="50000"/>
              </a:schemeClr>
            </a:solidFill>
          </a:ln>
        </p:spPr>
        <p:txBody>
          <a:bodyPr>
            <a:spAutoFit/>
          </a:bodyPr>
          <a:lstStyle>
            <a:lvl1pPr marL="457200" indent="-4572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ts val="600"/>
              </a:spcBef>
              <a:spcAft>
                <a:spcPts val="600"/>
              </a:spcAft>
              <a:buFont typeface="+mj-lt"/>
              <a:buAutoNum type="arabicPeriod" startAt="2"/>
              <a:defRPr/>
            </a:pPr>
            <a:r>
              <a:rPr lang="de-DE" altLang="de-DE" sz="2200" b="0" dirty="0">
                <a:latin typeface="Arial" charset="0"/>
                <a:cs typeface="+mn-cs"/>
              </a:rPr>
              <a:t>Der </a:t>
            </a:r>
            <a:r>
              <a:rPr lang="de-DE" altLang="de-DE" sz="2200" dirty="0">
                <a:solidFill>
                  <a:srgbClr val="FF0000"/>
                </a:solidFill>
                <a:latin typeface="Arial" charset="0"/>
                <a:cs typeface="+mn-cs"/>
              </a:rPr>
              <a:t>Feldschiedsrichter</a:t>
            </a:r>
            <a:r>
              <a:rPr lang="de-DE" altLang="de-DE" sz="2200" b="0" dirty="0">
                <a:latin typeface="Arial" charset="0"/>
                <a:cs typeface="+mn-cs"/>
              </a:rPr>
              <a:t> betätigt das TTO durch Anzeigen der Richtung bzw. Mannschaft, die das TTO beantragt hat.</a:t>
            </a:r>
          </a:p>
        </p:txBody>
      </p:sp>
      <p:sp>
        <p:nvSpPr>
          <p:cNvPr id="8" name="Rechteck 1"/>
          <p:cNvSpPr>
            <a:spLocks noChangeArrowheads="1"/>
          </p:cNvSpPr>
          <p:nvPr/>
        </p:nvSpPr>
        <p:spPr bwMode="auto">
          <a:xfrm>
            <a:off x="271463" y="3836988"/>
            <a:ext cx="9432925" cy="768350"/>
          </a:xfrm>
          <a:prstGeom prst="rect">
            <a:avLst/>
          </a:prstGeom>
          <a:noFill/>
          <a:ln w="3175">
            <a:solidFill>
              <a:schemeClr val="tx1">
                <a:lumMod val="50000"/>
                <a:lumOff val="50000"/>
              </a:schemeClr>
            </a:solidFill>
          </a:ln>
        </p:spPr>
        <p:txBody>
          <a:bodyPr>
            <a:spAutoFit/>
          </a:bodyPr>
          <a:lstStyle>
            <a:lvl1pPr marL="457200" indent="-4572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ts val="600"/>
              </a:spcBef>
              <a:spcAft>
                <a:spcPts val="600"/>
              </a:spcAft>
              <a:buFont typeface="+mj-lt"/>
              <a:buAutoNum type="arabicPeriod" startAt="3"/>
              <a:defRPr/>
            </a:pPr>
            <a:r>
              <a:rPr lang="de-DE" altLang="de-DE" sz="2200" b="0" dirty="0">
                <a:latin typeface="Arial" charset="0"/>
                <a:cs typeface="+mn-cs"/>
              </a:rPr>
              <a:t>Erst jetzt startet der </a:t>
            </a:r>
            <a:r>
              <a:rPr lang="de-DE" altLang="de-DE" sz="2200" dirty="0">
                <a:solidFill>
                  <a:srgbClr val="FF0000"/>
                </a:solidFill>
                <a:latin typeface="Arial" charset="0"/>
                <a:cs typeface="+mn-cs"/>
              </a:rPr>
              <a:t>Zeitnehmer</a:t>
            </a:r>
            <a:r>
              <a:rPr lang="de-DE" altLang="de-DE" sz="2200" b="0" dirty="0">
                <a:latin typeface="Arial" charset="0"/>
                <a:cs typeface="+mn-cs"/>
              </a:rPr>
              <a:t> die separate Uhr und stellt die Grüne Karte auf. </a:t>
            </a:r>
          </a:p>
        </p:txBody>
      </p:sp>
      <p:sp>
        <p:nvSpPr>
          <p:cNvPr id="9" name="Rechteck 1"/>
          <p:cNvSpPr>
            <a:spLocks noChangeArrowheads="1"/>
          </p:cNvSpPr>
          <p:nvPr/>
        </p:nvSpPr>
        <p:spPr bwMode="auto">
          <a:xfrm>
            <a:off x="280988" y="4756150"/>
            <a:ext cx="9432925" cy="430213"/>
          </a:xfrm>
          <a:prstGeom prst="rect">
            <a:avLst/>
          </a:prstGeom>
          <a:noFill/>
          <a:ln w="3175">
            <a:solidFill>
              <a:schemeClr val="tx1">
                <a:lumMod val="50000"/>
                <a:lumOff val="50000"/>
              </a:schemeClr>
            </a:solidFill>
          </a:ln>
        </p:spPr>
        <p:txBody>
          <a:bodyPr anchor="t">
            <a:spAutoFit/>
          </a:bodyPr>
          <a:lstStyle>
            <a:lvl1pPr marL="457200" indent="-4572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ts val="600"/>
              </a:spcBef>
              <a:spcAft>
                <a:spcPts val="600"/>
              </a:spcAft>
              <a:buFont typeface="+mj-lt"/>
              <a:buAutoNum type="arabicPeriod" startAt="4"/>
              <a:defRPr/>
            </a:pPr>
            <a:r>
              <a:rPr lang="de-DE" altLang="de-DE" sz="2200" b="0" dirty="0">
                <a:latin typeface="Arial" charset="0"/>
                <a:cs typeface="+mn-cs"/>
              </a:rPr>
              <a:t>Der </a:t>
            </a:r>
            <a:r>
              <a:rPr lang="de-DE" altLang="de-DE" sz="2200" dirty="0">
                <a:solidFill>
                  <a:srgbClr val="FF0000"/>
                </a:solidFill>
                <a:latin typeface="Arial" charset="0"/>
                <a:cs typeface="+mn-cs"/>
              </a:rPr>
              <a:t>Sekretär</a:t>
            </a:r>
            <a:r>
              <a:rPr lang="de-DE" altLang="de-DE" sz="2200" b="0" dirty="0">
                <a:latin typeface="Arial" charset="0"/>
                <a:cs typeface="+mn-cs"/>
              </a:rPr>
              <a:t> trägt die Zeit in das Spielprotokoll ein.</a:t>
            </a:r>
          </a:p>
        </p:txBody>
      </p:sp>
    </p:spTree>
    <p:extLst>
      <p:ext uri="{BB962C8B-B14F-4D97-AF65-F5344CB8AC3E}">
        <p14:creationId xmlns:p14="http://schemas.microsoft.com/office/powerpoint/2010/main" val="2490363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
          <p:cNvSpPr>
            <a:spLocks noChangeArrowheads="1"/>
          </p:cNvSpPr>
          <p:nvPr/>
        </p:nvSpPr>
        <p:spPr bwMode="auto">
          <a:xfrm>
            <a:off x="285750" y="1100138"/>
            <a:ext cx="9432925" cy="2562225"/>
          </a:xfrm>
          <a:prstGeom prst="rect">
            <a:avLst/>
          </a:prstGeom>
          <a:noFill/>
          <a:ln w="3175">
            <a:solidFill>
              <a:schemeClr val="tx1">
                <a:lumMod val="50000"/>
                <a:lumOff val="50000"/>
              </a:schemeClr>
            </a:solidFill>
          </a:ln>
        </p:spPr>
        <p:txBody>
          <a:bodyPr>
            <a:spAutoFit/>
          </a:bodyPr>
          <a:lstStyle/>
          <a:p>
            <a:pPr marL="457200" indent="-457200" eaLnBrk="0" hangingPunct="0">
              <a:spcBef>
                <a:spcPts val="600"/>
              </a:spcBef>
              <a:spcAft>
                <a:spcPts val="600"/>
              </a:spcAft>
              <a:buFont typeface="+mj-lt"/>
              <a:buAutoNum type="arabicPeriod" startAt="6"/>
              <a:defRPr/>
            </a:pPr>
            <a:r>
              <a:rPr lang="de-DE" altLang="de-DE" sz="2200" b="0" dirty="0">
                <a:solidFill>
                  <a:schemeClr val="tx1"/>
                </a:solidFill>
                <a:cs typeface="+mn-cs"/>
              </a:rPr>
              <a:t>Beide </a:t>
            </a:r>
            <a:r>
              <a:rPr lang="de-DE" altLang="de-DE" sz="2200" dirty="0">
                <a:solidFill>
                  <a:srgbClr val="FF0000"/>
                </a:solidFill>
                <a:cs typeface="+mn-cs"/>
              </a:rPr>
              <a:t>Schiedsrichter</a:t>
            </a:r>
            <a:r>
              <a:rPr lang="de-DE" altLang="de-DE" sz="2200" b="0" dirty="0">
                <a:solidFill>
                  <a:srgbClr val="FF0000"/>
                </a:solidFill>
                <a:cs typeface="+mn-cs"/>
              </a:rPr>
              <a:t> </a:t>
            </a:r>
            <a:r>
              <a:rPr lang="de-DE" altLang="de-DE" sz="2200" b="0" dirty="0">
                <a:solidFill>
                  <a:schemeClr val="tx1"/>
                </a:solidFill>
                <a:cs typeface="+mn-cs"/>
              </a:rPr>
              <a:t>können dann zum Zeitnehmer/Sekretär-Tisch gehen:</a:t>
            </a:r>
          </a:p>
          <a:p>
            <a:pPr marL="914400" lvl="1" indent="-457200" eaLnBrk="0" hangingPunct="0">
              <a:lnSpc>
                <a:spcPct val="90000"/>
              </a:lnSpc>
              <a:spcBef>
                <a:spcPts val="500"/>
              </a:spcBef>
              <a:buFont typeface="Wingdings" panose="05000000000000000000" pitchFamily="2" charset="2"/>
              <a:buChar char="§"/>
              <a:defRPr/>
            </a:pPr>
            <a:r>
              <a:rPr lang="de-DE" altLang="de-DE" sz="2200" dirty="0">
                <a:solidFill>
                  <a:schemeClr val="tx1"/>
                </a:solidFill>
                <a:latin typeface="Calibri" pitchFamily="34" charset="0"/>
                <a:cs typeface="+mn-cs"/>
              </a:rPr>
              <a:t>Einer der beiden Schiedsrichter führt mit dem Zeitnehmer/Sekretär die notwendigen Abstimmungen durch.</a:t>
            </a:r>
          </a:p>
          <a:p>
            <a:pPr marL="914400" lvl="1" indent="-457200" eaLnBrk="0" hangingPunct="0">
              <a:lnSpc>
                <a:spcPct val="90000"/>
              </a:lnSpc>
              <a:spcBef>
                <a:spcPts val="500"/>
              </a:spcBef>
              <a:buFont typeface="Wingdings" panose="05000000000000000000" pitchFamily="2" charset="2"/>
              <a:buChar char="§"/>
              <a:defRPr/>
            </a:pPr>
            <a:r>
              <a:rPr lang="de-DE" altLang="de-DE" sz="2200" dirty="0">
                <a:solidFill>
                  <a:schemeClr val="tx1"/>
                </a:solidFill>
                <a:latin typeface="Calibri" pitchFamily="34" charset="0"/>
                <a:cs typeface="+mn-cs"/>
              </a:rPr>
              <a:t>Der zweite Schiedsrichter hat die beiden Mannschaften im Blick.</a:t>
            </a:r>
          </a:p>
          <a:p>
            <a:pPr marL="914400" lvl="1" indent="-457200" eaLnBrk="0" hangingPunct="0">
              <a:lnSpc>
                <a:spcPct val="90000"/>
              </a:lnSpc>
              <a:spcBef>
                <a:spcPts val="500"/>
              </a:spcBef>
              <a:buFont typeface="Wingdings" panose="05000000000000000000" pitchFamily="2" charset="2"/>
              <a:buChar char="§"/>
              <a:defRPr/>
            </a:pPr>
            <a:r>
              <a:rPr lang="de-DE" altLang="de-DE" sz="2200" dirty="0">
                <a:solidFill>
                  <a:schemeClr val="tx1"/>
                </a:solidFill>
                <a:latin typeface="Calibri" pitchFamily="34" charset="0"/>
                <a:cs typeface="+mn-cs"/>
              </a:rPr>
              <a:t>Die Schiedsrichter sollten das TTO nutzen, um Flüssigkeit zu sich zu nehmen.</a:t>
            </a:r>
          </a:p>
        </p:txBody>
      </p:sp>
      <p:sp>
        <p:nvSpPr>
          <p:cNvPr id="7" name="Rechteck 1"/>
          <p:cNvSpPr>
            <a:spLocks noChangeArrowheads="1"/>
          </p:cNvSpPr>
          <p:nvPr/>
        </p:nvSpPr>
        <p:spPr bwMode="auto">
          <a:xfrm>
            <a:off x="271463" y="3736975"/>
            <a:ext cx="9432925" cy="1108075"/>
          </a:xfrm>
          <a:prstGeom prst="rect">
            <a:avLst/>
          </a:prstGeom>
          <a:noFill/>
          <a:ln w="3175">
            <a:solidFill>
              <a:schemeClr val="tx1">
                <a:lumMod val="50000"/>
                <a:lumOff val="50000"/>
              </a:schemeClr>
            </a:solidFill>
          </a:ln>
        </p:spPr>
        <p:txBody>
          <a:bodyPr>
            <a:spAutoFit/>
          </a:bodyPr>
          <a:lstStyle/>
          <a:p>
            <a:pPr marL="457200" indent="-457200" eaLnBrk="0" hangingPunct="0">
              <a:spcBef>
                <a:spcPts val="600"/>
              </a:spcBef>
              <a:spcAft>
                <a:spcPts val="600"/>
              </a:spcAft>
              <a:buFont typeface="+mj-lt"/>
              <a:buAutoNum type="arabicPeriod" startAt="7"/>
              <a:defRPr/>
            </a:pPr>
            <a:r>
              <a:rPr lang="de-DE" altLang="de-DE" sz="2200" b="0" dirty="0">
                <a:solidFill>
                  <a:schemeClr val="tx1"/>
                </a:solidFill>
                <a:cs typeface="+mn-cs"/>
              </a:rPr>
              <a:t>Der </a:t>
            </a:r>
            <a:r>
              <a:rPr lang="de-DE" altLang="de-DE" sz="2200" dirty="0">
                <a:solidFill>
                  <a:srgbClr val="FF0000"/>
                </a:solidFill>
                <a:cs typeface="+mn-cs"/>
              </a:rPr>
              <a:t>Zeitnehmer</a:t>
            </a:r>
            <a:r>
              <a:rPr lang="de-DE" altLang="de-DE" sz="2200" b="0" dirty="0">
                <a:solidFill>
                  <a:schemeClr val="tx1"/>
                </a:solidFill>
                <a:cs typeface="+mn-cs"/>
              </a:rPr>
              <a:t> gibt </a:t>
            </a:r>
            <a:r>
              <a:rPr lang="de-DE" altLang="de-DE" sz="2200" u="sng" dirty="0">
                <a:solidFill>
                  <a:schemeClr val="tx1"/>
                </a:solidFill>
                <a:cs typeface="+mn-cs"/>
              </a:rPr>
              <a:t>nach 50 Sekunden</a:t>
            </a:r>
            <a:r>
              <a:rPr lang="de-DE" altLang="de-DE" sz="2200" b="0" dirty="0">
                <a:solidFill>
                  <a:schemeClr val="tx1"/>
                </a:solidFill>
                <a:cs typeface="+mn-cs"/>
              </a:rPr>
              <a:t> ein akustisches Signal, dass das Spiel </a:t>
            </a:r>
            <a:r>
              <a:rPr lang="de-DE" altLang="de-DE" sz="2200" u="sng" dirty="0">
                <a:solidFill>
                  <a:schemeClr val="tx1"/>
                </a:solidFill>
                <a:cs typeface="+mn-cs"/>
              </a:rPr>
              <a:t>in 10 Sekunden</a:t>
            </a:r>
            <a:r>
              <a:rPr lang="de-DE" altLang="de-DE" sz="2200" b="0" dirty="0">
                <a:solidFill>
                  <a:schemeClr val="tx1"/>
                </a:solidFill>
                <a:cs typeface="+mn-cs"/>
              </a:rPr>
              <a:t> fortzusetzen ist und </a:t>
            </a:r>
            <a:br>
              <a:rPr lang="de-DE" altLang="de-DE" sz="2200" b="0" dirty="0">
                <a:solidFill>
                  <a:schemeClr val="tx1"/>
                </a:solidFill>
                <a:cs typeface="+mn-cs"/>
              </a:rPr>
            </a:br>
            <a:r>
              <a:rPr lang="de-DE" altLang="de-DE" sz="2200" b="0" dirty="0">
                <a:solidFill>
                  <a:schemeClr val="tx1"/>
                </a:solidFill>
                <a:cs typeface="+mn-cs"/>
              </a:rPr>
              <a:t>entfernt die Grüne Karte.</a:t>
            </a:r>
          </a:p>
        </p:txBody>
      </p:sp>
      <p:sp>
        <p:nvSpPr>
          <p:cNvPr id="38916" name="Rechteck 20"/>
          <p:cNvSpPr>
            <a:spLocks noChangeArrowheads="1"/>
          </p:cNvSpPr>
          <p:nvPr/>
        </p:nvSpPr>
        <p:spPr bwMode="auto">
          <a:xfrm>
            <a:off x="3360622" y="379413"/>
            <a:ext cx="3175760"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altLang="de-DE" sz="3200" dirty="0">
                <a:solidFill>
                  <a:schemeClr val="tx1"/>
                </a:solidFill>
              </a:rPr>
              <a:t>Team-Time-out</a:t>
            </a:r>
          </a:p>
        </p:txBody>
      </p:sp>
      <p:sp>
        <p:nvSpPr>
          <p:cNvPr id="9" name="Rechteck 1"/>
          <p:cNvSpPr>
            <a:spLocks noChangeArrowheads="1"/>
          </p:cNvSpPr>
          <p:nvPr/>
        </p:nvSpPr>
        <p:spPr bwMode="auto">
          <a:xfrm>
            <a:off x="271463" y="4916488"/>
            <a:ext cx="9432925" cy="769937"/>
          </a:xfrm>
          <a:prstGeom prst="rect">
            <a:avLst/>
          </a:prstGeom>
          <a:noFill/>
          <a:ln w="3175">
            <a:solidFill>
              <a:schemeClr val="tx1">
                <a:lumMod val="50000"/>
                <a:lumOff val="50000"/>
              </a:schemeClr>
            </a:solidFill>
          </a:ln>
        </p:spPr>
        <p:txBody>
          <a:bodyPr anchor="t">
            <a:spAutoFit/>
          </a:bodyPr>
          <a:lstStyle/>
          <a:p>
            <a:pPr marL="457200" indent="-457200" eaLnBrk="0" hangingPunct="0">
              <a:spcBef>
                <a:spcPts val="600"/>
              </a:spcBef>
              <a:spcAft>
                <a:spcPts val="600"/>
              </a:spcAft>
              <a:buFont typeface="+mj-lt"/>
              <a:buAutoNum type="arabicPeriod" startAt="8"/>
              <a:defRPr/>
            </a:pPr>
            <a:r>
              <a:rPr lang="de-DE" altLang="de-DE" sz="2200" b="0" dirty="0">
                <a:solidFill>
                  <a:schemeClr val="tx1"/>
                </a:solidFill>
                <a:cs typeface="+mn-cs"/>
              </a:rPr>
              <a:t>Zum Ende des Team-Time-out begibt sich der zukünftige </a:t>
            </a:r>
            <a:r>
              <a:rPr lang="de-DE" altLang="de-DE" sz="2200" dirty="0">
                <a:solidFill>
                  <a:srgbClr val="FF0000"/>
                </a:solidFill>
                <a:cs typeface="+mn-cs"/>
              </a:rPr>
              <a:t>Torschiedsrichter</a:t>
            </a:r>
            <a:r>
              <a:rPr lang="de-DE" altLang="de-DE" sz="2200" b="0" dirty="0">
                <a:solidFill>
                  <a:schemeClr val="tx1"/>
                </a:solidFill>
                <a:cs typeface="+mn-cs"/>
              </a:rPr>
              <a:t> zügig auf seine Position an die Torauslinie.</a:t>
            </a:r>
          </a:p>
        </p:txBody>
      </p:sp>
      <p:sp>
        <p:nvSpPr>
          <p:cNvPr id="10" name="Rechteck 1"/>
          <p:cNvSpPr>
            <a:spLocks noChangeArrowheads="1"/>
          </p:cNvSpPr>
          <p:nvPr/>
        </p:nvSpPr>
        <p:spPr bwMode="auto">
          <a:xfrm>
            <a:off x="284163" y="5803900"/>
            <a:ext cx="9432925" cy="768350"/>
          </a:xfrm>
          <a:prstGeom prst="rect">
            <a:avLst/>
          </a:prstGeom>
          <a:noFill/>
          <a:ln w="3175">
            <a:solidFill>
              <a:schemeClr val="tx1">
                <a:lumMod val="50000"/>
                <a:lumOff val="50000"/>
              </a:schemeClr>
            </a:solidFill>
          </a:ln>
        </p:spPr>
        <p:txBody>
          <a:bodyPr>
            <a:spAutoFit/>
          </a:bodyPr>
          <a:lstStyle/>
          <a:p>
            <a:pPr marL="457200" indent="-457200" eaLnBrk="0" hangingPunct="0">
              <a:spcBef>
                <a:spcPts val="600"/>
              </a:spcBef>
              <a:spcAft>
                <a:spcPts val="600"/>
              </a:spcAft>
              <a:buFont typeface="+mj-lt"/>
              <a:buAutoNum type="arabicPeriod" startAt="9"/>
              <a:defRPr/>
            </a:pPr>
            <a:r>
              <a:rPr lang="de-DE" altLang="de-DE" sz="2200" b="0" dirty="0">
                <a:solidFill>
                  <a:schemeClr val="tx1"/>
                </a:solidFill>
                <a:cs typeface="+mn-cs"/>
              </a:rPr>
              <a:t>Der </a:t>
            </a:r>
            <a:r>
              <a:rPr lang="de-DE" altLang="de-DE" sz="2200" dirty="0">
                <a:solidFill>
                  <a:srgbClr val="FF0000"/>
                </a:solidFill>
                <a:cs typeface="+mn-cs"/>
              </a:rPr>
              <a:t>Feldschiedsrichter</a:t>
            </a:r>
            <a:r>
              <a:rPr lang="de-DE" altLang="de-DE" sz="2200" b="0" dirty="0">
                <a:solidFill>
                  <a:schemeClr val="tx1"/>
                </a:solidFill>
                <a:cs typeface="+mn-cs"/>
              </a:rPr>
              <a:t> bleibt bis zum Ablauf des TTO am Zeitnehmer/Sekretär-Tisch und sorgt für eine zügige Spielfortsetzung.</a:t>
            </a:r>
          </a:p>
        </p:txBody>
      </p:sp>
    </p:spTree>
    <p:extLst>
      <p:ext uri="{BB962C8B-B14F-4D97-AF65-F5344CB8AC3E}">
        <p14:creationId xmlns:p14="http://schemas.microsoft.com/office/powerpoint/2010/main" val="468351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86859" y="6104371"/>
            <a:ext cx="9167121" cy="468251"/>
          </a:xfrm>
          <a:prstGeom prst="rect">
            <a:avLst/>
          </a:prstGeom>
          <a:noFill/>
          <a:ln>
            <a:solidFill>
              <a:schemeClr val="tx1">
                <a:lumMod val="50000"/>
                <a:lumOff val="50000"/>
              </a:schemeClr>
            </a:solidFill>
          </a:ln>
          <a:effectLst/>
          <a:extLst/>
        </p:spPr>
        <p:txBody>
          <a:bodyPr wrap="square" lIns="90482" tIns="44447" rIns="90482" bIns="44447">
            <a:spAutoFit/>
          </a:bodyPr>
          <a:lstStyle/>
          <a:p>
            <a:pPr marL="447675" indent="-447675">
              <a:spcBef>
                <a:spcPts val="600"/>
              </a:spcBef>
              <a:spcAft>
                <a:spcPts val="600"/>
              </a:spcAft>
              <a:buFont typeface="Arial" panose="020B0604020202020204" pitchFamily="34" charset="0"/>
              <a:buChar char="→"/>
            </a:pPr>
            <a:r>
              <a:rPr lang="de-DE" dirty="0">
                <a:solidFill>
                  <a:schemeClr val="tx1"/>
                </a:solidFill>
              </a:rPr>
              <a:t>Der Zeitnehmer hat diesem TTO-Antrag stattzugeben. </a:t>
            </a:r>
          </a:p>
        </p:txBody>
      </p:sp>
      <p:sp>
        <p:nvSpPr>
          <p:cNvPr id="6" name="Rechteck 5"/>
          <p:cNvSpPr/>
          <p:nvPr/>
        </p:nvSpPr>
        <p:spPr>
          <a:xfrm>
            <a:off x="1017140" y="161249"/>
            <a:ext cx="6887394" cy="722741"/>
          </a:xfrm>
          <a:prstGeom prst="rect">
            <a:avLst/>
          </a:prstGeom>
          <a:extLst/>
        </p:spPr>
        <p:txBody>
          <a:bodyPr vert="horz" lIns="91434" tIns="45717" rIns="91434" bIns="45717" numCol="1" anchorCtr="0" compatLnSpc="1">
            <a:prstTxWarp prst="textNoShape">
              <a:avLst/>
            </a:prstTxWarp>
          </a:bodyPr>
          <a:lstStyle/>
          <a:p>
            <a:pPr algn="ctr" eaLnBrk="1" hangingPunct="1">
              <a:lnSpc>
                <a:spcPct val="90000"/>
              </a:lnSpc>
            </a:pPr>
            <a:r>
              <a:rPr lang="de-DE" dirty="0">
                <a:solidFill>
                  <a:schemeClr val="tx1"/>
                </a:solidFill>
              </a:rPr>
              <a:t>Team-Time-out für Mannschaften </a:t>
            </a:r>
            <a:endParaRPr lang="de-DE" dirty="0" smtClean="0">
              <a:solidFill>
                <a:schemeClr val="tx1"/>
              </a:solidFill>
            </a:endParaRPr>
          </a:p>
          <a:p>
            <a:pPr algn="ctr" eaLnBrk="1" hangingPunct="1">
              <a:lnSpc>
                <a:spcPct val="90000"/>
              </a:lnSpc>
            </a:pPr>
            <a:r>
              <a:rPr lang="de-DE" dirty="0" smtClean="0">
                <a:solidFill>
                  <a:schemeClr val="tx1"/>
                </a:solidFill>
              </a:rPr>
              <a:t>ohne </a:t>
            </a:r>
            <a:r>
              <a:rPr lang="de-DE" dirty="0">
                <a:solidFill>
                  <a:schemeClr val="tx1"/>
                </a:solidFill>
              </a:rPr>
              <a:t>Offizielle und </a:t>
            </a:r>
            <a:r>
              <a:rPr lang="de-DE" dirty="0" smtClean="0">
                <a:solidFill>
                  <a:schemeClr val="tx1"/>
                </a:solidFill>
              </a:rPr>
              <a:t>ohne </a:t>
            </a:r>
            <a:r>
              <a:rPr lang="de-DE" dirty="0">
                <a:solidFill>
                  <a:schemeClr val="tx1"/>
                </a:solidFill>
              </a:rPr>
              <a:t>Auswechselspieler</a:t>
            </a:r>
          </a:p>
        </p:txBody>
      </p:sp>
      <p:sp>
        <p:nvSpPr>
          <p:cNvPr id="7" name="Rechteck 6"/>
          <p:cNvSpPr/>
          <p:nvPr/>
        </p:nvSpPr>
        <p:spPr>
          <a:xfrm>
            <a:off x="384577" y="1172022"/>
            <a:ext cx="9167121" cy="837582"/>
          </a:xfrm>
          <a:prstGeom prst="rect">
            <a:avLst/>
          </a:prstGeom>
          <a:noFill/>
          <a:ln>
            <a:solidFill>
              <a:schemeClr val="tx1">
                <a:lumMod val="50000"/>
                <a:lumOff val="50000"/>
              </a:schemeClr>
            </a:solidFill>
          </a:ln>
          <a:effectLst/>
          <a:extLst/>
        </p:spPr>
        <p:txBody>
          <a:bodyPr wrap="square" lIns="90482" tIns="44447" rIns="90482" bIns="44447">
            <a:spAutoFit/>
          </a:bodyPr>
          <a:lstStyle/>
          <a:p>
            <a:pPr marL="447675" indent="-447675">
              <a:spcBef>
                <a:spcPts val="600"/>
              </a:spcBef>
              <a:spcAft>
                <a:spcPts val="600"/>
              </a:spcAft>
              <a:buFont typeface="Arial" panose="020B0604020202020204" pitchFamily="34" charset="0"/>
              <a:buChar char="→"/>
            </a:pPr>
            <a:r>
              <a:rPr lang="de-DE" dirty="0">
                <a:solidFill>
                  <a:schemeClr val="tx1"/>
                </a:solidFill>
              </a:rPr>
              <a:t>Ist auch zu gewähren, wenn Mannschaften ohne Offizielle und ohne Auswechselspieler antreten. </a:t>
            </a:r>
          </a:p>
        </p:txBody>
      </p:sp>
      <p:sp>
        <p:nvSpPr>
          <p:cNvPr id="8" name="Rechteck 7"/>
          <p:cNvSpPr/>
          <p:nvPr/>
        </p:nvSpPr>
        <p:spPr>
          <a:xfrm>
            <a:off x="377359" y="2312776"/>
            <a:ext cx="9167121" cy="837582"/>
          </a:xfrm>
          <a:prstGeom prst="rect">
            <a:avLst/>
          </a:prstGeom>
          <a:noFill/>
          <a:ln>
            <a:solidFill>
              <a:schemeClr val="tx1">
                <a:lumMod val="50000"/>
                <a:lumOff val="50000"/>
              </a:schemeClr>
            </a:solidFill>
          </a:ln>
          <a:effectLst/>
          <a:extLst/>
        </p:spPr>
        <p:txBody>
          <a:bodyPr wrap="square" lIns="90482" tIns="44447" rIns="90482" bIns="44447">
            <a:spAutoFit/>
          </a:bodyPr>
          <a:lstStyle/>
          <a:p>
            <a:pPr marL="447675" indent="-447675">
              <a:spcBef>
                <a:spcPts val="600"/>
              </a:spcBef>
              <a:spcAft>
                <a:spcPts val="600"/>
              </a:spcAft>
              <a:buFont typeface="Arial" panose="020B0604020202020204" pitchFamily="34" charset="0"/>
              <a:buChar char="→"/>
            </a:pPr>
            <a:r>
              <a:rPr lang="de-DE" dirty="0">
                <a:solidFill>
                  <a:schemeClr val="tx1"/>
                </a:solidFill>
              </a:rPr>
              <a:t>In diesem Fall kann der „Spielführer“ beim Zeitnehmer aus dem laufenden Spiel beantragen. </a:t>
            </a:r>
          </a:p>
        </p:txBody>
      </p:sp>
      <p:sp>
        <p:nvSpPr>
          <p:cNvPr id="9" name="Rechteck 8"/>
          <p:cNvSpPr/>
          <p:nvPr/>
        </p:nvSpPr>
        <p:spPr>
          <a:xfrm>
            <a:off x="377358" y="3453530"/>
            <a:ext cx="9167121" cy="837582"/>
          </a:xfrm>
          <a:prstGeom prst="rect">
            <a:avLst/>
          </a:prstGeom>
          <a:noFill/>
          <a:ln>
            <a:solidFill>
              <a:schemeClr val="tx1">
                <a:lumMod val="50000"/>
                <a:lumOff val="50000"/>
              </a:schemeClr>
            </a:solidFill>
          </a:ln>
          <a:effectLst/>
          <a:extLst/>
        </p:spPr>
        <p:txBody>
          <a:bodyPr wrap="square" lIns="90482" tIns="44447" rIns="90482" bIns="44447">
            <a:spAutoFit/>
          </a:bodyPr>
          <a:lstStyle/>
          <a:p>
            <a:pPr marL="447675" indent="-447675">
              <a:spcBef>
                <a:spcPts val="600"/>
              </a:spcBef>
              <a:spcAft>
                <a:spcPts val="600"/>
              </a:spcAft>
              <a:buFont typeface="Arial" panose="020B0604020202020204" pitchFamily="34" charset="0"/>
              <a:buChar char="→"/>
            </a:pPr>
            <a:r>
              <a:rPr lang="de-DE" dirty="0">
                <a:solidFill>
                  <a:schemeClr val="tx1"/>
                </a:solidFill>
              </a:rPr>
              <a:t>Die grüne Karte muss allerdings trotzdem beim Zeitnehmer abgegeben werden.</a:t>
            </a:r>
          </a:p>
        </p:txBody>
      </p:sp>
      <p:sp>
        <p:nvSpPr>
          <p:cNvPr id="10" name="Rechteck 9"/>
          <p:cNvSpPr/>
          <p:nvPr/>
        </p:nvSpPr>
        <p:spPr>
          <a:xfrm>
            <a:off x="386859" y="4594284"/>
            <a:ext cx="9167121" cy="1206914"/>
          </a:xfrm>
          <a:prstGeom prst="rect">
            <a:avLst/>
          </a:prstGeom>
          <a:noFill/>
          <a:ln>
            <a:solidFill>
              <a:schemeClr val="tx1">
                <a:lumMod val="50000"/>
                <a:lumOff val="50000"/>
              </a:schemeClr>
            </a:solidFill>
          </a:ln>
          <a:effectLst/>
          <a:extLst/>
        </p:spPr>
        <p:txBody>
          <a:bodyPr wrap="square" lIns="90482" tIns="44447" rIns="90482" bIns="44447" anchor="t">
            <a:spAutoFit/>
          </a:bodyPr>
          <a:lstStyle/>
          <a:p>
            <a:pPr marL="447675" indent="-447675">
              <a:spcBef>
                <a:spcPts val="600"/>
              </a:spcBef>
              <a:spcAft>
                <a:spcPts val="600"/>
              </a:spcAft>
              <a:buFont typeface="Arial" panose="020B0604020202020204" pitchFamily="34" charset="0"/>
              <a:buChar char="→"/>
            </a:pPr>
            <a:r>
              <a:rPr lang="de-DE" dirty="0">
                <a:solidFill>
                  <a:schemeClr val="tx1"/>
                </a:solidFill>
              </a:rPr>
              <a:t>Zu diesem Zweck liegt die Grüne Karte bei dieser Mannschaft sozusagen „herrenlos“, aber griffbereit für auf der Auswechselbank. </a:t>
            </a:r>
          </a:p>
        </p:txBody>
      </p:sp>
    </p:spTree>
    <p:extLst>
      <p:ext uri="{BB962C8B-B14F-4D97-AF65-F5344CB8AC3E}">
        <p14:creationId xmlns:p14="http://schemas.microsoft.com/office/powerpoint/2010/main" val="240608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06425" y="2596429"/>
            <a:ext cx="9047556" cy="1576252"/>
          </a:xfrm>
          <a:prstGeom prst="rect">
            <a:avLst/>
          </a:prstGeom>
          <a:noFill/>
        </p:spPr>
        <p:txBody>
          <a:bodyPr wrap="square" lIns="97969" tIns="48984" rIns="97969" bIns="48984" rtlCol="0" anchor="ctr">
            <a:spAutoFit/>
          </a:bodyPr>
          <a:lstStyle>
            <a:defPPr>
              <a:defRPr lang="de-DE"/>
            </a:defPPr>
            <a:lvl1pPr algn="ctr">
              <a:defRPr sz="9600" b="1">
                <a:effectLst>
                  <a:reflection blurRad="6350" stA="55000" endA="50" endPos="85000" dist="60007" dir="5400000" sy="-100000" algn="bl" rotWithShape="0"/>
                </a:effectLst>
              </a:defRPr>
            </a:lvl1pPr>
          </a:lstStyle>
          <a:p>
            <a:r>
              <a:rPr lang="de-DE" dirty="0"/>
              <a:t>FRAGEN?</a:t>
            </a:r>
          </a:p>
        </p:txBody>
      </p:sp>
    </p:spTree>
    <p:extLst>
      <p:ext uri="{BB962C8B-B14F-4D97-AF65-F5344CB8AC3E}">
        <p14:creationId xmlns:p14="http://schemas.microsoft.com/office/powerpoint/2010/main" val="4085649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41049" y="2581084"/>
            <a:ext cx="9468923" cy="20840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7962" tIns="48981" rIns="97962" bIns="48981" anchor="t">
            <a:spAutoFit/>
          </a:bodyPr>
          <a:lstStyle/>
          <a:p>
            <a:pPr algn="ctr" defTabSz="1049423">
              <a:spcBef>
                <a:spcPct val="50000"/>
              </a:spcBef>
            </a:pPr>
            <a:r>
              <a:rPr lang="de-DE" sz="4300" dirty="0">
                <a:solidFill>
                  <a:srgbClr val="FF0000"/>
                </a:solidFill>
                <a:cs typeface="Arial" charset="0"/>
              </a:rPr>
              <a:t>Die Schiedsrichter sind für die Kontrolle der Spielzeit verantwortlich!</a:t>
            </a:r>
          </a:p>
        </p:txBody>
      </p:sp>
      <p:sp>
        <p:nvSpPr>
          <p:cNvPr id="3" name="Titel 1"/>
          <p:cNvSpPr txBox="1">
            <a:spLocks/>
          </p:cNvSpPr>
          <p:nvPr/>
        </p:nvSpPr>
        <p:spPr>
          <a:xfrm>
            <a:off x="2753306" y="175741"/>
            <a:ext cx="4192864" cy="636241"/>
          </a:xfrm>
          <a:prstGeom prst="rect">
            <a:avLst/>
          </a:prstGeom>
        </p:spPr>
        <p:txBody>
          <a:bodyPr vert="horz" lIns="91434" tIns="45717" rIns="91434" bIns="45717" numCol="1" anchorCtr="0" compatLnSpc="1">
            <a:prstTxWarp prst="textNoShape">
              <a:avLst/>
            </a:prstTxWarp>
          </a:bodyPr>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eaLnBrk="1" hangingPunct="1"/>
            <a:r>
              <a:rPr lang="de-DE" altLang="de-DE" sz="4000" dirty="0">
                <a:effectLst>
                  <a:outerShdw blurRad="38100" dist="38100" dir="2700000" algn="tl">
                    <a:srgbClr val="C0C0C0"/>
                  </a:outerShdw>
                </a:effectLst>
              </a:rPr>
              <a:t>Wichtig</a:t>
            </a:r>
          </a:p>
        </p:txBody>
      </p:sp>
    </p:spTree>
    <p:extLst>
      <p:ext uri="{BB962C8B-B14F-4D97-AF65-F5344CB8AC3E}">
        <p14:creationId xmlns:p14="http://schemas.microsoft.com/office/powerpoint/2010/main" val="3194232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28511" y="1508441"/>
            <a:ext cx="7970013" cy="3376745"/>
          </a:xfrm>
          <a:prstGeom prst="rect">
            <a:avLst/>
          </a:prstGeom>
          <a:noFill/>
          <a:effectLst>
            <a:reflection blurRad="6350" stA="52000" endA="300" endPos="35000" dir="5400000" sy="-100000" algn="bl" rotWithShape="0"/>
          </a:effectLst>
        </p:spPr>
        <p:txBody>
          <a:bodyPr wrap="square" lIns="97969" tIns="48984" rIns="97969" bIns="48984" rtlCol="0">
            <a:spAutoFit/>
          </a:bodyPr>
          <a:lstStyle/>
          <a:p>
            <a:pPr algn="ctr"/>
            <a:r>
              <a:rPr lang="de-DE" sz="21300" dirty="0">
                <a:latin typeface="Arial" pitchFamily="34" charset="0"/>
                <a:cs typeface="Arial" pitchFamily="34" charset="0"/>
              </a:rPr>
              <a:t>ENDE</a:t>
            </a:r>
          </a:p>
        </p:txBody>
      </p:sp>
    </p:spTree>
    <p:extLst>
      <p:ext uri="{BB962C8B-B14F-4D97-AF65-F5344CB8AC3E}">
        <p14:creationId xmlns:p14="http://schemas.microsoft.com/office/powerpoint/2010/main" val="4200428739"/>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1" name="AutoShape 3"/>
          <p:cNvSpPr>
            <a:spLocks noChangeArrowheads="1"/>
          </p:cNvSpPr>
          <p:nvPr/>
        </p:nvSpPr>
        <p:spPr bwMode="auto">
          <a:xfrm>
            <a:off x="6708980" y="1388046"/>
            <a:ext cx="2952750" cy="2016125"/>
          </a:xfrm>
          <a:prstGeom prst="flowChartPunchedCard">
            <a:avLst/>
          </a:prstGeom>
          <a:solidFill>
            <a:schemeClr val="bg1">
              <a:lumMod val="65000"/>
            </a:schemeClr>
          </a:solidFill>
          <a:ln>
            <a:noFill/>
          </a:ln>
          <a:effectLst/>
          <a:extLst/>
        </p:spPr>
        <p:txBody>
          <a:bodyPr wrap="none" lIns="90482" tIns="44447" rIns="90482" bIns="44447" anchor="ctr"/>
          <a:lstStyle/>
          <a:p>
            <a:pPr algn="ctr"/>
            <a:r>
              <a:rPr lang="de-DE" altLang="de-DE" dirty="0"/>
              <a:t>Ab 16 Jahre</a:t>
            </a:r>
          </a:p>
          <a:p>
            <a:pPr algn="ctr"/>
            <a:endParaRPr lang="de-DE" altLang="de-DE"/>
          </a:p>
          <a:p>
            <a:pPr algn="ctr"/>
            <a:r>
              <a:rPr lang="de-DE" altLang="de-DE" dirty="0"/>
              <a:t>2 x 30 Minuten</a:t>
            </a:r>
          </a:p>
        </p:txBody>
      </p:sp>
      <p:sp>
        <p:nvSpPr>
          <p:cNvPr id="140292" name="AutoShape 4"/>
          <p:cNvSpPr>
            <a:spLocks noChangeArrowheads="1"/>
          </p:cNvSpPr>
          <p:nvPr/>
        </p:nvSpPr>
        <p:spPr bwMode="auto">
          <a:xfrm>
            <a:off x="343694" y="1388046"/>
            <a:ext cx="2952750" cy="2016125"/>
          </a:xfrm>
          <a:prstGeom prst="flowChartPunchedCard">
            <a:avLst/>
          </a:prstGeom>
          <a:solidFill>
            <a:schemeClr val="bg1">
              <a:lumMod val="85000"/>
            </a:schemeClr>
          </a:solidFill>
          <a:ln>
            <a:noFill/>
          </a:ln>
          <a:effectLst/>
          <a:extLst/>
        </p:spPr>
        <p:txBody>
          <a:bodyPr wrap="none" lIns="90482" tIns="44447" rIns="90482" bIns="44447" anchor="ctr"/>
          <a:lstStyle/>
          <a:p>
            <a:pPr algn="ctr"/>
            <a:r>
              <a:rPr lang="de-DE" altLang="de-DE"/>
              <a:t>Von 8 bis</a:t>
            </a:r>
          </a:p>
          <a:p>
            <a:pPr algn="ctr"/>
            <a:r>
              <a:rPr lang="de-DE" altLang="de-DE"/>
              <a:t> 12 Jahren</a:t>
            </a:r>
          </a:p>
          <a:p>
            <a:pPr algn="ctr"/>
            <a:endParaRPr lang="de-DE" altLang="de-DE"/>
          </a:p>
          <a:p>
            <a:pPr algn="ctr"/>
            <a:r>
              <a:rPr lang="de-DE" altLang="de-DE"/>
              <a:t>2 x 20 Minuten</a:t>
            </a:r>
          </a:p>
        </p:txBody>
      </p:sp>
      <p:sp>
        <p:nvSpPr>
          <p:cNvPr id="140293" name="AutoShape 5"/>
          <p:cNvSpPr>
            <a:spLocks noChangeArrowheads="1"/>
          </p:cNvSpPr>
          <p:nvPr/>
        </p:nvSpPr>
        <p:spPr bwMode="auto">
          <a:xfrm>
            <a:off x="3511137" y="1388046"/>
            <a:ext cx="2952750" cy="2016125"/>
          </a:xfrm>
          <a:prstGeom prst="flowChartPunchedCard">
            <a:avLst/>
          </a:prstGeom>
          <a:solidFill>
            <a:schemeClr val="bg1">
              <a:lumMod val="75000"/>
            </a:schemeClr>
          </a:solidFill>
          <a:ln>
            <a:noFill/>
          </a:ln>
          <a:effectLst/>
          <a:extLst/>
        </p:spPr>
        <p:txBody>
          <a:bodyPr wrap="none" lIns="90482" tIns="44447" rIns="90482" bIns="44447" anchor="ctr"/>
          <a:lstStyle/>
          <a:p>
            <a:pPr algn="ctr"/>
            <a:r>
              <a:rPr lang="de-DE" altLang="de-DE" dirty="0"/>
              <a:t>Von 12 bis</a:t>
            </a:r>
          </a:p>
          <a:p>
            <a:pPr algn="ctr"/>
            <a:r>
              <a:rPr lang="de-DE" altLang="de-DE" dirty="0"/>
              <a:t> 16 Jahren</a:t>
            </a:r>
          </a:p>
          <a:p>
            <a:pPr algn="ctr"/>
            <a:endParaRPr lang="de-DE" altLang="de-DE" dirty="0"/>
          </a:p>
          <a:p>
            <a:pPr algn="ctr"/>
            <a:r>
              <a:rPr lang="de-DE" altLang="de-DE" dirty="0"/>
              <a:t>2 x 25 Minuten</a:t>
            </a:r>
          </a:p>
        </p:txBody>
      </p:sp>
      <p:pic>
        <p:nvPicPr>
          <p:cNvPr id="140295" name="Picture 7" descr="Spielleitung 7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939"/>
          <a:stretch/>
        </p:blipFill>
        <p:spPr bwMode="auto">
          <a:xfrm>
            <a:off x="4011319" y="4916438"/>
            <a:ext cx="1982788" cy="13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p:nvSpPr>
        <p:spPr>
          <a:xfrm>
            <a:off x="2090810" y="342903"/>
            <a:ext cx="5741716" cy="469079"/>
          </a:xfrm>
          <a:prstGeom prst="rect">
            <a:avLst/>
          </a:prstGeom>
        </p:spPr>
        <p:txBody>
          <a:bodyPr vert="horz" lIns="91434" tIns="45717" rIns="91434" bIns="45717" numCol="1" anchorCtr="0" compatLnSpc="1">
            <a:prstTxWarp prst="textNoShape">
              <a:avLst/>
            </a:prstTxWarp>
          </a:bodyPr>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eaLnBrk="1" hangingPunct="1"/>
            <a:r>
              <a:rPr lang="de-DE" altLang="de-DE" sz="3200" dirty="0">
                <a:solidFill>
                  <a:schemeClr val="tx1"/>
                </a:solidFill>
                <a:effectLst/>
              </a:rPr>
              <a:t>Spielzeiten</a:t>
            </a:r>
          </a:p>
        </p:txBody>
      </p:sp>
      <p:sp>
        <p:nvSpPr>
          <p:cNvPr id="8" name="Rechteck 7"/>
          <p:cNvSpPr/>
          <p:nvPr/>
        </p:nvSpPr>
        <p:spPr>
          <a:xfrm>
            <a:off x="343695" y="3516749"/>
            <a:ext cx="9318036" cy="1022248"/>
          </a:xfrm>
          <a:prstGeom prst="rect">
            <a:avLst/>
          </a:prstGeom>
          <a:solidFill>
            <a:schemeClr val="bg1"/>
          </a:solidFill>
          <a:ln>
            <a:solidFill>
              <a:schemeClr val="tx1"/>
            </a:solidFill>
          </a:ln>
          <a:extLst/>
        </p:spPr>
        <p:txBody>
          <a:bodyPr wrap="square" lIns="97962" tIns="48981" rIns="97962" bIns="48981" anchor="t">
            <a:spAutoFit/>
          </a:bodyPr>
          <a:lstStyle/>
          <a:p>
            <a:pPr algn="ctr" defTabSz="1049423">
              <a:spcBef>
                <a:spcPct val="50000"/>
              </a:spcBef>
            </a:pPr>
            <a:r>
              <a:rPr lang="de-DE" dirty="0">
                <a:solidFill>
                  <a:srgbClr val="FF0000"/>
                </a:solidFill>
                <a:cs typeface="Arial" charset="0"/>
              </a:rPr>
              <a:t>Die Halbzeitpause beträgt normalerweise 10 Minuten</a:t>
            </a:r>
          </a:p>
          <a:p>
            <a:pPr algn="ctr" defTabSz="1049423">
              <a:spcBef>
                <a:spcPct val="50000"/>
              </a:spcBef>
            </a:pPr>
            <a:r>
              <a:rPr lang="de-DE" dirty="0">
                <a:solidFill>
                  <a:srgbClr val="FF0000"/>
                </a:solidFill>
                <a:cs typeface="Arial" charset="0"/>
              </a:rPr>
              <a:t>(aber Durchführungsbestimmungen beachten!).</a:t>
            </a:r>
          </a:p>
        </p:txBody>
      </p:sp>
    </p:spTree>
    <p:extLst>
      <p:ext uri="{BB962C8B-B14F-4D97-AF65-F5344CB8AC3E}">
        <p14:creationId xmlns:p14="http://schemas.microsoft.com/office/powerpoint/2010/main" val="2895280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292"/>
                                        </p:tgtEl>
                                        <p:attrNameLst>
                                          <p:attrName>style.visibility</p:attrName>
                                        </p:attrNameLst>
                                      </p:cBhvr>
                                      <p:to>
                                        <p:strVal val="visible"/>
                                      </p:to>
                                    </p:set>
                                    <p:anim calcmode="lin" valueType="num">
                                      <p:cBhvr additive="base">
                                        <p:cTn id="7" dur="500" fill="hold"/>
                                        <p:tgtEl>
                                          <p:spTgt spid="140292"/>
                                        </p:tgtEl>
                                        <p:attrNameLst>
                                          <p:attrName>ppt_x</p:attrName>
                                        </p:attrNameLst>
                                      </p:cBhvr>
                                      <p:tavLst>
                                        <p:tav tm="0">
                                          <p:val>
                                            <p:strVal val="#ppt_x"/>
                                          </p:val>
                                        </p:tav>
                                        <p:tav tm="100000">
                                          <p:val>
                                            <p:strVal val="#ppt_x"/>
                                          </p:val>
                                        </p:tav>
                                      </p:tavLst>
                                    </p:anim>
                                    <p:anim calcmode="lin" valueType="num">
                                      <p:cBhvr additive="base">
                                        <p:cTn id="8"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0293"/>
                                        </p:tgtEl>
                                        <p:attrNameLst>
                                          <p:attrName>style.visibility</p:attrName>
                                        </p:attrNameLst>
                                      </p:cBhvr>
                                      <p:to>
                                        <p:strVal val="visible"/>
                                      </p:to>
                                    </p:set>
                                    <p:anim calcmode="lin" valueType="num">
                                      <p:cBhvr additive="base">
                                        <p:cTn id="13" dur="500" fill="hold"/>
                                        <p:tgtEl>
                                          <p:spTgt spid="140293"/>
                                        </p:tgtEl>
                                        <p:attrNameLst>
                                          <p:attrName>ppt_x</p:attrName>
                                        </p:attrNameLst>
                                      </p:cBhvr>
                                      <p:tavLst>
                                        <p:tav tm="0">
                                          <p:val>
                                            <p:strVal val="#ppt_x"/>
                                          </p:val>
                                        </p:tav>
                                        <p:tav tm="100000">
                                          <p:val>
                                            <p:strVal val="#ppt_x"/>
                                          </p:val>
                                        </p:tav>
                                      </p:tavLst>
                                    </p:anim>
                                    <p:anim calcmode="lin" valueType="num">
                                      <p:cBhvr additive="base">
                                        <p:cTn id="14" dur="500" fill="hold"/>
                                        <p:tgtEl>
                                          <p:spTgt spid="1402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0291"/>
                                        </p:tgtEl>
                                        <p:attrNameLst>
                                          <p:attrName>style.visibility</p:attrName>
                                        </p:attrNameLst>
                                      </p:cBhvr>
                                      <p:to>
                                        <p:strVal val="visible"/>
                                      </p:to>
                                    </p:set>
                                    <p:anim calcmode="lin" valueType="num">
                                      <p:cBhvr additive="base">
                                        <p:cTn id="19" dur="500" fill="hold"/>
                                        <p:tgtEl>
                                          <p:spTgt spid="140291"/>
                                        </p:tgtEl>
                                        <p:attrNameLst>
                                          <p:attrName>ppt_x</p:attrName>
                                        </p:attrNameLst>
                                      </p:cBhvr>
                                      <p:tavLst>
                                        <p:tav tm="0">
                                          <p:val>
                                            <p:strVal val="#ppt_x"/>
                                          </p:val>
                                        </p:tav>
                                        <p:tav tm="100000">
                                          <p:val>
                                            <p:strVal val="#ppt_x"/>
                                          </p:val>
                                        </p:tav>
                                      </p:tavLst>
                                    </p:anim>
                                    <p:anim calcmode="lin" valueType="num">
                                      <p:cBhvr additive="base">
                                        <p:cTn id="20"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animBg="1"/>
      <p:bldP spid="140292" grpId="0" animBg="1"/>
      <p:bldP spid="14029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090810" y="342903"/>
            <a:ext cx="5741716" cy="469079"/>
          </a:xfrm>
          <a:prstGeom prst="rect">
            <a:avLst/>
          </a:prstGeom>
        </p:spPr>
        <p:txBody>
          <a:bodyPr vert="horz" lIns="91434" tIns="45717" rIns="91434" bIns="45717" numCol="1" anchorCtr="0" compatLnSpc="1">
            <a:prstTxWarp prst="textNoShape">
              <a:avLst/>
            </a:prstTxWarp>
          </a:bodyPr>
          <a:lstStyle/>
          <a:p>
            <a:pPr algn="ctr" eaLnBrk="1" hangingPunct="1"/>
            <a:r>
              <a:rPr altLang="de-DE" sz="3200" dirty="0">
                <a:solidFill>
                  <a:schemeClr val="tx1"/>
                </a:solidFill>
                <a:effectLst/>
              </a:rPr>
              <a:t>Verlängerung</a:t>
            </a:r>
          </a:p>
        </p:txBody>
      </p:sp>
      <p:sp>
        <p:nvSpPr>
          <p:cNvPr id="155651" name="AutoShape 3"/>
          <p:cNvSpPr>
            <a:spLocks noChangeArrowheads="1"/>
          </p:cNvSpPr>
          <p:nvPr/>
        </p:nvSpPr>
        <p:spPr bwMode="auto">
          <a:xfrm>
            <a:off x="7268963" y="1665673"/>
            <a:ext cx="2376264" cy="953700"/>
          </a:xfrm>
          <a:prstGeom prst="bevel">
            <a:avLst>
              <a:gd name="adj" fmla="val 12500"/>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2" tIns="44447" rIns="90482" bIns="44447" anchor="ctr"/>
          <a:lstStyle/>
          <a:p>
            <a:pPr algn="ctr"/>
            <a:r>
              <a:rPr lang="de-DE" altLang="de-DE" sz="1200" i="1" dirty="0">
                <a:solidFill>
                  <a:schemeClr val="tx1"/>
                </a:solidFill>
              </a:rPr>
              <a:t>Vor jeder Verlängerung </a:t>
            </a:r>
          </a:p>
          <a:p>
            <a:pPr algn="ctr"/>
            <a:r>
              <a:rPr lang="de-DE" altLang="de-DE" sz="1200" i="1" dirty="0">
                <a:solidFill>
                  <a:schemeClr val="tx1"/>
                </a:solidFill>
              </a:rPr>
              <a:t>wird neu gelost</a:t>
            </a:r>
          </a:p>
          <a:p>
            <a:pPr algn="ctr"/>
            <a:r>
              <a:rPr lang="de-DE" altLang="de-DE" sz="1200" i="1" dirty="0">
                <a:solidFill>
                  <a:schemeClr val="tx1"/>
                </a:solidFill>
              </a:rPr>
              <a:t>(Regel 10:1)</a:t>
            </a:r>
          </a:p>
        </p:txBody>
      </p:sp>
      <p:sp>
        <p:nvSpPr>
          <p:cNvPr id="155654" name="Text Box 6"/>
          <p:cNvSpPr txBox="1">
            <a:spLocks noChangeArrowheads="1"/>
          </p:cNvSpPr>
          <p:nvPr/>
        </p:nvSpPr>
        <p:spPr bwMode="auto">
          <a:xfrm>
            <a:off x="2640360" y="1357690"/>
            <a:ext cx="4533388" cy="611053"/>
          </a:xfrm>
          <a:prstGeom prst="rect">
            <a:avLst/>
          </a:prstGeom>
          <a:solidFill>
            <a:srgbClr val="FFFF99"/>
          </a:solidFill>
          <a:ln w="1270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2" tIns="44447" rIns="90482" bIns="44447" anchor="ctr"/>
          <a:lstStyle>
            <a:defPPr>
              <a:defRPr lang="de-DE"/>
            </a:defPPr>
            <a:lvl1pPr algn="ctr"/>
          </a:lstStyle>
          <a:p>
            <a:r>
              <a:rPr lang="de-DE" altLang="de-DE" sz="1400" dirty="0">
                <a:solidFill>
                  <a:schemeClr val="tx1"/>
                </a:solidFill>
              </a:rPr>
              <a:t>Pause von </a:t>
            </a:r>
          </a:p>
          <a:p>
            <a:r>
              <a:rPr lang="de-DE" altLang="de-DE" sz="1400" dirty="0">
                <a:solidFill>
                  <a:schemeClr val="tx1"/>
                </a:solidFill>
              </a:rPr>
              <a:t>5 Minuten</a:t>
            </a:r>
          </a:p>
        </p:txBody>
      </p:sp>
      <p:sp>
        <p:nvSpPr>
          <p:cNvPr id="155655" name="Text Box 7"/>
          <p:cNvSpPr txBox="1">
            <a:spLocks noChangeArrowheads="1"/>
          </p:cNvSpPr>
          <p:nvPr/>
        </p:nvSpPr>
        <p:spPr bwMode="auto">
          <a:xfrm>
            <a:off x="2638517" y="2306976"/>
            <a:ext cx="4537075" cy="305206"/>
          </a:xfrm>
          <a:prstGeom prst="rect">
            <a:avLst/>
          </a:prstGeom>
          <a:solidFill>
            <a:schemeClr val="bg1">
              <a:lumMod val="95000"/>
            </a:schemeClr>
          </a:solidFill>
          <a:ln>
            <a:noFill/>
          </a:ln>
          <a:effectLst/>
          <a:extLst/>
        </p:spPr>
        <p:txBody>
          <a:bodyPr wrap="square" lIns="90482" tIns="44447" rIns="90482" bIns="44447">
            <a:spAutoFit/>
          </a:bodyPr>
          <a:lstStyle/>
          <a:p>
            <a:pPr algn="ctr"/>
            <a:r>
              <a:rPr lang="de-DE" altLang="de-DE" sz="1400" dirty="0">
                <a:solidFill>
                  <a:schemeClr val="tx1"/>
                </a:solidFill>
              </a:rPr>
              <a:t>1. Verlängerung</a:t>
            </a:r>
          </a:p>
        </p:txBody>
      </p:sp>
      <p:sp>
        <p:nvSpPr>
          <p:cNvPr id="155657" name="AutoShape 9"/>
          <p:cNvSpPr>
            <a:spLocks/>
          </p:cNvSpPr>
          <p:nvPr/>
        </p:nvSpPr>
        <p:spPr bwMode="auto">
          <a:xfrm>
            <a:off x="2636673" y="6289284"/>
            <a:ext cx="4540763" cy="384428"/>
          </a:xfrm>
          <a:prstGeom prst="borderCallout3">
            <a:avLst>
              <a:gd name="adj1" fmla="val 16782"/>
              <a:gd name="adj2" fmla="val -1245"/>
              <a:gd name="adj3" fmla="val 16782"/>
              <a:gd name="adj4" fmla="val -1583"/>
              <a:gd name="adj5" fmla="val -6060"/>
              <a:gd name="adj6" fmla="val -1583"/>
              <a:gd name="adj7" fmla="val -29139"/>
              <a:gd name="adj8" fmla="val 105241"/>
            </a:avLst>
          </a:prstGeom>
          <a:solidFill>
            <a:srgbClr val="FFCC99"/>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2" tIns="44447" rIns="90482" bIns="44447" anchor="ctr"/>
          <a:lstStyle/>
          <a:p>
            <a:pPr algn="ctr"/>
            <a:r>
              <a:rPr lang="de-DE" altLang="de-DE" sz="1400" dirty="0">
                <a:solidFill>
                  <a:schemeClr val="tx1"/>
                </a:solidFill>
              </a:rPr>
              <a:t>Anschließend – 7m-Werfen</a:t>
            </a:r>
          </a:p>
        </p:txBody>
      </p:sp>
      <p:sp>
        <p:nvSpPr>
          <p:cNvPr id="155658" name="Text Box 10"/>
          <p:cNvSpPr txBox="1">
            <a:spLocks noChangeArrowheads="1"/>
          </p:cNvSpPr>
          <p:nvPr/>
        </p:nvSpPr>
        <p:spPr bwMode="auto">
          <a:xfrm>
            <a:off x="2638517" y="3787162"/>
            <a:ext cx="4537075" cy="305206"/>
          </a:xfrm>
          <a:prstGeom prst="rect">
            <a:avLst/>
          </a:prstGeom>
          <a:solidFill>
            <a:schemeClr val="bg1">
              <a:lumMod val="65000"/>
            </a:schemeClr>
          </a:solidFill>
          <a:ln>
            <a:noFill/>
          </a:ln>
          <a:effectLst/>
          <a:extLst/>
        </p:spPr>
        <p:txBody>
          <a:bodyPr lIns="90482" tIns="44447" rIns="90482" bIns="44447">
            <a:spAutoFit/>
          </a:bodyPr>
          <a:lstStyle/>
          <a:p>
            <a:pPr algn="ctr"/>
            <a:r>
              <a:rPr lang="de-DE" altLang="de-DE" sz="1400">
                <a:solidFill>
                  <a:schemeClr val="tx1"/>
                </a:solidFill>
              </a:rPr>
              <a:t>Keine Spiel-Entscheidung:</a:t>
            </a:r>
          </a:p>
        </p:txBody>
      </p:sp>
      <p:sp>
        <p:nvSpPr>
          <p:cNvPr id="11" name="Text Box 6"/>
          <p:cNvSpPr txBox="1">
            <a:spLocks noChangeArrowheads="1"/>
          </p:cNvSpPr>
          <p:nvPr/>
        </p:nvSpPr>
        <p:spPr bwMode="auto">
          <a:xfrm>
            <a:off x="2640361" y="2612182"/>
            <a:ext cx="4533387" cy="813311"/>
          </a:xfrm>
          <a:prstGeom prst="rect">
            <a:avLst/>
          </a:prstGeom>
          <a:solidFill>
            <a:srgbClr val="FFFF99"/>
          </a:solidFill>
          <a:ln w="1270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2" tIns="44447" rIns="90482" bIns="44447" anchor="ctr"/>
          <a:lstStyle>
            <a:defPPr>
              <a:defRPr lang="de-DE"/>
            </a:defPPr>
            <a:lvl1pPr algn="ctr"/>
          </a:lstStyle>
          <a:p>
            <a:r>
              <a:rPr lang="de-DE" altLang="de-DE" sz="1400" dirty="0">
                <a:solidFill>
                  <a:schemeClr val="tx1"/>
                </a:solidFill>
              </a:rPr>
              <a:t>2 x 5 Minuten mit </a:t>
            </a:r>
          </a:p>
          <a:p>
            <a:r>
              <a:rPr lang="de-DE" altLang="de-DE" sz="1400" dirty="0">
                <a:solidFill>
                  <a:schemeClr val="tx1"/>
                </a:solidFill>
              </a:rPr>
              <a:t>1 Minute Halbzeitpause</a:t>
            </a:r>
          </a:p>
        </p:txBody>
      </p:sp>
      <p:sp>
        <p:nvSpPr>
          <p:cNvPr id="13" name="Pfeil nach rechts 12"/>
          <p:cNvSpPr/>
          <p:nvPr/>
        </p:nvSpPr>
        <p:spPr>
          <a:xfrm rot="5400000">
            <a:off x="4733275" y="1912976"/>
            <a:ext cx="347559" cy="4590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4" name="Text Box 6"/>
          <p:cNvSpPr txBox="1">
            <a:spLocks noChangeArrowheads="1"/>
          </p:cNvSpPr>
          <p:nvPr/>
        </p:nvSpPr>
        <p:spPr bwMode="auto">
          <a:xfrm>
            <a:off x="2681467" y="4823207"/>
            <a:ext cx="4451175" cy="813311"/>
          </a:xfrm>
          <a:prstGeom prst="rect">
            <a:avLst/>
          </a:prstGeom>
          <a:solidFill>
            <a:srgbClr val="FFFF99"/>
          </a:solidFill>
          <a:ln w="12700"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2" tIns="44447" rIns="90482" bIns="44447" anchor="ctr"/>
          <a:lstStyle>
            <a:defPPr>
              <a:defRPr lang="de-DE"/>
            </a:defPPr>
            <a:lvl1pPr algn="ctr"/>
          </a:lstStyle>
          <a:p>
            <a:r>
              <a:rPr lang="de-DE" altLang="de-DE" sz="1400" dirty="0">
                <a:solidFill>
                  <a:schemeClr val="tx1"/>
                </a:solidFill>
              </a:rPr>
              <a:t>2 x 5 Minuten mit </a:t>
            </a:r>
          </a:p>
          <a:p>
            <a:r>
              <a:rPr lang="de-DE" altLang="de-DE" sz="1400" dirty="0">
                <a:solidFill>
                  <a:schemeClr val="tx1"/>
                </a:solidFill>
              </a:rPr>
              <a:t>1 Minute Halbzeitpause</a:t>
            </a:r>
          </a:p>
        </p:txBody>
      </p:sp>
      <p:sp>
        <p:nvSpPr>
          <p:cNvPr id="15" name="Text Box 7"/>
          <p:cNvSpPr txBox="1">
            <a:spLocks noChangeArrowheads="1"/>
          </p:cNvSpPr>
          <p:nvPr/>
        </p:nvSpPr>
        <p:spPr bwMode="auto">
          <a:xfrm>
            <a:off x="2640361" y="4467216"/>
            <a:ext cx="4533386" cy="305206"/>
          </a:xfrm>
          <a:prstGeom prst="rect">
            <a:avLst/>
          </a:prstGeom>
          <a:solidFill>
            <a:schemeClr val="bg1">
              <a:lumMod val="95000"/>
            </a:schemeClr>
          </a:solidFill>
          <a:ln>
            <a:noFill/>
          </a:ln>
          <a:effectLst/>
          <a:extLst/>
        </p:spPr>
        <p:txBody>
          <a:bodyPr wrap="square" lIns="90482" tIns="44447" rIns="90482" bIns="44447">
            <a:spAutoFit/>
          </a:bodyPr>
          <a:lstStyle/>
          <a:p>
            <a:pPr algn="ctr"/>
            <a:r>
              <a:rPr lang="de-DE" altLang="de-DE" sz="1400" dirty="0">
                <a:solidFill>
                  <a:schemeClr val="tx1"/>
                </a:solidFill>
              </a:rPr>
              <a:t>2. Verlängerung</a:t>
            </a:r>
          </a:p>
        </p:txBody>
      </p:sp>
      <p:sp>
        <p:nvSpPr>
          <p:cNvPr id="17" name="Text Box 10"/>
          <p:cNvSpPr txBox="1">
            <a:spLocks noChangeArrowheads="1"/>
          </p:cNvSpPr>
          <p:nvPr/>
        </p:nvSpPr>
        <p:spPr bwMode="auto">
          <a:xfrm>
            <a:off x="2638517" y="5984078"/>
            <a:ext cx="4537075" cy="305206"/>
          </a:xfrm>
          <a:prstGeom prst="rect">
            <a:avLst/>
          </a:prstGeom>
          <a:solidFill>
            <a:schemeClr val="bg1">
              <a:lumMod val="65000"/>
            </a:schemeClr>
          </a:solidFill>
          <a:ln>
            <a:noFill/>
          </a:ln>
          <a:effectLst/>
          <a:extLst/>
        </p:spPr>
        <p:txBody>
          <a:bodyPr lIns="90482" tIns="44447" rIns="90482" bIns="44447">
            <a:spAutoFit/>
          </a:bodyPr>
          <a:lstStyle/>
          <a:p>
            <a:pPr algn="ctr"/>
            <a:r>
              <a:rPr lang="de-DE" altLang="de-DE" sz="1400">
                <a:solidFill>
                  <a:schemeClr val="tx1"/>
                </a:solidFill>
              </a:rPr>
              <a:t>Keine Spiel-Entscheidung:</a:t>
            </a:r>
          </a:p>
        </p:txBody>
      </p:sp>
      <p:sp>
        <p:nvSpPr>
          <p:cNvPr id="18" name="Pfeil nach rechts 17"/>
          <p:cNvSpPr/>
          <p:nvPr/>
        </p:nvSpPr>
        <p:spPr>
          <a:xfrm rot="5400000">
            <a:off x="4733275" y="3369726"/>
            <a:ext cx="347559" cy="4590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9" name="Pfeil nach rechts 18"/>
          <p:cNvSpPr/>
          <p:nvPr/>
        </p:nvSpPr>
        <p:spPr>
          <a:xfrm rot="5400000">
            <a:off x="4733275" y="4036601"/>
            <a:ext cx="347559" cy="4590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 name="Pfeil nach rechts 19"/>
          <p:cNvSpPr/>
          <p:nvPr/>
        </p:nvSpPr>
        <p:spPr>
          <a:xfrm rot="5400000">
            <a:off x="4733275" y="5580751"/>
            <a:ext cx="347559" cy="4590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1" name="Text Box 10"/>
          <p:cNvSpPr txBox="1">
            <a:spLocks noChangeArrowheads="1"/>
          </p:cNvSpPr>
          <p:nvPr/>
        </p:nvSpPr>
        <p:spPr bwMode="auto">
          <a:xfrm>
            <a:off x="2638517" y="1052484"/>
            <a:ext cx="4537075" cy="305206"/>
          </a:xfrm>
          <a:prstGeom prst="rect">
            <a:avLst/>
          </a:prstGeom>
          <a:solidFill>
            <a:schemeClr val="bg1">
              <a:lumMod val="65000"/>
            </a:schemeClr>
          </a:solidFill>
          <a:ln>
            <a:noFill/>
          </a:ln>
          <a:effectLst/>
          <a:extLst/>
        </p:spPr>
        <p:txBody>
          <a:bodyPr lIns="90482" tIns="44447" rIns="90482" bIns="44447">
            <a:spAutoFit/>
          </a:bodyPr>
          <a:lstStyle/>
          <a:p>
            <a:pPr algn="ctr"/>
            <a:r>
              <a:rPr lang="de-DE" altLang="de-DE" sz="1400" dirty="0">
                <a:solidFill>
                  <a:schemeClr val="tx1"/>
                </a:solidFill>
              </a:rPr>
              <a:t>Soll bis zur Entscheidung weitergespielt werden:</a:t>
            </a:r>
          </a:p>
        </p:txBody>
      </p:sp>
      <p:sp>
        <p:nvSpPr>
          <p:cNvPr id="22" name="AutoShape 3"/>
          <p:cNvSpPr>
            <a:spLocks noChangeArrowheads="1"/>
          </p:cNvSpPr>
          <p:nvPr/>
        </p:nvSpPr>
        <p:spPr bwMode="auto">
          <a:xfrm>
            <a:off x="7268963" y="3847431"/>
            <a:ext cx="2376264" cy="953700"/>
          </a:xfrm>
          <a:prstGeom prst="bevel">
            <a:avLst>
              <a:gd name="adj" fmla="val 12500"/>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2" tIns="44447" rIns="90482" bIns="44447" anchor="ctr"/>
          <a:lstStyle/>
          <a:p>
            <a:pPr algn="ctr"/>
            <a:r>
              <a:rPr lang="de-DE" altLang="de-DE" sz="1200" i="1" dirty="0">
                <a:solidFill>
                  <a:schemeClr val="tx1"/>
                </a:solidFill>
              </a:rPr>
              <a:t>Vor jeder Verlängerung </a:t>
            </a:r>
          </a:p>
          <a:p>
            <a:pPr algn="ctr"/>
            <a:r>
              <a:rPr lang="de-DE" altLang="de-DE" sz="1200" i="1" dirty="0">
                <a:solidFill>
                  <a:schemeClr val="tx1"/>
                </a:solidFill>
              </a:rPr>
              <a:t>wird neu gelost</a:t>
            </a:r>
          </a:p>
          <a:p>
            <a:pPr algn="ctr"/>
            <a:r>
              <a:rPr lang="de-DE" altLang="de-DE" sz="1200" i="1" dirty="0">
                <a:solidFill>
                  <a:schemeClr val="tx1"/>
                </a:solidFill>
              </a:rPr>
              <a:t>(Regel 10:1)</a:t>
            </a:r>
          </a:p>
        </p:txBody>
      </p:sp>
    </p:spTree>
    <p:extLst>
      <p:ext uri="{BB962C8B-B14F-4D97-AF65-F5344CB8AC3E}">
        <p14:creationId xmlns:p14="http://schemas.microsoft.com/office/powerpoint/2010/main" val="262902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55654"/>
                                        </p:tgtEl>
                                        <p:attrNameLst>
                                          <p:attrName>style.visibility</p:attrName>
                                        </p:attrNameLst>
                                      </p:cBhvr>
                                      <p:to>
                                        <p:strVal val="visible"/>
                                      </p:to>
                                    </p:set>
                                    <p:animEffect transition="in" filter="diamond(in)">
                                      <p:cBhvr>
                                        <p:cTn id="13" dur="2000"/>
                                        <p:tgtEl>
                                          <p:spTgt spid="1556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5651"/>
                                        </p:tgtEl>
                                        <p:attrNameLst>
                                          <p:attrName>style.visibility</p:attrName>
                                        </p:attrNameLst>
                                      </p:cBhvr>
                                      <p:to>
                                        <p:strVal val="visible"/>
                                      </p:to>
                                    </p:set>
                                    <p:anim calcmode="lin" valueType="num">
                                      <p:cBhvr additive="base">
                                        <p:cTn id="23" dur="500" fill="hold"/>
                                        <p:tgtEl>
                                          <p:spTgt spid="155651"/>
                                        </p:tgtEl>
                                        <p:attrNameLst>
                                          <p:attrName>ppt_x</p:attrName>
                                        </p:attrNameLst>
                                      </p:cBhvr>
                                      <p:tavLst>
                                        <p:tav tm="0">
                                          <p:val>
                                            <p:strVal val="#ppt_x"/>
                                          </p:val>
                                        </p:tav>
                                        <p:tav tm="100000">
                                          <p:val>
                                            <p:strVal val="#ppt_x"/>
                                          </p:val>
                                        </p:tav>
                                      </p:tavLst>
                                    </p:anim>
                                    <p:anim calcmode="lin" valueType="num">
                                      <p:cBhvr additive="base">
                                        <p:cTn id="24" dur="500" fill="hold"/>
                                        <p:tgtEl>
                                          <p:spTgt spid="1556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5655"/>
                                        </p:tgtEl>
                                        <p:attrNameLst>
                                          <p:attrName>style.visibility</p:attrName>
                                        </p:attrNameLst>
                                      </p:cBhvr>
                                      <p:to>
                                        <p:strVal val="visible"/>
                                      </p:to>
                                    </p:set>
                                    <p:anim calcmode="lin" valueType="num">
                                      <p:cBhvr additive="base">
                                        <p:cTn id="29" dur="500" fill="hold"/>
                                        <p:tgtEl>
                                          <p:spTgt spid="155655"/>
                                        </p:tgtEl>
                                        <p:attrNameLst>
                                          <p:attrName>ppt_x</p:attrName>
                                        </p:attrNameLst>
                                      </p:cBhvr>
                                      <p:tavLst>
                                        <p:tav tm="0">
                                          <p:val>
                                            <p:strVal val="#ppt_x"/>
                                          </p:val>
                                        </p:tav>
                                        <p:tav tm="100000">
                                          <p:val>
                                            <p:strVal val="#ppt_x"/>
                                          </p:val>
                                        </p:tav>
                                      </p:tavLst>
                                    </p:anim>
                                    <p:anim calcmode="lin" valueType="num">
                                      <p:cBhvr additive="base">
                                        <p:cTn id="30" dur="500" fill="hold"/>
                                        <p:tgtEl>
                                          <p:spTgt spid="15565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amond(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5658"/>
                                        </p:tgtEl>
                                        <p:attrNameLst>
                                          <p:attrName>style.visibility</p:attrName>
                                        </p:attrNameLst>
                                      </p:cBhvr>
                                      <p:to>
                                        <p:strVal val="visible"/>
                                      </p:to>
                                    </p:set>
                                    <p:anim calcmode="lin" valueType="num">
                                      <p:cBhvr additive="base">
                                        <p:cTn id="45" dur="500" fill="hold"/>
                                        <p:tgtEl>
                                          <p:spTgt spid="155658"/>
                                        </p:tgtEl>
                                        <p:attrNameLst>
                                          <p:attrName>ppt_x</p:attrName>
                                        </p:attrNameLst>
                                      </p:cBhvr>
                                      <p:tavLst>
                                        <p:tav tm="0">
                                          <p:val>
                                            <p:strVal val="#ppt_x"/>
                                          </p:val>
                                        </p:tav>
                                        <p:tav tm="100000">
                                          <p:val>
                                            <p:strVal val="#ppt_x"/>
                                          </p:val>
                                        </p:tav>
                                      </p:tavLst>
                                    </p:anim>
                                    <p:anim calcmode="lin" valueType="num">
                                      <p:cBhvr additive="base">
                                        <p:cTn id="46" dur="500" fill="hold"/>
                                        <p:tgtEl>
                                          <p:spTgt spid="1556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diamond(in)">
                                      <p:cBhvr>
                                        <p:cTn id="68" dur="20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ppt_x"/>
                                          </p:val>
                                        </p:tav>
                                        <p:tav tm="100000">
                                          <p:val>
                                            <p:strVal val="#ppt_x"/>
                                          </p:val>
                                        </p:tav>
                                      </p:tavLst>
                                    </p:anim>
                                    <p:anim calcmode="lin" valueType="num">
                                      <p:cBhvr additive="base">
                                        <p:cTn id="7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155657"/>
                                        </p:tgtEl>
                                        <p:attrNameLst>
                                          <p:attrName>style.visibility</p:attrName>
                                        </p:attrNameLst>
                                      </p:cBhvr>
                                      <p:to>
                                        <p:strVal val="visible"/>
                                      </p:to>
                                    </p:set>
                                    <p:animEffect transition="in" filter="diamond(in)">
                                      <p:cBhvr>
                                        <p:cTn id="84" dur="2000"/>
                                        <p:tgtEl>
                                          <p:spTgt spid="155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nimBg="1"/>
      <p:bldP spid="155654" grpId="0" animBg="1"/>
      <p:bldP spid="155655" grpId="0" animBg="1"/>
      <p:bldP spid="155657" grpId="0" animBg="1"/>
      <p:bldP spid="155658" grpId="0" animBg="1"/>
      <p:bldP spid="11" grpId="0" animBg="1"/>
      <p:bldP spid="13" grpId="0" animBg="1"/>
      <p:bldP spid="14" grpId="0" animBg="1"/>
      <p:bldP spid="15"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215902" y="374325"/>
            <a:ext cx="5760640" cy="437657"/>
          </a:xfrm>
          <a:prstGeom prst="rect">
            <a:avLst/>
          </a:prstGeom>
        </p:spPr>
        <p:txBody>
          <a:bodyPr vert="horz" lIns="91434" tIns="45717" rIns="91434" bIns="45717" numCol="1" anchorCtr="0" compatLnSpc="1">
            <a:prstTxWarp prst="textNoShape">
              <a:avLst/>
            </a:prstTxWarp>
          </a:bodyPr>
          <a:lstStyle/>
          <a:p>
            <a:pPr algn="ctr" eaLnBrk="1" hangingPunct="1"/>
            <a:r>
              <a:rPr altLang="de-DE" sz="3200" dirty="0">
                <a:solidFill>
                  <a:schemeClr val="tx1"/>
                </a:solidFill>
                <a:effectLst/>
              </a:rPr>
              <a:t>Anpfiff</a:t>
            </a:r>
          </a:p>
        </p:txBody>
      </p:sp>
      <p:pic>
        <p:nvPicPr>
          <p:cNvPr id="157700" name="Picture 4" descr="Spielleitung 80"/>
          <p:cNvPicPr>
            <a:picLocks noChangeAspect="1" noChangeArrowheads="1"/>
          </p:cNvPicPr>
          <p:nvPr/>
        </p:nvPicPr>
        <p:blipFill rotWithShape="1">
          <a:blip r:embed="rId3">
            <a:extLst>
              <a:ext uri="{28A0092B-C50C-407E-A947-70E740481C1C}">
                <a14:useLocalDpi xmlns:a14="http://schemas.microsoft.com/office/drawing/2010/main" val="0"/>
              </a:ext>
            </a:extLst>
          </a:blip>
          <a:srcRect b="29631"/>
          <a:stretch/>
        </p:blipFill>
        <p:spPr bwMode="auto">
          <a:xfrm>
            <a:off x="439986" y="1930491"/>
            <a:ext cx="2446338" cy="28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3133378" y="1930491"/>
            <a:ext cx="6345460" cy="459094"/>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p>
            <a:pPr>
              <a:spcBef>
                <a:spcPct val="50000"/>
              </a:spcBef>
              <a:buFontTx/>
              <a:buChar char="•"/>
            </a:pPr>
            <a:r>
              <a:rPr lang="de-DE" altLang="de-DE" b="1" dirty="0">
                <a:solidFill>
                  <a:schemeClr val="tx1"/>
                </a:solidFill>
              </a:rPr>
              <a:t>  Blickverbindung zum Zeitnehmer</a:t>
            </a:r>
          </a:p>
        </p:txBody>
      </p:sp>
      <p:sp>
        <p:nvSpPr>
          <p:cNvPr id="3" name="Rechteck 2"/>
          <p:cNvSpPr/>
          <p:nvPr/>
        </p:nvSpPr>
        <p:spPr>
          <a:xfrm>
            <a:off x="3133378" y="2899694"/>
            <a:ext cx="6355332" cy="830997"/>
          </a:xfrm>
          <a:prstGeom prst="rect">
            <a:avLst/>
          </a:prstGeom>
          <a:solidFill>
            <a:schemeClr val="bg1"/>
          </a:solidFill>
          <a:ln>
            <a:solidFill>
              <a:schemeClr val="tx1">
                <a:lumMod val="50000"/>
                <a:lumOff val="50000"/>
              </a:schemeClr>
            </a:solidFill>
          </a:ln>
        </p:spPr>
        <p:txBody>
          <a:bodyPr wrap="square">
            <a:spAutoFit/>
          </a:bodyPr>
          <a:lstStyle/>
          <a:p>
            <a:pPr marL="266700" lvl="0" indent="-266700">
              <a:spcBef>
                <a:spcPct val="50000"/>
              </a:spcBef>
              <a:buFontTx/>
              <a:buChar char="•"/>
            </a:pPr>
            <a:r>
              <a:rPr lang="de-DE" altLang="de-DE" dirty="0">
                <a:solidFill>
                  <a:schemeClr val="tx1"/>
                </a:solidFill>
              </a:rPr>
              <a:t>Spielzeit beginnt mit dem Anpfiff des Anwurf durch einen SR</a:t>
            </a:r>
          </a:p>
        </p:txBody>
      </p:sp>
      <p:sp>
        <p:nvSpPr>
          <p:cNvPr id="9" name="Text Box 5"/>
          <p:cNvSpPr txBox="1">
            <a:spLocks noChangeArrowheads="1"/>
          </p:cNvSpPr>
          <p:nvPr/>
        </p:nvSpPr>
        <p:spPr bwMode="auto">
          <a:xfrm>
            <a:off x="3133378" y="4279709"/>
            <a:ext cx="6345460" cy="459094"/>
          </a:xfrm>
          <a:prstGeom prst="rect">
            <a:avLst/>
          </a:prstGeom>
          <a:solidFill>
            <a:schemeClr val="bg1"/>
          </a:solidFill>
          <a:ln>
            <a:solidFill>
              <a:schemeClr val="tx1">
                <a:lumMod val="50000"/>
                <a:lumOff val="50000"/>
              </a:schemeClr>
            </a:solidFill>
          </a:ln>
          <a:effectLst/>
          <a:extLst/>
        </p:spPr>
        <p:txBody>
          <a:bodyPr wrap="square" lIns="90482" tIns="44447" rIns="90482" bIns="44447">
            <a:spAutoFit/>
          </a:bodyPr>
          <a:lstStyle/>
          <a:p>
            <a:pPr>
              <a:spcBef>
                <a:spcPct val="50000"/>
              </a:spcBef>
              <a:buFontTx/>
              <a:buChar char="•"/>
            </a:pPr>
            <a:r>
              <a:rPr lang="de-DE" altLang="de-DE" b="1" dirty="0">
                <a:solidFill>
                  <a:schemeClr val="tx1"/>
                </a:solidFill>
              </a:rPr>
              <a:t>  </a:t>
            </a:r>
            <a:r>
              <a:rPr lang="de-DE" altLang="de-DE" b="1" dirty="0">
                <a:solidFill>
                  <a:srgbClr val="FF0000"/>
                </a:solidFill>
              </a:rPr>
              <a:t>Anschließend Blick zur Hallenuhr!!!</a:t>
            </a:r>
          </a:p>
        </p:txBody>
      </p:sp>
    </p:spTree>
    <p:extLst>
      <p:ext uri="{BB962C8B-B14F-4D97-AF65-F5344CB8AC3E}">
        <p14:creationId xmlns:p14="http://schemas.microsoft.com/office/powerpoint/2010/main" val="507885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215902" y="374325"/>
            <a:ext cx="5760640" cy="437657"/>
          </a:xfrm>
          <a:prstGeom prst="rect">
            <a:avLst/>
          </a:prstGeom>
        </p:spPr>
        <p:txBody>
          <a:bodyPr vert="horz" lIns="91434" tIns="45717" rIns="91434" bIns="45717" numCol="1" anchorCtr="0" compatLnSpc="1">
            <a:prstTxWarp prst="textNoShape">
              <a:avLst/>
            </a:prstTxWarp>
          </a:bodyPr>
          <a:lstStyle/>
          <a:p>
            <a:pPr algn="ctr" eaLnBrk="1" hangingPunct="1"/>
            <a:r>
              <a:rPr altLang="de-DE" sz="3200" dirty="0">
                <a:solidFill>
                  <a:schemeClr val="tx1"/>
                </a:solidFill>
                <a:effectLst/>
              </a:rPr>
              <a:t>Schlusssignal</a:t>
            </a:r>
          </a:p>
        </p:txBody>
      </p:sp>
      <p:sp>
        <p:nvSpPr>
          <p:cNvPr id="157701" name="Text Box 5"/>
          <p:cNvSpPr txBox="1">
            <a:spLocks noChangeArrowheads="1"/>
          </p:cNvSpPr>
          <p:nvPr/>
        </p:nvSpPr>
        <p:spPr bwMode="auto">
          <a:xfrm>
            <a:off x="439216" y="2108126"/>
            <a:ext cx="6797848" cy="1200329"/>
          </a:xfrm>
          <a:prstGeom prst="rect">
            <a:avLst/>
          </a:prstGeom>
          <a:solidFill>
            <a:schemeClr val="bg1"/>
          </a:solidFill>
          <a:ln>
            <a:solidFill>
              <a:schemeClr val="tx1">
                <a:lumMod val="50000"/>
                <a:lumOff val="50000"/>
              </a:schemeClr>
            </a:solidFill>
          </a:ln>
          <a:extLst/>
        </p:spPr>
        <p:txBody>
          <a:bodyPr wrap="square">
            <a:spAutoFit/>
          </a:bodyPr>
          <a:lstStyle>
            <a:defPPr>
              <a:defRPr lang="de-DE"/>
            </a:defPPr>
            <a:lvl1pPr marL="266700" lvl="0" indent="-266700">
              <a:spcBef>
                <a:spcPct val="50000"/>
              </a:spcBef>
              <a:buFontTx/>
              <a:buChar char="•"/>
              <a:defRPr>
                <a:solidFill>
                  <a:schemeClr val="tx1"/>
                </a:solidFill>
              </a:defRPr>
            </a:lvl1pPr>
          </a:lstStyle>
          <a:p>
            <a:pPr>
              <a:tabLst>
                <a:tab pos="266700" algn="l"/>
              </a:tabLst>
            </a:pPr>
            <a:r>
              <a:rPr lang="de-DE" altLang="de-DE" dirty="0"/>
              <a:t>Spielzeit endet mit dem automatischen Schlusssignal oder mit dem Signal des Zeitnehmers.</a:t>
            </a:r>
          </a:p>
        </p:txBody>
      </p:sp>
      <p:pic>
        <p:nvPicPr>
          <p:cNvPr id="157702" name="Picture 6" descr="Spielleitung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080" y="2111090"/>
            <a:ext cx="2179638"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3" name="Text Box 7"/>
          <p:cNvSpPr txBox="1">
            <a:spLocks noChangeArrowheads="1"/>
          </p:cNvSpPr>
          <p:nvPr/>
        </p:nvSpPr>
        <p:spPr bwMode="auto">
          <a:xfrm>
            <a:off x="439216" y="3386507"/>
            <a:ext cx="6797848" cy="830997"/>
          </a:xfrm>
          <a:prstGeom prst="rect">
            <a:avLst/>
          </a:prstGeom>
          <a:solidFill>
            <a:schemeClr val="bg1"/>
          </a:solidFill>
          <a:ln>
            <a:solidFill>
              <a:schemeClr val="tx1">
                <a:lumMod val="50000"/>
                <a:lumOff val="50000"/>
              </a:schemeClr>
            </a:solidFill>
          </a:ln>
          <a:extLst/>
        </p:spPr>
        <p:txBody>
          <a:bodyPr wrap="square" anchor="t">
            <a:spAutoFit/>
          </a:bodyPr>
          <a:lstStyle>
            <a:defPPr>
              <a:defRPr lang="de-DE"/>
            </a:defPPr>
            <a:lvl1pPr marL="266700" lvl="0" indent="-266700">
              <a:spcBef>
                <a:spcPct val="50000"/>
              </a:spcBef>
              <a:buFontTx/>
              <a:buChar char="•"/>
              <a:tabLst>
                <a:tab pos="266700" algn="l"/>
              </a:tabLst>
              <a:defRPr>
                <a:solidFill>
                  <a:schemeClr val="tx1"/>
                </a:solidFill>
              </a:defRPr>
            </a:lvl1pPr>
          </a:lstStyle>
          <a:p>
            <a:r>
              <a:rPr lang="de-DE" altLang="de-DE" dirty="0"/>
              <a:t>Ertönt kein Signal, pfeift (einer) der SR, wenn die Spielzeit abgelaufen ist.</a:t>
            </a:r>
          </a:p>
        </p:txBody>
      </p:sp>
    </p:spTree>
    <p:extLst>
      <p:ext uri="{BB962C8B-B14F-4D97-AF65-F5344CB8AC3E}">
        <p14:creationId xmlns:p14="http://schemas.microsoft.com/office/powerpoint/2010/main" val="229608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701"/>
                                        </p:tgtEl>
                                        <p:attrNameLst>
                                          <p:attrName>style.visibility</p:attrName>
                                        </p:attrNameLst>
                                      </p:cBhvr>
                                      <p:to>
                                        <p:strVal val="visible"/>
                                      </p:to>
                                    </p:set>
                                    <p:anim calcmode="lin" valueType="num">
                                      <p:cBhvr additive="base">
                                        <p:cTn id="7" dur="500" fill="hold"/>
                                        <p:tgtEl>
                                          <p:spTgt spid="157701"/>
                                        </p:tgtEl>
                                        <p:attrNameLst>
                                          <p:attrName>ppt_x</p:attrName>
                                        </p:attrNameLst>
                                      </p:cBhvr>
                                      <p:tavLst>
                                        <p:tav tm="0">
                                          <p:val>
                                            <p:strVal val="#ppt_x"/>
                                          </p:val>
                                        </p:tav>
                                        <p:tav tm="100000">
                                          <p:val>
                                            <p:strVal val="#ppt_x"/>
                                          </p:val>
                                        </p:tav>
                                      </p:tavLst>
                                    </p:anim>
                                    <p:anim calcmode="lin" valueType="num">
                                      <p:cBhvr additive="base">
                                        <p:cTn id="8" dur="500" fill="hold"/>
                                        <p:tgtEl>
                                          <p:spTgt spid="1577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7702"/>
                                        </p:tgtEl>
                                        <p:attrNameLst>
                                          <p:attrName>style.visibility</p:attrName>
                                        </p:attrNameLst>
                                      </p:cBhvr>
                                      <p:to>
                                        <p:strVal val="visible"/>
                                      </p:to>
                                    </p:set>
                                    <p:animEffect transition="in" filter="fade">
                                      <p:cBhvr>
                                        <p:cTn id="12" dur="500"/>
                                        <p:tgtEl>
                                          <p:spTgt spid="15770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7703"/>
                                        </p:tgtEl>
                                        <p:attrNameLst>
                                          <p:attrName>style.visibility</p:attrName>
                                        </p:attrNameLst>
                                      </p:cBhvr>
                                      <p:to>
                                        <p:strVal val="visible"/>
                                      </p:to>
                                    </p:set>
                                    <p:anim calcmode="lin" valueType="num">
                                      <p:cBhvr additive="base">
                                        <p:cTn id="17" dur="500" fill="hold"/>
                                        <p:tgtEl>
                                          <p:spTgt spid="157703"/>
                                        </p:tgtEl>
                                        <p:attrNameLst>
                                          <p:attrName>ppt_x</p:attrName>
                                        </p:attrNameLst>
                                      </p:cBhvr>
                                      <p:tavLst>
                                        <p:tav tm="0">
                                          <p:val>
                                            <p:strVal val="#ppt_x"/>
                                          </p:val>
                                        </p:tav>
                                        <p:tav tm="100000">
                                          <p:val>
                                            <p:strVal val="#ppt_x"/>
                                          </p:val>
                                        </p:tav>
                                      </p:tavLst>
                                    </p:anim>
                                    <p:anim calcmode="lin" valueType="num">
                                      <p:cBhvr additive="base">
                                        <p:cTn id="18" dur="500" fill="hold"/>
                                        <p:tgtEl>
                                          <p:spTgt spid="157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animBg="1"/>
      <p:bldP spid="1577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72436" y="5064772"/>
            <a:ext cx="9359539" cy="1206914"/>
          </a:xfrm>
          <a:prstGeom prst="rect">
            <a:avLst/>
          </a:prstGeom>
          <a:solidFill>
            <a:schemeClr val="bg1"/>
          </a:solidFill>
          <a:ln>
            <a:solidFill>
              <a:schemeClr val="tx1">
                <a:lumMod val="50000"/>
                <a:lumOff val="50000"/>
              </a:schemeClr>
            </a:solidFill>
          </a:ln>
          <a:extLst/>
        </p:spPr>
        <p:txBody>
          <a:bodyPr wrap="square">
            <a:spAutoFit/>
          </a:bodyPr>
          <a:lstStyle/>
          <a:p>
            <a:pPr algn="ctr">
              <a:spcBef>
                <a:spcPct val="50000"/>
              </a:spcBef>
            </a:pPr>
            <a:r>
              <a:rPr lang="de-DE" dirty="0">
                <a:solidFill>
                  <a:schemeClr val="tx1"/>
                </a:solidFill>
              </a:rPr>
              <a:t>In </a:t>
            </a:r>
            <a:r>
              <a:rPr lang="de-DE" u="sng" dirty="0">
                <a:solidFill>
                  <a:schemeClr val="tx1"/>
                </a:solidFill>
              </a:rPr>
              <a:t>beiden Fällen beenden die Schiedsrichter das Spiel </a:t>
            </a:r>
            <a:r>
              <a:rPr lang="de-DE" dirty="0">
                <a:solidFill>
                  <a:schemeClr val="tx1"/>
                </a:solidFill>
              </a:rPr>
              <a:t>erst, wenn der Freiwurf oder 7-m-Wurf ausgeführt oder wiederholt wurde und das Ergebnis dieses Wurfes feststeht. </a:t>
            </a:r>
          </a:p>
        </p:txBody>
      </p:sp>
      <p:sp>
        <p:nvSpPr>
          <p:cNvPr id="6" name="Rechteck 5"/>
          <p:cNvSpPr/>
          <p:nvPr/>
        </p:nvSpPr>
        <p:spPr>
          <a:xfrm>
            <a:off x="272437" y="1187491"/>
            <a:ext cx="9359540" cy="1384995"/>
          </a:xfrm>
          <a:prstGeom prst="rect">
            <a:avLst/>
          </a:prstGeom>
          <a:solidFill>
            <a:schemeClr val="bg1"/>
          </a:solidFill>
          <a:ln>
            <a:solidFill>
              <a:schemeClr val="tx1">
                <a:lumMod val="50000"/>
                <a:lumOff val="50000"/>
              </a:schemeClr>
            </a:solidFill>
          </a:ln>
          <a:extLst/>
        </p:spPr>
        <p:txBody>
          <a:bodyPr wrap="square">
            <a:spAutoFit/>
          </a:bodyPr>
          <a:lstStyle/>
          <a:p>
            <a:pPr algn="ctr">
              <a:spcBef>
                <a:spcPct val="50000"/>
              </a:spcBef>
            </a:pPr>
            <a:r>
              <a:rPr lang="de-DE" u="sng" dirty="0">
                <a:solidFill>
                  <a:schemeClr val="tx1"/>
                </a:solidFill>
              </a:rPr>
              <a:t>Regelwidrigkeiten/unsportliches Verhalten </a:t>
            </a:r>
            <a:r>
              <a:rPr lang="de-DE" dirty="0">
                <a:solidFill>
                  <a:schemeClr val="tx1"/>
                </a:solidFill>
              </a:rPr>
              <a:t>vor oder mit dem Ertönen Schlusssignal sind zu ahnden! </a:t>
            </a:r>
          </a:p>
          <a:p>
            <a:pPr algn="ctr">
              <a:spcBef>
                <a:spcPct val="50000"/>
              </a:spcBef>
            </a:pPr>
            <a:r>
              <a:rPr lang="de-DE" dirty="0">
                <a:solidFill>
                  <a:srgbClr val="FF0000"/>
                </a:solidFill>
              </a:rPr>
              <a:t>→</a:t>
            </a:r>
            <a:r>
              <a:rPr lang="de-DE" dirty="0">
                <a:solidFill>
                  <a:schemeClr val="tx1"/>
                </a:solidFill>
              </a:rPr>
              <a:t> </a:t>
            </a:r>
            <a:r>
              <a:rPr lang="de-DE" u="sng" dirty="0">
                <a:solidFill>
                  <a:schemeClr val="tx1"/>
                </a:solidFill>
              </a:rPr>
              <a:t>Ausführung</a:t>
            </a:r>
            <a:r>
              <a:rPr lang="de-DE" dirty="0">
                <a:solidFill>
                  <a:schemeClr val="tx1"/>
                </a:solidFill>
              </a:rPr>
              <a:t> Freiwurf oder 7-m-Wurf </a:t>
            </a:r>
            <a:r>
              <a:rPr lang="de-DE" u="sng" dirty="0">
                <a:solidFill>
                  <a:schemeClr val="tx1"/>
                </a:solidFill>
              </a:rPr>
              <a:t>muss erfolgen</a:t>
            </a:r>
            <a:r>
              <a:rPr lang="de-DE" dirty="0">
                <a:solidFill>
                  <a:schemeClr val="tx1"/>
                </a:solidFill>
              </a:rPr>
              <a:t>.</a:t>
            </a:r>
          </a:p>
        </p:txBody>
      </p:sp>
      <p:sp>
        <p:nvSpPr>
          <p:cNvPr id="8" name="Rechteck 7"/>
          <p:cNvSpPr/>
          <p:nvPr/>
        </p:nvSpPr>
        <p:spPr>
          <a:xfrm>
            <a:off x="272437" y="2860043"/>
            <a:ext cx="9359539" cy="1754326"/>
          </a:xfrm>
          <a:prstGeom prst="rect">
            <a:avLst/>
          </a:prstGeom>
          <a:solidFill>
            <a:schemeClr val="bg1"/>
          </a:solidFill>
          <a:ln>
            <a:solidFill>
              <a:schemeClr val="tx1">
                <a:lumMod val="50000"/>
                <a:lumOff val="50000"/>
              </a:schemeClr>
            </a:solidFill>
          </a:ln>
          <a:extLst/>
        </p:spPr>
        <p:txBody>
          <a:bodyPr wrap="square">
            <a:spAutoFit/>
          </a:bodyPr>
          <a:lstStyle/>
          <a:p>
            <a:pPr algn="ctr">
              <a:spcBef>
                <a:spcPct val="50000"/>
              </a:spcBef>
            </a:pPr>
            <a:r>
              <a:rPr lang="de-DE" dirty="0">
                <a:solidFill>
                  <a:schemeClr val="tx1"/>
                </a:solidFill>
              </a:rPr>
              <a:t>Ertönt das Schlusssignal, wenn ein </a:t>
            </a:r>
            <a:r>
              <a:rPr lang="de-DE" u="sng" dirty="0">
                <a:solidFill>
                  <a:schemeClr val="tx1"/>
                </a:solidFill>
              </a:rPr>
              <a:t>Freiwurf oder 7-m-Wurf </a:t>
            </a:r>
            <a:r>
              <a:rPr lang="de-DE" dirty="0">
                <a:solidFill>
                  <a:schemeClr val="tx1"/>
                </a:solidFill>
              </a:rPr>
              <a:t>noch auszuführen ist oder der Ball sich nach einem solchen Wurf noch in der Luft befindet, </a:t>
            </a:r>
          </a:p>
          <a:p>
            <a:pPr algn="ctr">
              <a:spcBef>
                <a:spcPct val="50000"/>
              </a:spcBef>
            </a:pPr>
            <a:r>
              <a:rPr lang="de-DE" dirty="0">
                <a:solidFill>
                  <a:srgbClr val="FF0000"/>
                </a:solidFill>
              </a:rPr>
              <a:t>→</a:t>
            </a:r>
            <a:r>
              <a:rPr lang="de-DE" dirty="0">
                <a:solidFill>
                  <a:schemeClr val="tx1"/>
                </a:solidFill>
              </a:rPr>
              <a:t> ist dieser </a:t>
            </a:r>
            <a:r>
              <a:rPr lang="de-DE" u="sng" dirty="0">
                <a:solidFill>
                  <a:schemeClr val="tx1"/>
                </a:solidFill>
              </a:rPr>
              <a:t>Wurf</a:t>
            </a:r>
            <a:r>
              <a:rPr lang="de-DE" dirty="0">
                <a:solidFill>
                  <a:schemeClr val="tx1"/>
                </a:solidFill>
              </a:rPr>
              <a:t> ebenfalls zu </a:t>
            </a:r>
            <a:r>
              <a:rPr lang="de-DE" u="sng" dirty="0">
                <a:solidFill>
                  <a:schemeClr val="tx1"/>
                </a:solidFill>
              </a:rPr>
              <a:t>wiederholen</a:t>
            </a:r>
            <a:r>
              <a:rPr lang="de-DE" dirty="0">
                <a:solidFill>
                  <a:schemeClr val="tx1"/>
                </a:solidFill>
              </a:rPr>
              <a:t>. </a:t>
            </a:r>
          </a:p>
        </p:txBody>
      </p:sp>
      <p:sp>
        <p:nvSpPr>
          <p:cNvPr id="7" name="Titel 1"/>
          <p:cNvSpPr txBox="1">
            <a:spLocks/>
          </p:cNvSpPr>
          <p:nvPr/>
        </p:nvSpPr>
        <p:spPr>
          <a:xfrm>
            <a:off x="2215902" y="374325"/>
            <a:ext cx="5760640" cy="437657"/>
          </a:xfrm>
          <a:prstGeom prst="rect">
            <a:avLst/>
          </a:prstGeom>
        </p:spPr>
        <p:txBody>
          <a:bodyPr vert="horz" lIns="91434" tIns="45717" rIns="91434" bIns="45717" numCol="1" anchorCtr="0" compatLnSpc="1">
            <a:prstTxWarp prst="textNoShape">
              <a:avLst/>
            </a:prstTxWarp>
          </a:bodyPr>
          <a:lstStyle>
            <a:lvl1pPr algn="ctr" eaLnBrk="1" hangingPunct="1">
              <a:lnSpc>
                <a:spcPct val="90000"/>
              </a:lnSpc>
              <a:defRPr lang="de-DE" sz="2800" dirty="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sz="3200" dirty="0"/>
              <a:t>Schlusssignal</a:t>
            </a:r>
          </a:p>
        </p:txBody>
      </p:sp>
    </p:spTree>
    <p:extLst>
      <p:ext uri="{BB962C8B-B14F-4D97-AF65-F5344CB8AC3E}">
        <p14:creationId xmlns:p14="http://schemas.microsoft.com/office/powerpoint/2010/main" val="29391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1" name="Text Box 3"/>
          <p:cNvSpPr txBox="1">
            <a:spLocks noChangeArrowheads="1"/>
          </p:cNvSpPr>
          <p:nvPr/>
        </p:nvSpPr>
        <p:spPr bwMode="auto">
          <a:xfrm>
            <a:off x="1861454" y="84224"/>
            <a:ext cx="5606832" cy="862249"/>
          </a:xfrm>
          <a:prstGeom prst="rect">
            <a:avLst/>
          </a:prstGeom>
          <a:extLst/>
        </p:spPr>
        <p:txBody>
          <a:bodyPr vert="horz" lIns="91434" tIns="45717" rIns="91434" bIns="45717" numCol="1" anchorCtr="0" compatLnSpc="1">
            <a:prstTxWarp prst="textNoShape">
              <a:avLst/>
            </a:prstTxWarp>
          </a:bodyPr>
          <a:lstStyle>
            <a:defPPr>
              <a:defRPr lang="de-DE"/>
            </a:defPPr>
            <a:lvl1pPr algn="ctr" eaLnBrk="1" hangingPunct="1">
              <a:lnSpc>
                <a:spcPct val="90000"/>
              </a:lnSpc>
              <a:defRPr sz="2800">
                <a:solidFill>
                  <a:schemeClr val="tx1"/>
                </a:solidFill>
                <a:effectLst/>
              </a:defRPr>
            </a:lvl1pPr>
            <a:lvl2pPr>
              <a:lnSpc>
                <a:spcPct val="90000"/>
              </a:lnSpc>
              <a:defRPr>
                <a:latin typeface="Arial" panose="020B0604020202020204" pitchFamily="34" charset="0"/>
              </a:defRPr>
            </a:lvl2pPr>
            <a:lvl3pPr>
              <a:lnSpc>
                <a:spcPct val="90000"/>
              </a:lnSpc>
              <a:defRPr>
                <a:latin typeface="Arial" panose="020B0604020202020204" pitchFamily="34" charset="0"/>
              </a:defRPr>
            </a:lvl3pPr>
            <a:lvl4pPr>
              <a:lnSpc>
                <a:spcPct val="90000"/>
              </a:lnSpc>
              <a:defRPr>
                <a:latin typeface="Arial" panose="020B0604020202020204" pitchFamily="34" charset="0"/>
              </a:defRPr>
            </a:lvl4pPr>
            <a:lvl5pPr>
              <a:lnSpc>
                <a:spcPct val="90000"/>
              </a:lnSpc>
              <a:defRPr>
                <a:latin typeface="Arial" panose="020B0604020202020204" pitchFamily="34" charset="0"/>
              </a:defRPr>
            </a:lvl5pPr>
            <a:lvl6pPr marL="457200" fontAlgn="base">
              <a:lnSpc>
                <a:spcPct val="90000"/>
              </a:lnSpc>
              <a:spcBef>
                <a:spcPct val="0"/>
              </a:spcBef>
              <a:spcAft>
                <a:spcPct val="0"/>
              </a:spcAft>
              <a:defRPr>
                <a:latin typeface="Arial" panose="020B0604020202020204" pitchFamily="34" charset="0"/>
              </a:defRPr>
            </a:lvl6pPr>
            <a:lvl7pPr marL="914400" fontAlgn="base">
              <a:lnSpc>
                <a:spcPct val="90000"/>
              </a:lnSpc>
              <a:spcBef>
                <a:spcPct val="0"/>
              </a:spcBef>
              <a:spcAft>
                <a:spcPct val="0"/>
              </a:spcAft>
              <a:defRPr>
                <a:latin typeface="Arial" panose="020B0604020202020204" pitchFamily="34" charset="0"/>
              </a:defRPr>
            </a:lvl7pPr>
            <a:lvl8pPr marL="1371600" fontAlgn="base">
              <a:lnSpc>
                <a:spcPct val="90000"/>
              </a:lnSpc>
              <a:spcBef>
                <a:spcPct val="0"/>
              </a:spcBef>
              <a:spcAft>
                <a:spcPct val="0"/>
              </a:spcAft>
              <a:defRPr>
                <a:latin typeface="Arial" panose="020B0604020202020204" pitchFamily="34" charset="0"/>
              </a:defRPr>
            </a:lvl8pPr>
            <a:lvl9pPr marL="1828800" fontAlgn="base">
              <a:lnSpc>
                <a:spcPct val="90000"/>
              </a:lnSpc>
              <a:spcBef>
                <a:spcPct val="0"/>
              </a:spcBef>
              <a:spcAft>
                <a:spcPct val="0"/>
              </a:spcAft>
              <a:defRPr>
                <a:latin typeface="Arial" panose="020B0604020202020204" pitchFamily="34" charset="0"/>
              </a:defRPr>
            </a:lvl9pPr>
          </a:lstStyle>
          <a:p>
            <a:r>
              <a:rPr lang="de-DE" altLang="de-DE" sz="3200" dirty="0"/>
              <a:t>Ausführung des FW </a:t>
            </a:r>
            <a:endParaRPr lang="de-DE" altLang="de-DE" sz="3200" dirty="0" smtClean="0"/>
          </a:p>
          <a:p>
            <a:r>
              <a:rPr lang="de-DE" altLang="de-DE" sz="3200" dirty="0" smtClean="0"/>
              <a:t>nach dem Schlusssignal</a:t>
            </a:r>
            <a:endParaRPr lang="de-DE" altLang="de-DE" sz="3200" dirty="0"/>
          </a:p>
        </p:txBody>
      </p:sp>
      <p:sp>
        <p:nvSpPr>
          <p:cNvPr id="165892" name="Text Box 4"/>
          <p:cNvSpPr txBox="1">
            <a:spLocks noChangeArrowheads="1"/>
          </p:cNvSpPr>
          <p:nvPr/>
        </p:nvSpPr>
        <p:spPr bwMode="auto">
          <a:xfrm>
            <a:off x="560388" y="1388046"/>
            <a:ext cx="8497887" cy="520649"/>
          </a:xfrm>
          <a:prstGeom prst="rect">
            <a:avLst/>
          </a:prstGeom>
          <a:solidFill>
            <a:schemeClr val="bg1"/>
          </a:solidFill>
          <a:ln>
            <a:solidFill>
              <a:schemeClr val="tx1">
                <a:lumMod val="50000"/>
                <a:lumOff val="50000"/>
              </a:schemeClr>
            </a:solidFill>
          </a:ln>
          <a:effectLst/>
          <a:extLst/>
        </p:spPr>
        <p:txBody>
          <a:bodyPr lIns="90482" tIns="44447" rIns="90482" bIns="44447">
            <a:spAutoFit/>
          </a:bodyPr>
          <a:lstStyle/>
          <a:p>
            <a:pPr algn="ctr"/>
            <a:r>
              <a:rPr lang="de-DE" altLang="de-DE" sz="2800" dirty="0">
                <a:solidFill>
                  <a:srgbClr val="FF0000"/>
                </a:solidFill>
              </a:rPr>
              <a:t>Achtung Spielerwechsel!</a:t>
            </a:r>
          </a:p>
        </p:txBody>
      </p:sp>
      <p:sp>
        <p:nvSpPr>
          <p:cNvPr id="3" name="Rechteck 2"/>
          <p:cNvSpPr/>
          <p:nvPr/>
        </p:nvSpPr>
        <p:spPr>
          <a:xfrm>
            <a:off x="560387" y="3738554"/>
            <a:ext cx="8497887" cy="529812"/>
          </a:xfrm>
          <a:prstGeom prst="rect">
            <a:avLst/>
          </a:prstGeom>
          <a:solidFill>
            <a:schemeClr val="bg1"/>
          </a:solidFill>
          <a:ln>
            <a:solidFill>
              <a:schemeClr val="tx1">
                <a:lumMod val="50000"/>
                <a:lumOff val="50000"/>
              </a:schemeClr>
            </a:solidFill>
          </a:ln>
        </p:spPr>
        <p:txBody>
          <a:bodyPr wrap="square" lIns="97969" tIns="48984" rIns="97969" bIns="48984" anchor="t">
            <a:spAutoFit/>
          </a:bodyPr>
          <a:lstStyle/>
          <a:p>
            <a:pPr lvl="0" algn="ctr"/>
            <a:r>
              <a:rPr lang="de-DE" altLang="de-DE" sz="2800" dirty="0">
                <a:solidFill>
                  <a:schemeClr val="tx1"/>
                </a:solidFill>
              </a:rPr>
              <a:t>Abstand aller Spieler vom Ausführenden – 3m!</a:t>
            </a:r>
          </a:p>
        </p:txBody>
      </p:sp>
      <p:sp>
        <p:nvSpPr>
          <p:cNvPr id="4" name="Rechteck 3"/>
          <p:cNvSpPr/>
          <p:nvPr/>
        </p:nvSpPr>
        <p:spPr>
          <a:xfrm>
            <a:off x="560388" y="2108126"/>
            <a:ext cx="8497888" cy="1391586"/>
          </a:xfrm>
          <a:prstGeom prst="rect">
            <a:avLst/>
          </a:prstGeom>
          <a:solidFill>
            <a:schemeClr val="bg1"/>
          </a:solidFill>
          <a:ln>
            <a:solidFill>
              <a:schemeClr val="tx1">
                <a:lumMod val="50000"/>
                <a:lumOff val="50000"/>
              </a:schemeClr>
            </a:solidFill>
          </a:ln>
        </p:spPr>
        <p:txBody>
          <a:bodyPr wrap="square" lIns="97969" tIns="48984" rIns="97969" bIns="48984">
            <a:spAutoFit/>
          </a:bodyPr>
          <a:lstStyle/>
          <a:p>
            <a:pPr lvl="0" algn="ctr"/>
            <a:r>
              <a:rPr lang="de-DE" altLang="de-DE" sz="2800" dirty="0">
                <a:solidFill>
                  <a:schemeClr val="tx1"/>
                </a:solidFill>
              </a:rPr>
              <a:t>Abweichend von Regel 4:4 darf </a:t>
            </a:r>
            <a:r>
              <a:rPr lang="de-DE" altLang="de-DE" sz="2800" i="1" dirty="0">
                <a:solidFill>
                  <a:schemeClr val="bg1">
                    <a:lumMod val="50000"/>
                  </a:schemeClr>
                </a:solidFill>
              </a:rPr>
              <a:t>(nur) </a:t>
            </a:r>
            <a:r>
              <a:rPr lang="de-DE" altLang="de-DE" sz="2800" dirty="0">
                <a:solidFill>
                  <a:schemeClr val="tx1"/>
                </a:solidFill>
              </a:rPr>
              <a:t>die </a:t>
            </a:r>
            <a:r>
              <a:rPr lang="de-DE" altLang="de-DE" sz="2800" i="1" dirty="0">
                <a:solidFill>
                  <a:srgbClr val="0070C0"/>
                </a:solidFill>
              </a:rPr>
              <a:t>angreifende</a:t>
            </a:r>
            <a:r>
              <a:rPr lang="de-DE" altLang="de-DE" sz="2800" dirty="0">
                <a:solidFill>
                  <a:srgbClr val="0070C0"/>
                </a:solidFill>
              </a:rPr>
              <a:t> </a:t>
            </a:r>
            <a:r>
              <a:rPr lang="de-DE" altLang="de-DE" sz="2800" dirty="0">
                <a:solidFill>
                  <a:schemeClr val="tx1"/>
                </a:solidFill>
              </a:rPr>
              <a:t>Mannschaft</a:t>
            </a:r>
            <a:r>
              <a:rPr lang="de-DE" altLang="de-DE" sz="2800" i="1" dirty="0">
                <a:solidFill>
                  <a:schemeClr val="tx1"/>
                </a:solidFill>
              </a:rPr>
              <a:t> </a:t>
            </a:r>
            <a:r>
              <a:rPr lang="de-DE" altLang="de-DE" sz="2800" i="1" u="sng" dirty="0">
                <a:solidFill>
                  <a:srgbClr val="0070C0"/>
                </a:solidFill>
              </a:rPr>
              <a:t>einen</a:t>
            </a:r>
            <a:r>
              <a:rPr lang="de-DE" altLang="de-DE" sz="2800" i="1" dirty="0">
                <a:solidFill>
                  <a:schemeClr val="tx1"/>
                </a:solidFill>
              </a:rPr>
              <a:t> </a:t>
            </a:r>
            <a:r>
              <a:rPr lang="de-DE" altLang="de-DE" sz="2800" dirty="0">
                <a:solidFill>
                  <a:schemeClr val="tx1"/>
                </a:solidFill>
              </a:rPr>
              <a:t>Spieler auswechseln!</a:t>
            </a:r>
          </a:p>
        </p:txBody>
      </p:sp>
      <p:sp>
        <p:nvSpPr>
          <p:cNvPr id="6" name="Rechteck 5"/>
          <p:cNvSpPr/>
          <p:nvPr/>
        </p:nvSpPr>
        <p:spPr>
          <a:xfrm>
            <a:off x="555822" y="5492502"/>
            <a:ext cx="8497888" cy="1022254"/>
          </a:xfrm>
          <a:prstGeom prst="rect">
            <a:avLst/>
          </a:prstGeom>
          <a:solidFill>
            <a:schemeClr val="bg1"/>
          </a:solidFill>
          <a:ln>
            <a:solidFill>
              <a:schemeClr val="tx1">
                <a:lumMod val="50000"/>
                <a:lumOff val="50000"/>
              </a:schemeClr>
            </a:solidFill>
          </a:ln>
        </p:spPr>
        <p:txBody>
          <a:bodyPr wrap="square" lIns="97969" tIns="48984" rIns="97969" bIns="48984">
            <a:spAutoFit/>
          </a:bodyPr>
          <a:lstStyle/>
          <a:p>
            <a:pPr lvl="0" algn="ctr"/>
            <a:r>
              <a:rPr lang="de-DE" altLang="de-DE" sz="2000" dirty="0">
                <a:solidFill>
                  <a:schemeClr val="tx1"/>
                </a:solidFill>
              </a:rPr>
              <a:t>Ebenso darf die </a:t>
            </a:r>
            <a:r>
              <a:rPr lang="de-DE" altLang="de-DE" sz="2000" u="sng" dirty="0">
                <a:solidFill>
                  <a:srgbClr val="0070C0"/>
                </a:solidFill>
              </a:rPr>
              <a:t>abwehrende</a:t>
            </a:r>
            <a:r>
              <a:rPr lang="de-DE" altLang="de-DE" sz="2000" dirty="0">
                <a:solidFill>
                  <a:schemeClr val="tx1"/>
                </a:solidFill>
              </a:rPr>
              <a:t> Mannschaft einen Feldspieler gegen ein Torwart auswechseln, </a:t>
            </a:r>
            <a:r>
              <a:rPr lang="de-DE" altLang="de-DE" sz="2000" u="sng" dirty="0">
                <a:solidFill>
                  <a:srgbClr val="0070C0"/>
                </a:solidFill>
              </a:rPr>
              <a:t>wenn</a:t>
            </a:r>
            <a:r>
              <a:rPr lang="de-DE" altLang="de-DE" sz="2000" dirty="0">
                <a:solidFill>
                  <a:schemeClr val="tx1"/>
                </a:solidFill>
              </a:rPr>
              <a:t> sie beim Ertönen des Schlusssignals mit 7 Feldspielern spielt.</a:t>
            </a:r>
          </a:p>
        </p:txBody>
      </p:sp>
      <p:sp>
        <p:nvSpPr>
          <p:cNvPr id="7" name="Text Box 4"/>
          <p:cNvSpPr txBox="1">
            <a:spLocks noChangeArrowheads="1"/>
          </p:cNvSpPr>
          <p:nvPr/>
        </p:nvSpPr>
        <p:spPr bwMode="auto">
          <a:xfrm>
            <a:off x="559718" y="4899845"/>
            <a:ext cx="8497887" cy="520649"/>
          </a:xfrm>
          <a:prstGeom prst="rect">
            <a:avLst/>
          </a:prstGeom>
          <a:solidFill>
            <a:schemeClr val="bg1"/>
          </a:solidFill>
          <a:ln>
            <a:solidFill>
              <a:schemeClr val="tx1">
                <a:lumMod val="50000"/>
                <a:lumOff val="50000"/>
              </a:schemeClr>
            </a:solidFill>
          </a:ln>
          <a:effectLst/>
          <a:extLst/>
        </p:spPr>
        <p:txBody>
          <a:bodyPr lIns="90482" tIns="44447" rIns="90482" bIns="44447">
            <a:spAutoFit/>
          </a:bodyPr>
          <a:lstStyle/>
          <a:p>
            <a:pPr algn="ctr"/>
            <a:r>
              <a:rPr lang="de-DE" altLang="de-DE" sz="2800" dirty="0">
                <a:solidFill>
                  <a:srgbClr val="FF0000"/>
                </a:solidFill>
              </a:rPr>
              <a:t>Achtung Spielerwechsel!</a:t>
            </a:r>
          </a:p>
        </p:txBody>
      </p:sp>
    </p:spTree>
    <p:extLst>
      <p:ext uri="{BB962C8B-B14F-4D97-AF65-F5344CB8AC3E}">
        <p14:creationId xmlns:p14="http://schemas.microsoft.com/office/powerpoint/2010/main" val="23335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2452</Words>
  <Application>Microsoft Office PowerPoint</Application>
  <PresentationFormat>Benutzerdefiniert</PresentationFormat>
  <Paragraphs>264</Paragraphs>
  <Slides>30</Slides>
  <Notes>12</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Benutzerdefiniertes Design</vt:lpstr>
      <vt:lpstr>Thema</vt:lpstr>
      <vt:lpstr>PowerPoint-Präsentation</vt:lpstr>
      <vt:lpstr>PowerPoint-Präsentation</vt:lpstr>
      <vt:lpstr>PowerPoint-Präsentation</vt:lpstr>
      <vt:lpstr>Verlängerung</vt:lpstr>
      <vt:lpstr>Anpfiff</vt:lpstr>
      <vt:lpstr>Schlusssignal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mr</dc:creator>
  <cp:lastModifiedBy>Frank Böllhoff</cp:lastModifiedBy>
  <cp:revision>540</cp:revision>
  <dcterms:created xsi:type="dcterms:W3CDTF">2007-06-19T22:37:35Z</dcterms:created>
  <dcterms:modified xsi:type="dcterms:W3CDTF">2017-02-07T16:32:36Z</dcterms:modified>
</cp:coreProperties>
</file>