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4"/>
  </p:notesMasterIdLst>
  <p:handoutMasterIdLst>
    <p:handoutMasterId r:id="rId15"/>
  </p:handoutMasterIdLst>
  <p:sldIdLst>
    <p:sldId id="827" r:id="rId2"/>
    <p:sldId id="828" r:id="rId3"/>
    <p:sldId id="829" r:id="rId4"/>
    <p:sldId id="830" r:id="rId5"/>
    <p:sldId id="831" r:id="rId6"/>
    <p:sldId id="832" r:id="rId7"/>
    <p:sldId id="833" r:id="rId8"/>
    <p:sldId id="834" r:id="rId9"/>
    <p:sldId id="835" r:id="rId10"/>
    <p:sldId id="836" r:id="rId11"/>
    <p:sldId id="837" r:id="rId12"/>
    <p:sldId id="826" r:id="rId13"/>
  </p:sldIdLst>
  <p:sldSz cx="9904413" cy="7240588"/>
  <p:notesSz cx="6858000" cy="9144000"/>
  <p:defaultTextStyle>
    <a:defPPr>
      <a:defRPr lang="de-DE"/>
    </a:defPPr>
    <a:lvl1pPr algn="l" rtl="0" eaLnBrk="0" fontAlgn="base" hangingPunct="0">
      <a:spcBef>
        <a:spcPct val="0"/>
      </a:spcBef>
      <a:spcAft>
        <a:spcPct val="0"/>
      </a:spcAft>
      <a:defRPr sz="2400" b="1" kern="1200">
        <a:solidFill>
          <a:srgbClr val="063DE8"/>
        </a:solidFill>
        <a:latin typeface="Arial" charset="0"/>
        <a:ea typeface="+mn-ea"/>
        <a:cs typeface="+mn-cs"/>
      </a:defRPr>
    </a:lvl1pPr>
    <a:lvl2pPr marL="457200" algn="l" rtl="0" eaLnBrk="0" fontAlgn="base" hangingPunct="0">
      <a:spcBef>
        <a:spcPct val="0"/>
      </a:spcBef>
      <a:spcAft>
        <a:spcPct val="0"/>
      </a:spcAft>
      <a:defRPr sz="2400" b="1" kern="1200">
        <a:solidFill>
          <a:srgbClr val="063DE8"/>
        </a:solidFill>
        <a:latin typeface="Arial" charset="0"/>
        <a:ea typeface="+mn-ea"/>
        <a:cs typeface="+mn-cs"/>
      </a:defRPr>
    </a:lvl2pPr>
    <a:lvl3pPr marL="914400" algn="l" rtl="0" eaLnBrk="0" fontAlgn="base" hangingPunct="0">
      <a:spcBef>
        <a:spcPct val="0"/>
      </a:spcBef>
      <a:spcAft>
        <a:spcPct val="0"/>
      </a:spcAft>
      <a:defRPr sz="2400" b="1" kern="1200">
        <a:solidFill>
          <a:srgbClr val="063DE8"/>
        </a:solidFill>
        <a:latin typeface="Arial" charset="0"/>
        <a:ea typeface="+mn-ea"/>
        <a:cs typeface="+mn-cs"/>
      </a:defRPr>
    </a:lvl3pPr>
    <a:lvl4pPr marL="1371600" algn="l" rtl="0" eaLnBrk="0" fontAlgn="base" hangingPunct="0">
      <a:spcBef>
        <a:spcPct val="0"/>
      </a:spcBef>
      <a:spcAft>
        <a:spcPct val="0"/>
      </a:spcAft>
      <a:defRPr sz="2400" b="1" kern="1200">
        <a:solidFill>
          <a:srgbClr val="063DE8"/>
        </a:solidFill>
        <a:latin typeface="Arial" charset="0"/>
        <a:ea typeface="+mn-ea"/>
        <a:cs typeface="+mn-cs"/>
      </a:defRPr>
    </a:lvl4pPr>
    <a:lvl5pPr marL="1828800" algn="l" rtl="0" eaLnBrk="0" fontAlgn="base" hangingPunct="0">
      <a:spcBef>
        <a:spcPct val="0"/>
      </a:spcBef>
      <a:spcAft>
        <a:spcPct val="0"/>
      </a:spcAft>
      <a:defRPr sz="2400" b="1" kern="1200">
        <a:solidFill>
          <a:srgbClr val="063DE8"/>
        </a:solidFill>
        <a:latin typeface="Arial" charset="0"/>
        <a:ea typeface="+mn-ea"/>
        <a:cs typeface="+mn-cs"/>
      </a:defRPr>
    </a:lvl5pPr>
    <a:lvl6pPr marL="2286000" algn="l" defTabSz="914400" rtl="0" eaLnBrk="1" latinLnBrk="0" hangingPunct="1">
      <a:defRPr sz="2400" b="1" kern="1200">
        <a:solidFill>
          <a:srgbClr val="063DE8"/>
        </a:solidFill>
        <a:latin typeface="Arial" charset="0"/>
        <a:ea typeface="+mn-ea"/>
        <a:cs typeface="+mn-cs"/>
      </a:defRPr>
    </a:lvl6pPr>
    <a:lvl7pPr marL="2743200" algn="l" defTabSz="914400" rtl="0" eaLnBrk="1" latinLnBrk="0" hangingPunct="1">
      <a:defRPr sz="2400" b="1" kern="1200">
        <a:solidFill>
          <a:srgbClr val="063DE8"/>
        </a:solidFill>
        <a:latin typeface="Arial" charset="0"/>
        <a:ea typeface="+mn-ea"/>
        <a:cs typeface="+mn-cs"/>
      </a:defRPr>
    </a:lvl7pPr>
    <a:lvl8pPr marL="3200400" algn="l" defTabSz="914400" rtl="0" eaLnBrk="1" latinLnBrk="0" hangingPunct="1">
      <a:defRPr sz="2400" b="1" kern="1200">
        <a:solidFill>
          <a:srgbClr val="063DE8"/>
        </a:solidFill>
        <a:latin typeface="Arial" charset="0"/>
        <a:ea typeface="+mn-ea"/>
        <a:cs typeface="+mn-cs"/>
      </a:defRPr>
    </a:lvl8pPr>
    <a:lvl9pPr marL="3657600" algn="l" defTabSz="914400" rtl="0" eaLnBrk="1" latinLnBrk="0" hangingPunct="1">
      <a:defRPr sz="2400" b="1" kern="1200">
        <a:solidFill>
          <a:srgbClr val="063DE8"/>
        </a:solidFill>
        <a:latin typeface="Arial" charset="0"/>
        <a:ea typeface="+mn-ea"/>
        <a:cs typeface="+mn-cs"/>
      </a:defRPr>
    </a:lvl9pPr>
  </p:defaultTextStyle>
  <p:extLst>
    <p:ext uri="{EFAFB233-063F-42B5-8137-9DF3F51BA10A}">
      <p15:sldGuideLst xmlns:p15="http://schemas.microsoft.com/office/powerpoint/2012/main" xmlns="">
        <p15:guide id="1" orient="horz" pos="2281">
          <p15:clr>
            <a:srgbClr val="A4A3A4"/>
          </p15:clr>
        </p15:guide>
        <p15:guide id="2" pos="312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00"/>
    <a:srgbClr val="006600"/>
    <a:srgbClr val="063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0" autoAdjust="0"/>
    <p:restoredTop sz="70107" autoAdjust="0"/>
  </p:normalViewPr>
  <p:slideViewPr>
    <p:cSldViewPr>
      <p:cViewPr>
        <p:scale>
          <a:sx n="100" d="100"/>
          <a:sy n="100" d="100"/>
        </p:scale>
        <p:origin x="-1566" y="-258"/>
      </p:cViewPr>
      <p:guideLst>
        <p:guide orient="horz" pos="2281"/>
        <p:guide pos="312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notesViewPr>
    <p:cSldViewPr>
      <p:cViewPr varScale="1">
        <p:scale>
          <a:sx n="125" d="100"/>
          <a:sy n="125" d="100"/>
        </p:scale>
        <p:origin x="493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de-DE"/>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5551F1BD-2C4E-430D-BCC5-A5E0D4BED38A}" type="datetimeFigureOut">
              <a:rPr lang="de-DE"/>
              <a:pPr>
                <a:defRPr/>
              </a:pPr>
              <a:t>05.02.2017</a:t>
            </a:fld>
            <a:endParaRPr lang="de-DE"/>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de-DE"/>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728CBE7-F144-4200-B7D8-139359AE85C1}" type="slidenum">
              <a:rPr lang="de-DE"/>
              <a:pPr>
                <a:defRPr/>
              </a:pPr>
              <a:t>‹Nr.›</a:t>
            </a:fld>
            <a:endParaRPr lang="de-DE"/>
          </a:p>
        </p:txBody>
      </p:sp>
    </p:spTree>
    <p:extLst>
      <p:ext uri="{BB962C8B-B14F-4D97-AF65-F5344CB8AC3E}">
        <p14:creationId xmlns:p14="http://schemas.microsoft.com/office/powerpoint/2010/main" val="259928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de-DE"/>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effectLst/>
                <a:latin typeface="Arial" charset="0"/>
              </a:defRPr>
            </a:lvl1pPr>
          </a:lstStyle>
          <a:p>
            <a:pPr>
              <a:defRPr/>
            </a:pPr>
            <a:endParaRPr lang="de-DE"/>
          </a:p>
        </p:txBody>
      </p:sp>
      <p:sp>
        <p:nvSpPr>
          <p:cNvPr id="37892" name="Rectangle 4"/>
          <p:cNvSpPr>
            <a:spLocks noGrp="1" noRot="1" noChangeAspect="1" noChangeArrowheads="1" noTextEdit="1"/>
          </p:cNvSpPr>
          <p:nvPr>
            <p:ph type="sldImg" idx="2"/>
          </p:nvPr>
        </p:nvSpPr>
        <p:spPr bwMode="auto">
          <a:xfrm>
            <a:off x="1084263" y="685800"/>
            <a:ext cx="468947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de-DE"/>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0138D0E6-F5B7-46BA-BD00-AB0BFC2C0CAB}" type="slidenum">
              <a:rPr lang="de-DE"/>
              <a:pPr>
                <a:defRPr/>
              </a:pPr>
              <a:t>‹Nr.›</a:t>
            </a:fld>
            <a:endParaRPr lang="de-DE"/>
          </a:p>
        </p:txBody>
      </p:sp>
    </p:spTree>
    <p:extLst>
      <p:ext uri="{BB962C8B-B14F-4D97-AF65-F5344CB8AC3E}">
        <p14:creationId xmlns:p14="http://schemas.microsoft.com/office/powerpoint/2010/main" val="3766718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p:cNvSpPr>
            <a:spLocks noGrp="1" noRot="1" noChangeAspect="1" noTextEdit="1"/>
          </p:cNvSpPr>
          <p:nvPr>
            <p:ph type="sldImg"/>
          </p:nvPr>
        </p:nvSpPr>
        <p:spPr>
          <a:ln/>
        </p:spPr>
      </p:sp>
      <p:sp>
        <p:nvSpPr>
          <p:cNvPr id="1372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Wir gehen auf das Objekt der Begierde </a:t>
            </a:r>
          </a:p>
          <a:p>
            <a:pPr>
              <a:buFontTx/>
              <a:buChar char="•"/>
            </a:pPr>
            <a:r>
              <a:rPr lang="de-DE" altLang="de-DE"/>
              <a:t>den Ball</a:t>
            </a:r>
          </a:p>
          <a:p>
            <a:r>
              <a:rPr lang="de-DE" altLang="de-DE"/>
              <a:t>ein</a:t>
            </a:r>
          </a:p>
        </p:txBody>
      </p:sp>
      <p:sp>
        <p:nvSpPr>
          <p:cNvPr id="137220"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38867610-275F-4A8C-A3A1-A7F5F43A632D}" type="slidenum">
              <a:rPr lang="de-DE" altLang="de-DE" sz="1200" b="0">
                <a:solidFill>
                  <a:schemeClr val="tx1"/>
                </a:solidFill>
              </a:rPr>
              <a:pPr algn="r" eaLnBrk="1" hangingPunct="1"/>
              <a:t>1</a:t>
            </a:fld>
            <a:endParaRPr lang="de-DE" altLang="de-DE"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lienbildplatzhalter 1"/>
          <p:cNvSpPr>
            <a:spLocks noGrp="1" noRot="1" noChangeAspect="1" noTextEdit="1"/>
          </p:cNvSpPr>
          <p:nvPr>
            <p:ph type="sldImg"/>
          </p:nvPr>
        </p:nvSpPr>
        <p:spPr>
          <a:ln/>
        </p:spPr>
      </p:sp>
      <p:sp>
        <p:nvSpPr>
          <p:cNvPr id="1792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de-DE" altLang="de-DE" dirty="0"/>
          </a:p>
        </p:txBody>
      </p:sp>
      <p:sp>
        <p:nvSpPr>
          <p:cNvPr id="179204"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B3FA2E6D-159B-4007-B021-6C119DBEA777}" type="slidenum">
              <a:rPr lang="de-DE" altLang="de-DE" sz="1200" b="0">
                <a:solidFill>
                  <a:schemeClr val="tx1"/>
                </a:solidFill>
              </a:rPr>
              <a:pPr algn="r" eaLnBrk="1" hangingPunct="1"/>
              <a:t>2</a:t>
            </a:fld>
            <a:endParaRPr lang="de-DE" altLang="de-DE" sz="12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84275"/>
            <a:ext cx="7427913" cy="2520950"/>
          </a:xfrm>
          <a:prstGeom prst="rect">
            <a:avLst/>
          </a:prstGeom>
        </p:spPr>
        <p:txBody>
          <a:bodyPr/>
          <a:lstStyle>
            <a:lvl1pPr algn="ctr">
              <a:defRPr sz="4800"/>
            </a:lvl1pPr>
          </a:lstStyle>
          <a:p>
            <a:r>
              <a:rPr lang="de-DE" dirty="0"/>
              <a:t>Titelmasterformat durch Klicken bearbeiten</a:t>
            </a:r>
          </a:p>
        </p:txBody>
      </p:sp>
      <p:sp>
        <p:nvSpPr>
          <p:cNvPr id="3" name="Untertitel 2"/>
          <p:cNvSpPr>
            <a:spLocks noGrp="1"/>
          </p:cNvSpPr>
          <p:nvPr>
            <p:ph type="subTitle" idx="1"/>
          </p:nvPr>
        </p:nvSpPr>
        <p:spPr>
          <a:xfrm>
            <a:off x="1238250" y="3803650"/>
            <a:ext cx="7427913" cy="1747838"/>
          </a:xfrm>
        </p:spPr>
        <p:txBody>
          <a:bodyPr anchor="b">
            <a:normAutofit/>
          </a:bodyPr>
          <a:lstStyle>
            <a:lvl1pPr marL="0" indent="0" algn="ctr">
              <a:buNone/>
              <a:defRPr sz="3200" b="1">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extLst>
      <p:ext uri="{BB962C8B-B14F-4D97-AF65-F5344CB8AC3E}">
        <p14:creationId xmlns:p14="http://schemas.microsoft.com/office/powerpoint/2010/main" val="134089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31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221" y="289959"/>
            <a:ext cx="8913972" cy="1206765"/>
          </a:xfrm>
          <a:prstGeom prst="rect">
            <a:avLst/>
          </a:prstGeom>
        </p:spPr>
        <p:txBody>
          <a:bodyPr lIns="97969" tIns="48984" rIns="97969" bIns="48984"/>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Foliennummernplatzhalter 5"/>
          <p:cNvSpPr>
            <a:spLocks noGrp="1"/>
          </p:cNvSpPr>
          <p:nvPr>
            <p:ph type="sldNum" sz="quarter" idx="10"/>
          </p:nvPr>
        </p:nvSpPr>
        <p:spPr>
          <a:xfrm>
            <a:off x="8583613" y="6773863"/>
            <a:ext cx="825500" cy="385762"/>
          </a:xfrm>
          <a:prstGeom prst="rect">
            <a:avLst/>
          </a:prstGeom>
        </p:spPr>
        <p:txBody>
          <a:bodyPr lIns="97969" tIns="48984" rIns="97969" bIns="48984"/>
          <a:lstStyle>
            <a:lvl1pPr>
              <a:defRPr>
                <a:solidFill>
                  <a:prstClr val="white">
                    <a:shade val="50000"/>
                  </a:prstClr>
                </a:solidFill>
              </a:defRPr>
            </a:lvl1pPr>
          </a:lstStyle>
          <a:p>
            <a:pPr>
              <a:defRPr/>
            </a:pPr>
            <a:fld id="{DE97D2F7-D499-4907-BD0F-70CD9B38B7F0}" type="slidenum">
              <a:rPr lang="de-DE"/>
              <a:pPr>
                <a:defRPr/>
              </a:pPr>
              <a:t>‹Nr.›</a:t>
            </a:fld>
            <a:endParaRPr lang="de-DE"/>
          </a:p>
        </p:txBody>
      </p:sp>
    </p:spTree>
    <p:extLst>
      <p:ext uri="{BB962C8B-B14F-4D97-AF65-F5344CB8AC3E}">
        <p14:creationId xmlns:p14="http://schemas.microsoft.com/office/powerpoint/2010/main" val="63358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960742558"/>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2364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668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15925" y="1120775"/>
            <a:ext cx="9240838"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grpSp>
        <p:nvGrpSpPr>
          <p:cNvPr id="1027" name="Rectangle 22"/>
          <p:cNvGrpSpPr>
            <a:grpSpLocks/>
          </p:cNvGrpSpPr>
          <p:nvPr userDrawn="1"/>
        </p:nvGrpSpPr>
        <p:grpSpPr bwMode="auto">
          <a:xfrm>
            <a:off x="414338" y="957263"/>
            <a:ext cx="9242425" cy="66675"/>
            <a:chOff x="261" y="603"/>
            <a:chExt cx="5822" cy="42"/>
          </a:xfrm>
        </p:grpSpPr>
        <p:pic>
          <p:nvPicPr>
            <p:cNvPr id="1041" name="Rectangle 2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 y="603"/>
              <a:ext cx="5822" cy="42"/>
            </a:xfrm>
            <a:prstGeom prst="rect">
              <a:avLst/>
            </a:prstGeom>
            <a:solidFill>
              <a:srgbClr val="006600"/>
            </a:solidFill>
            <a:ln w="9525">
              <a:solidFill>
                <a:srgbClr val="006600"/>
              </a:solidFill>
              <a:miter lim="800000"/>
              <a:headEnd/>
              <a:tailEnd/>
            </a:ln>
          </p:spPr>
        </p:pic>
        <p:sp>
          <p:nvSpPr>
            <p:cNvPr id="1030" name="Text Box 6"/>
            <p:cNvSpPr txBox="1">
              <a:spLocks noChangeArrowheads="1"/>
            </p:cNvSpPr>
            <p:nvPr/>
          </p:nvSpPr>
          <p:spPr bwMode="auto">
            <a:xfrm>
              <a:off x="262" y="601"/>
              <a:ext cx="5821" cy="43"/>
            </a:xfrm>
            <a:prstGeom prst="rect">
              <a:avLst/>
            </a:prstGeom>
            <a:solidFill>
              <a:srgbClr val="006600"/>
            </a:solidFill>
            <a:ln w="9525">
              <a:solidFill>
                <a:srgbClr val="006600"/>
              </a:solidFill>
              <a:miter lim="800000"/>
              <a:headEnd/>
              <a:tailEnd/>
            </a:ln>
          </p:spPr>
          <p:txBody>
            <a:bodyPr wrap="none"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endParaRPr lang="de-DE">
                <a:effectLst>
                  <a:outerShdw blurRad="38100" dist="38100" dir="2700000" algn="tl">
                    <a:srgbClr val="000000"/>
                  </a:outerShdw>
                </a:effectLst>
              </a:endParaRPr>
            </a:p>
          </p:txBody>
        </p:sp>
      </p:grpSp>
      <p:grpSp>
        <p:nvGrpSpPr>
          <p:cNvPr id="1028" name="Rectangle 22"/>
          <p:cNvGrpSpPr>
            <a:grpSpLocks/>
          </p:cNvGrpSpPr>
          <p:nvPr userDrawn="1"/>
        </p:nvGrpSpPr>
        <p:grpSpPr bwMode="auto">
          <a:xfrm>
            <a:off x="433388" y="6662738"/>
            <a:ext cx="9240837" cy="73025"/>
            <a:chOff x="273" y="4197"/>
            <a:chExt cx="5821" cy="46"/>
          </a:xfrm>
        </p:grpSpPr>
        <p:pic>
          <p:nvPicPr>
            <p:cNvPr id="1039" name="Rectangle 2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 y="4197"/>
              <a:ext cx="5821" cy="46"/>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273" y="4199"/>
              <a:ext cx="5821" cy="4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endParaRPr lang="de-DE">
                <a:effectLst>
                  <a:outerShdw blurRad="38100" dist="38100" dir="2700000" algn="tl">
                    <a:srgbClr val="000000"/>
                  </a:outerShdw>
                </a:effectLst>
              </a:endParaRPr>
            </a:p>
          </p:txBody>
        </p:sp>
      </p:grpSp>
      <p:sp>
        <p:nvSpPr>
          <p:cNvPr id="25" name="Rechteck 24"/>
          <p:cNvSpPr/>
          <p:nvPr userDrawn="1"/>
        </p:nvSpPr>
        <p:spPr>
          <a:xfrm>
            <a:off x="449263" y="6829506"/>
            <a:ext cx="2880320" cy="277772"/>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r>
              <a:rPr lang="de-DE" sz="1400" dirty="0">
                <a:solidFill>
                  <a:schemeClr val="tx1"/>
                </a:solidFill>
                <a:latin typeface="Calibri" pitchFamily="34" charset="0"/>
              </a:rPr>
              <a:t>© </a:t>
            </a:r>
            <a:r>
              <a:rPr lang="de-DE" sz="1400" dirty="0" smtClean="0">
                <a:solidFill>
                  <a:schemeClr val="tx1"/>
                </a:solidFill>
                <a:latin typeface="Calibri" pitchFamily="34" charset="0"/>
              </a:rPr>
              <a:t>DHB-SR-Lehrwesen </a:t>
            </a:r>
            <a:r>
              <a:rPr lang="de-DE" sz="1400" dirty="0">
                <a:solidFill>
                  <a:schemeClr val="tx1"/>
                </a:solidFill>
                <a:latin typeface="Calibri" pitchFamily="34" charset="0"/>
              </a:rPr>
              <a:t>2017</a:t>
            </a:r>
          </a:p>
        </p:txBody>
      </p:sp>
      <p:sp>
        <p:nvSpPr>
          <p:cNvPr id="26" name="Rechteck 25"/>
          <p:cNvSpPr/>
          <p:nvPr userDrawn="1"/>
        </p:nvSpPr>
        <p:spPr>
          <a:xfrm>
            <a:off x="8624613" y="6831865"/>
            <a:ext cx="1032148" cy="277771"/>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fld id="{FE0983D7-7194-4091-8EBF-1FAC7CEF6685}" type="slidenum">
              <a:rPr lang="de-DE" sz="1400" smtClean="0">
                <a:solidFill>
                  <a:schemeClr val="tx1"/>
                </a:solidFill>
                <a:latin typeface="Calibri" pitchFamily="34" charset="0"/>
              </a:rPr>
              <a:pPr algn="ctr" eaLnBrk="1" hangingPunct="1">
                <a:defRPr/>
              </a:pPr>
              <a:t>‹Nr.›</a:t>
            </a:fld>
            <a:endParaRPr lang="de-DE" sz="1400">
              <a:solidFill>
                <a:schemeClr val="tx1"/>
              </a:solidFill>
              <a:latin typeface="Calibri" pitchFamily="34" charset="0"/>
            </a:endParaRPr>
          </a:p>
        </p:txBody>
      </p:sp>
      <p:sp>
        <p:nvSpPr>
          <p:cNvPr id="27" name="Rechteck 26"/>
          <p:cNvSpPr/>
          <p:nvPr userDrawn="1"/>
        </p:nvSpPr>
        <p:spPr>
          <a:xfrm>
            <a:off x="3549897" y="6835486"/>
            <a:ext cx="4854402" cy="277770"/>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r>
              <a:rPr lang="de-DE" sz="1400" dirty="0">
                <a:solidFill>
                  <a:schemeClr val="tx1"/>
                </a:solidFill>
                <a:latin typeface="Calibri" pitchFamily="34" charset="0"/>
              </a:rPr>
              <a:t>Regel 2:4/2:5 – Freiwurfausführung nach dem Schlusssignal</a:t>
            </a:r>
          </a:p>
        </p:txBody>
      </p:sp>
      <p:pic>
        <p:nvPicPr>
          <p:cNvPr id="12" name="Picture 23" descr="dhblogo"/>
          <p:cNvPicPr>
            <a:picLocks noChangeAspect="1" noChangeArrowheads="1"/>
          </p:cNvPicPr>
          <p:nvPr userDrawn="1"/>
        </p:nvPicPr>
        <p:blipFill>
          <a:blip r:embed="rId10">
            <a:extLst>
              <a:ext uri="{28A0092B-C50C-407E-A947-70E740481C1C}">
                <a14:useLocalDpi xmlns:a14="http://schemas.microsoft.com/office/drawing/2010/main" val="0"/>
              </a:ext>
            </a:extLst>
          </a:blip>
          <a:srcRect b="10670"/>
          <a:stretch>
            <a:fillRect/>
          </a:stretch>
        </p:blipFill>
        <p:spPr bwMode="auto">
          <a:xfrm>
            <a:off x="8054975" y="0"/>
            <a:ext cx="16922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5" r:id="rId3"/>
    <p:sldLayoutId id="2147483712" r:id="rId4"/>
    <p:sldLayoutId id="2147483713" r:id="rId5"/>
    <p:sldLayoutId id="2147483714" r:id="rId6"/>
  </p:sldLayoutIdLst>
  <p:txStyles>
    <p:title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Freiwurf%20nach%20Spielende.mp4"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2559542" y="379934"/>
            <a:ext cx="4192864" cy="475860"/>
          </a:xfrm>
          <a:prstGeom prst="rect">
            <a:avLst/>
          </a:prstGeom>
        </p:spPr>
        <p:txBody>
          <a:bodyPr vert="horz" lIns="91434" tIns="45717" rIns="91434" bIns="45717" numCol="1" anchorCtr="0" compatLnSpc="1">
            <a:prstTxWarp prst="textNoShape">
              <a:avLst/>
            </a:prstTxWarp>
          </a:bodyPr>
          <a:lstStyle/>
          <a:p>
            <a:pPr algn="ctr" eaLnBrk="1" hangingPunct="1"/>
            <a:r>
              <a:rPr altLang="de-DE" sz="2800" dirty="0">
                <a:effectLst>
                  <a:outerShdw blurRad="38100" dist="38100" dir="2700000" algn="tl">
                    <a:srgbClr val="C0C0C0"/>
                  </a:outerShdw>
                </a:effectLst>
              </a:rPr>
              <a:t>Thema</a:t>
            </a:r>
          </a:p>
        </p:txBody>
      </p:sp>
      <p:sp>
        <p:nvSpPr>
          <p:cNvPr id="6" name="Textfeld 5"/>
          <p:cNvSpPr txBox="1"/>
          <p:nvPr/>
        </p:nvSpPr>
        <p:spPr>
          <a:xfrm>
            <a:off x="118484" y="5684115"/>
            <a:ext cx="9679078" cy="610895"/>
          </a:xfrm>
          <a:prstGeom prst="rect">
            <a:avLst/>
          </a:prstGeom>
          <a:noFill/>
        </p:spPr>
        <p:txBody>
          <a:bodyPr wrap="none" lIns="91434" tIns="45717" rIns="91434" bIns="45717">
            <a:spAutoFit/>
          </a:bodyP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a:r>
              <a:rPr lang="de-DE" altLang="de-DE" sz="3400" dirty="0">
                <a:effectLst>
                  <a:outerShdw blurRad="38100" dist="38100" dir="2700000" algn="tl">
                    <a:srgbClr val="C0C0C0"/>
                  </a:outerShdw>
                </a:effectLst>
              </a:rPr>
              <a:t>Freiwurfausführung nach dem Schlusssignal</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746" y="2175817"/>
            <a:ext cx="2339885" cy="341751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593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hlinkClick r:id="rId2" action="ppaction://hlinkfile"/>
          </p:cNvPr>
          <p:cNvSpPr/>
          <p:nvPr/>
        </p:nvSpPr>
        <p:spPr>
          <a:xfrm>
            <a:off x="334022" y="1339541"/>
            <a:ext cx="9362831" cy="129925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600" dirty="0">
                <a:solidFill>
                  <a:schemeClr val="tx1"/>
                </a:solidFill>
                <a:latin typeface="Arial" pitchFamily="34" charset="0"/>
                <a:cs typeface="Arial" pitchFamily="34" charset="0"/>
              </a:rPr>
              <a:t>Will eine Mannschaft ihre Wurfchance noch wahrnehmen, müssen die Schiedsrichter ihr diese gewähren (selbst wenn sie nur sehr gering ist).</a:t>
            </a:r>
          </a:p>
        </p:txBody>
      </p:sp>
      <p:sp>
        <p:nvSpPr>
          <p:cNvPr id="9" name="Rechteck 8"/>
          <p:cNvSpPr/>
          <p:nvPr/>
        </p:nvSpPr>
        <p:spPr>
          <a:xfrm>
            <a:off x="296978" y="4684646"/>
            <a:ext cx="9362831" cy="129925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600" dirty="0">
                <a:solidFill>
                  <a:schemeClr val="tx1"/>
                </a:solidFill>
                <a:latin typeface="Arial" pitchFamily="34" charset="0"/>
                <a:cs typeface="Arial" pitchFamily="34" charset="0"/>
              </a:rPr>
              <a:t>Deshalb die Spieler beider Mannschaften rasch in die korrekten Positionen bringen, damit der Freiwurf unverzüglich ausgeführt werden kann.</a:t>
            </a:r>
          </a:p>
        </p:txBody>
      </p:sp>
      <p:sp>
        <p:nvSpPr>
          <p:cNvPr id="11" name="Rechteck 10"/>
          <p:cNvSpPr/>
          <p:nvPr/>
        </p:nvSpPr>
        <p:spPr>
          <a:xfrm>
            <a:off x="3901530" y="3012093"/>
            <a:ext cx="863292" cy="422431"/>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prstClr val="white"/>
                </a:solidFill>
                <a:latin typeface="Arial" pitchFamily="34" charset="0"/>
                <a:cs typeface="Arial" pitchFamily="34" charset="0"/>
              </a:rPr>
              <a:t>aber </a:t>
            </a:r>
          </a:p>
        </p:txBody>
      </p:sp>
      <p:sp>
        <p:nvSpPr>
          <p:cNvPr id="6" name="Rechteck 5"/>
          <p:cNvSpPr/>
          <p:nvPr/>
        </p:nvSpPr>
        <p:spPr>
          <a:xfrm>
            <a:off x="296978" y="3741075"/>
            <a:ext cx="9362831" cy="49903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marL="367383" indent="-367383">
              <a:buFont typeface="Wingdings" panose="05000000000000000000" pitchFamily="2" charset="2"/>
              <a:buChar char="Ø"/>
            </a:pPr>
            <a:r>
              <a:rPr lang="de-DE" sz="2600" dirty="0">
                <a:solidFill>
                  <a:schemeClr val="tx1"/>
                </a:solidFill>
                <a:latin typeface="Arial" pitchFamily="34" charset="0"/>
                <a:cs typeface="Arial" pitchFamily="34" charset="0"/>
              </a:rPr>
              <a:t>Kein zeitaufwändiges „Theater“ veranstalten!</a:t>
            </a:r>
          </a:p>
        </p:txBody>
      </p:sp>
      <p:sp>
        <p:nvSpPr>
          <p:cNvPr id="7" name="Titel 1"/>
          <p:cNvSpPr txBox="1">
            <a:spLocks/>
          </p:cNvSpPr>
          <p:nvPr/>
        </p:nvSpPr>
        <p:spPr>
          <a:xfrm>
            <a:off x="1567830" y="45097"/>
            <a:ext cx="6768752" cy="1029714"/>
          </a:xfrm>
          <a:prstGeom prst="rect">
            <a:avLst/>
          </a:prstGeom>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dirty="0"/>
              <a:t>Freiwurfausführung </a:t>
            </a:r>
          </a:p>
          <a:p>
            <a:r>
              <a:rPr lang="de-DE" altLang="de-DE" dirty="0"/>
              <a:t>nach dem Schlusssignal</a:t>
            </a:r>
          </a:p>
        </p:txBody>
      </p:sp>
    </p:spTree>
    <p:extLst>
      <p:ext uri="{BB962C8B-B14F-4D97-AF65-F5344CB8AC3E}">
        <p14:creationId xmlns:p14="http://schemas.microsoft.com/office/powerpoint/2010/main" val="21023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41617" y="3959590"/>
            <a:ext cx="8743801" cy="169936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600" dirty="0">
                <a:solidFill>
                  <a:schemeClr val="tx1"/>
                </a:solidFill>
                <a:latin typeface="Arial" pitchFamily="34" charset="0"/>
                <a:cs typeface="Arial" pitchFamily="34" charset="0"/>
              </a:rPr>
              <a:t>Häufig überschreiten ein oder mehrere Spieler die Freiwurflinie nach dem Pfiff, aber bevor der Ball die Hand des Werfers verlassen hat oder der Werfer bewegt sich beim Wurf oder springt. </a:t>
            </a:r>
          </a:p>
        </p:txBody>
      </p:sp>
      <p:sp>
        <p:nvSpPr>
          <p:cNvPr id="3" name="Rechteck 2"/>
          <p:cNvSpPr/>
          <p:nvPr/>
        </p:nvSpPr>
        <p:spPr>
          <a:xfrm>
            <a:off x="541617" y="1187491"/>
            <a:ext cx="8743801" cy="89914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600" dirty="0">
                <a:solidFill>
                  <a:schemeClr val="tx1"/>
                </a:solidFill>
                <a:latin typeface="Arial" pitchFamily="34" charset="0"/>
                <a:cs typeface="Arial" pitchFamily="34" charset="0"/>
              </a:rPr>
              <a:t>Auf die sonst üblichen Regelwidrigkeiten beider Mannschaften ist zu achten.</a:t>
            </a:r>
          </a:p>
        </p:txBody>
      </p:sp>
      <p:sp>
        <p:nvSpPr>
          <p:cNvPr id="4" name="Rechteck 3"/>
          <p:cNvSpPr/>
          <p:nvPr/>
        </p:nvSpPr>
        <p:spPr>
          <a:xfrm>
            <a:off x="541617" y="2373486"/>
            <a:ext cx="8743801" cy="129925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600" dirty="0">
                <a:solidFill>
                  <a:schemeClr val="tx1"/>
                </a:solidFill>
                <a:latin typeface="Arial" pitchFamily="34" charset="0"/>
                <a:cs typeface="Arial" pitchFamily="34" charset="0"/>
              </a:rPr>
              <a:t>Wiederholte Regelwidrigkeiten durch die Abwehrspieler müssen genauso geahndet werden wie Regelwidrigkeiten der Angriffsspieler.</a:t>
            </a:r>
          </a:p>
        </p:txBody>
      </p:sp>
      <p:sp>
        <p:nvSpPr>
          <p:cNvPr id="6" name="Rechteck 5"/>
          <p:cNvSpPr/>
          <p:nvPr/>
        </p:nvSpPr>
        <p:spPr>
          <a:xfrm>
            <a:off x="541617" y="5945804"/>
            <a:ext cx="8743801" cy="49903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600" dirty="0">
                <a:solidFill>
                  <a:schemeClr val="tx1"/>
                </a:solidFill>
                <a:latin typeface="Arial" pitchFamily="34" charset="0"/>
                <a:cs typeface="Arial" pitchFamily="34" charset="0"/>
              </a:rPr>
              <a:t>Keine unzulässig erzielten Tore anerkennen! </a:t>
            </a:r>
          </a:p>
        </p:txBody>
      </p:sp>
      <p:sp>
        <p:nvSpPr>
          <p:cNvPr id="7" name="Titel 1"/>
          <p:cNvSpPr txBox="1">
            <a:spLocks/>
          </p:cNvSpPr>
          <p:nvPr/>
        </p:nvSpPr>
        <p:spPr>
          <a:xfrm>
            <a:off x="1567830" y="45097"/>
            <a:ext cx="6768752" cy="1029714"/>
          </a:xfrm>
          <a:prstGeom prst="rect">
            <a:avLst/>
          </a:prstGeom>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dirty="0"/>
              <a:t>Freiwurfausführung </a:t>
            </a:r>
          </a:p>
          <a:p>
            <a:r>
              <a:rPr lang="de-DE" altLang="de-DE" dirty="0"/>
              <a:t>nach dem Schlusssignal</a:t>
            </a:r>
          </a:p>
        </p:txBody>
      </p:sp>
    </p:spTree>
    <p:extLst>
      <p:ext uri="{BB962C8B-B14F-4D97-AF65-F5344CB8AC3E}">
        <p14:creationId xmlns:p14="http://schemas.microsoft.com/office/powerpoint/2010/main" val="354662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28511" y="1508441"/>
            <a:ext cx="7970013" cy="3376745"/>
          </a:xfrm>
          <a:prstGeom prst="rect">
            <a:avLst/>
          </a:prstGeom>
          <a:noFill/>
          <a:effectLst>
            <a:reflection blurRad="6350" stA="52000" endA="300" endPos="35000" dir="5400000" sy="-100000" algn="bl" rotWithShape="0"/>
          </a:effectLst>
        </p:spPr>
        <p:txBody>
          <a:bodyPr wrap="square" lIns="97969" tIns="48984" rIns="97969" bIns="48984" rtlCol="0">
            <a:spAutoFit/>
          </a:bodyPr>
          <a:lstStyle/>
          <a:p>
            <a:pPr algn="ctr"/>
            <a:r>
              <a:rPr lang="de-DE" sz="21300" dirty="0">
                <a:latin typeface="Arial" pitchFamily="34" charset="0"/>
                <a:cs typeface="Arial" pitchFamily="34" charset="0"/>
              </a:rPr>
              <a:t>ENDE</a:t>
            </a:r>
          </a:p>
        </p:txBody>
      </p:sp>
    </p:spTree>
    <p:extLst>
      <p:ext uri="{BB962C8B-B14F-4D97-AF65-F5344CB8AC3E}">
        <p14:creationId xmlns:p14="http://schemas.microsoft.com/office/powerpoint/2010/main" val="2206937542"/>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Text Box 3"/>
          <p:cNvSpPr txBox="1">
            <a:spLocks noChangeArrowheads="1"/>
          </p:cNvSpPr>
          <p:nvPr/>
        </p:nvSpPr>
        <p:spPr bwMode="auto">
          <a:xfrm>
            <a:off x="417514" y="1387476"/>
            <a:ext cx="9215437" cy="96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62" tIns="48981" rIns="97962" bIns="48981" anchor="t">
            <a:spAutoFit/>
          </a:bodyPr>
          <a:lstStyle>
            <a:lvl1pPr defTabSz="979488">
              <a:lnSpc>
                <a:spcPct val="90000"/>
              </a:lnSpc>
              <a:spcBef>
                <a:spcPts val="1000"/>
              </a:spcBef>
              <a:buFont typeface="Arial" charset="0"/>
              <a:buChar char="•"/>
              <a:defRPr sz="2800">
                <a:solidFill>
                  <a:schemeClr val="tx1"/>
                </a:solidFill>
                <a:latin typeface="Calibri" pitchFamily="34" charset="0"/>
              </a:defRPr>
            </a:lvl1pPr>
            <a:lvl2pPr marL="742950" indent="-285750" defTabSz="979488">
              <a:lnSpc>
                <a:spcPct val="90000"/>
              </a:lnSpc>
              <a:spcBef>
                <a:spcPts val="500"/>
              </a:spcBef>
              <a:buFont typeface="Arial" charset="0"/>
              <a:buChar char="•"/>
              <a:defRPr sz="2400">
                <a:solidFill>
                  <a:schemeClr val="tx1"/>
                </a:solidFill>
                <a:latin typeface="Calibri" pitchFamily="34" charset="0"/>
              </a:defRPr>
            </a:lvl2pPr>
            <a:lvl3pPr marL="1143000" indent="-228600" defTabSz="979488">
              <a:lnSpc>
                <a:spcPct val="90000"/>
              </a:lnSpc>
              <a:spcBef>
                <a:spcPts val="500"/>
              </a:spcBef>
              <a:buFont typeface="Arial" charset="0"/>
              <a:buChar char="•"/>
              <a:defRPr sz="2000">
                <a:solidFill>
                  <a:schemeClr val="tx1"/>
                </a:solidFill>
                <a:latin typeface="Calibri" pitchFamily="34" charset="0"/>
              </a:defRPr>
            </a:lvl3pPr>
            <a:lvl4pPr marL="1600200" indent="-228600" defTabSz="979488">
              <a:lnSpc>
                <a:spcPct val="90000"/>
              </a:lnSpc>
              <a:spcBef>
                <a:spcPts val="500"/>
              </a:spcBef>
              <a:buFont typeface="Arial" charset="0"/>
              <a:buChar char="•"/>
              <a:defRPr>
                <a:solidFill>
                  <a:schemeClr val="tx1"/>
                </a:solidFill>
                <a:latin typeface="Calibri" pitchFamily="34" charset="0"/>
              </a:defRPr>
            </a:lvl4pPr>
            <a:lvl5pPr marL="2057400" indent="-228600" defTabSz="979488">
              <a:lnSpc>
                <a:spcPct val="90000"/>
              </a:lnSpc>
              <a:spcBef>
                <a:spcPts val="500"/>
              </a:spcBef>
              <a:buFont typeface="Arial" charset="0"/>
              <a:buChar char="•"/>
              <a:defRPr>
                <a:solidFill>
                  <a:schemeClr val="tx1"/>
                </a:solidFill>
                <a:latin typeface="Calibri" pitchFamily="34" charset="0"/>
              </a:defRPr>
            </a:lvl5pPr>
            <a:lvl6pPr marL="25146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50000"/>
              </a:spcBef>
              <a:buFontTx/>
              <a:buNone/>
            </a:pPr>
            <a:r>
              <a:rPr lang="de-DE" altLang="de-DE" dirty="0">
                <a:latin typeface="Arial" charset="0"/>
              </a:rPr>
              <a:t>Unter</a:t>
            </a:r>
            <a:r>
              <a:rPr lang="en-GB" altLang="de-DE" dirty="0">
                <a:latin typeface="Arial" charset="0"/>
              </a:rPr>
              <a:t> </a:t>
            </a:r>
            <a:r>
              <a:rPr lang="de-DE" altLang="de-DE" dirty="0">
                <a:latin typeface="Arial" charset="0"/>
              </a:rPr>
              <a:t>welcher Regel finden wir den Bezug</a:t>
            </a:r>
            <a:r>
              <a:rPr lang="en-GB" altLang="de-DE" dirty="0">
                <a:latin typeface="Arial" charset="0"/>
              </a:rPr>
              <a:t> </a:t>
            </a:r>
            <a:r>
              <a:rPr lang="de-DE" altLang="de-DE" dirty="0">
                <a:latin typeface="Arial" charset="0"/>
              </a:rPr>
              <a:t>zum Thema “Freiwurf nach Schlusssignal“?</a:t>
            </a:r>
          </a:p>
        </p:txBody>
      </p:sp>
      <p:sp>
        <p:nvSpPr>
          <p:cNvPr id="178180" name="Textfeld 2"/>
          <p:cNvSpPr txBox="1">
            <a:spLocks noChangeArrowheads="1"/>
          </p:cNvSpPr>
          <p:nvPr/>
        </p:nvSpPr>
        <p:spPr bwMode="auto">
          <a:xfrm>
            <a:off x="487363" y="3332163"/>
            <a:ext cx="8497887" cy="156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3200" u="sng" dirty="0">
                <a:solidFill>
                  <a:srgbClr val="063DE8"/>
                </a:solidFill>
                <a:latin typeface="Arial" charset="0"/>
              </a:rPr>
              <a:t>Erläuterung 1 – Freiwurf-Ausführung nach dem Schlusssignal</a:t>
            </a:r>
            <a:endParaRPr lang="de-DE" altLang="de-DE" sz="3200" dirty="0">
              <a:solidFill>
                <a:srgbClr val="063DE8"/>
              </a:solidFill>
              <a:latin typeface="Arial" charset="0"/>
            </a:endParaRPr>
          </a:p>
          <a:p>
            <a:pPr algn="ctr">
              <a:lnSpc>
                <a:spcPct val="100000"/>
              </a:lnSpc>
              <a:spcBef>
                <a:spcPct val="0"/>
              </a:spcBef>
              <a:buFontTx/>
              <a:buNone/>
            </a:pPr>
            <a:r>
              <a:rPr lang="de-DE" altLang="de-DE" sz="3200" dirty="0">
                <a:solidFill>
                  <a:srgbClr val="063DE8"/>
                </a:solidFill>
                <a:latin typeface="Arial" charset="0"/>
              </a:rPr>
              <a:t>(2:4 bis 2:6)</a:t>
            </a:r>
          </a:p>
        </p:txBody>
      </p:sp>
      <p:sp>
        <p:nvSpPr>
          <p:cNvPr id="4" name="Titel 1"/>
          <p:cNvSpPr txBox="1">
            <a:spLocks/>
          </p:cNvSpPr>
          <p:nvPr/>
        </p:nvSpPr>
        <p:spPr>
          <a:xfrm>
            <a:off x="2559542" y="379934"/>
            <a:ext cx="4192864" cy="475860"/>
          </a:xfrm>
          <a:prstGeom prst="rect">
            <a:avLst/>
          </a:prstGeom>
        </p:spPr>
        <p:txBody>
          <a:bodyPr vert="horz" lIns="91434" tIns="45717" rIns="91434" bIns="45717" numCol="1" anchorCtr="0" compatLnSpc="1">
            <a:prstTxWarp prst="textNoShape">
              <a:avLst/>
            </a:prstTxWarp>
          </a:bodyPr>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eaLnBrk="1" hangingPunct="1"/>
            <a:r>
              <a:rPr lang="de-DE" altLang="de-DE" sz="2800" dirty="0">
                <a:effectLst>
                  <a:outerShdw blurRad="38100" dist="38100" dir="2700000" algn="tl">
                    <a:srgbClr val="C0C0C0"/>
                  </a:outerShdw>
                </a:effectLst>
              </a:rPr>
              <a:t>Regelbezug</a:t>
            </a:r>
          </a:p>
        </p:txBody>
      </p:sp>
    </p:spTree>
    <p:extLst>
      <p:ext uri="{BB962C8B-B14F-4D97-AF65-F5344CB8AC3E}">
        <p14:creationId xmlns:p14="http://schemas.microsoft.com/office/powerpoint/2010/main" val="210969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fade">
                                      <p:cBhvr>
                                        <p:cTn id="7"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559542" y="379934"/>
            <a:ext cx="4192864" cy="475860"/>
          </a:xfrm>
          <a:prstGeom prst="rect">
            <a:avLst/>
          </a:prstGeom>
        </p:spPr>
        <p:txBody>
          <a:bodyPr vert="horz" lIns="91434" tIns="45717" rIns="91434" bIns="45717" numCol="1" anchorCtr="0" compatLnSpc="1">
            <a:prstTxWarp prst="textNoShape">
              <a:avLst/>
            </a:prstTxWarp>
          </a:bodyPr>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eaLnBrk="1" hangingPunct="1"/>
            <a:r>
              <a:rPr lang="de-DE" altLang="de-DE" sz="2800" dirty="0">
                <a:solidFill>
                  <a:schemeClr val="tx1"/>
                </a:solidFill>
                <a:effectLst/>
              </a:rPr>
              <a:t>Spielzeit abgelaufen</a:t>
            </a:r>
          </a:p>
        </p:txBody>
      </p:sp>
      <p:grpSp>
        <p:nvGrpSpPr>
          <p:cNvPr id="8" name="Gruppieren 7"/>
          <p:cNvGrpSpPr/>
          <p:nvPr/>
        </p:nvGrpSpPr>
        <p:grpSpPr>
          <a:xfrm>
            <a:off x="721548" y="1850652"/>
            <a:ext cx="3672408" cy="3343473"/>
            <a:chOff x="-2536626" y="1676078"/>
            <a:chExt cx="3672408" cy="3343473"/>
          </a:xfrm>
        </p:grpSpPr>
        <p:sp>
          <p:nvSpPr>
            <p:cNvPr id="5" name="Rechteck 4"/>
            <p:cNvSpPr/>
            <p:nvPr/>
          </p:nvSpPr>
          <p:spPr>
            <a:xfrm>
              <a:off x="-2536626" y="1676078"/>
              <a:ext cx="3672408" cy="334347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1896754" y="3777977"/>
              <a:ext cx="2392664" cy="769441"/>
            </a:xfrm>
            <a:prstGeom prst="rect">
              <a:avLst/>
            </a:prstGeom>
            <a:solidFill>
              <a:schemeClr val="tx1"/>
            </a:solidFill>
          </p:spPr>
          <p:txBody>
            <a:bodyPr wrap="square" rtlCol="0">
              <a:spAutoFit/>
            </a:bodyPr>
            <a:lstStyle/>
            <a:p>
              <a:pPr algn="ctr"/>
              <a:r>
                <a:rPr lang="de-DE" sz="4400" dirty="0">
                  <a:solidFill>
                    <a:srgbClr val="FF0000"/>
                  </a:solidFill>
                </a:rPr>
                <a:t>30:00</a:t>
              </a:r>
            </a:p>
          </p:txBody>
        </p:sp>
        <p:sp>
          <p:nvSpPr>
            <p:cNvPr id="6" name="Textfeld 5"/>
            <p:cNvSpPr txBox="1"/>
            <p:nvPr/>
          </p:nvSpPr>
          <p:spPr>
            <a:xfrm>
              <a:off x="-2104578" y="1842741"/>
              <a:ext cx="919712" cy="769441"/>
            </a:xfrm>
            <a:prstGeom prst="rect">
              <a:avLst/>
            </a:prstGeom>
            <a:solidFill>
              <a:schemeClr val="tx1"/>
            </a:solidFill>
          </p:spPr>
          <p:txBody>
            <a:bodyPr wrap="square" rtlCol="0">
              <a:spAutoFit/>
            </a:bodyPr>
            <a:lstStyle/>
            <a:p>
              <a:pPr algn="ctr"/>
              <a:r>
                <a:rPr lang="de-DE" sz="4400" dirty="0">
                  <a:solidFill>
                    <a:srgbClr val="FF0000"/>
                  </a:solidFill>
                </a:rPr>
                <a:t>12</a:t>
              </a:r>
            </a:p>
          </p:txBody>
        </p:sp>
        <p:sp>
          <p:nvSpPr>
            <p:cNvPr id="7" name="Textfeld 6"/>
            <p:cNvSpPr txBox="1"/>
            <p:nvPr/>
          </p:nvSpPr>
          <p:spPr>
            <a:xfrm>
              <a:off x="-93315" y="1838449"/>
              <a:ext cx="838614" cy="769441"/>
            </a:xfrm>
            <a:prstGeom prst="rect">
              <a:avLst/>
            </a:prstGeom>
            <a:solidFill>
              <a:schemeClr val="tx1"/>
            </a:solidFill>
          </p:spPr>
          <p:txBody>
            <a:bodyPr wrap="square" rtlCol="0">
              <a:spAutoFit/>
            </a:bodyPr>
            <a:lstStyle/>
            <a:p>
              <a:pPr algn="ctr"/>
              <a:r>
                <a:rPr lang="de-DE" sz="4400" dirty="0">
                  <a:solidFill>
                    <a:srgbClr val="FF0000"/>
                  </a:solidFill>
                </a:rPr>
                <a:t>11</a:t>
              </a:r>
            </a:p>
          </p:txBody>
        </p:sp>
        <p:sp>
          <p:nvSpPr>
            <p:cNvPr id="9" name="Textfeld 8"/>
            <p:cNvSpPr txBox="1"/>
            <p:nvPr/>
          </p:nvSpPr>
          <p:spPr>
            <a:xfrm>
              <a:off x="-2387550" y="2793403"/>
              <a:ext cx="1485656" cy="584775"/>
            </a:xfrm>
            <a:prstGeom prst="rect">
              <a:avLst/>
            </a:prstGeom>
            <a:solidFill>
              <a:schemeClr val="tx1"/>
            </a:solidFill>
          </p:spPr>
          <p:txBody>
            <a:bodyPr wrap="square" rtlCol="0">
              <a:spAutoFit/>
            </a:bodyPr>
            <a:lstStyle/>
            <a:p>
              <a:pPr algn="ctr"/>
              <a:r>
                <a:rPr lang="de-DE" sz="3200" dirty="0">
                  <a:solidFill>
                    <a:schemeClr val="bg1"/>
                  </a:solidFill>
                </a:rPr>
                <a:t>Heim</a:t>
              </a:r>
            </a:p>
          </p:txBody>
        </p:sp>
        <p:sp>
          <p:nvSpPr>
            <p:cNvPr id="10" name="Textfeld 9"/>
            <p:cNvSpPr txBox="1"/>
            <p:nvPr/>
          </p:nvSpPr>
          <p:spPr>
            <a:xfrm>
              <a:off x="-416836" y="2793402"/>
              <a:ext cx="1485656" cy="584775"/>
            </a:xfrm>
            <a:prstGeom prst="rect">
              <a:avLst/>
            </a:prstGeom>
            <a:solidFill>
              <a:schemeClr val="tx1"/>
            </a:solidFill>
          </p:spPr>
          <p:txBody>
            <a:bodyPr wrap="square" rtlCol="0">
              <a:spAutoFit/>
            </a:bodyPr>
            <a:lstStyle/>
            <a:p>
              <a:pPr algn="ctr"/>
              <a:r>
                <a:rPr lang="de-DE" sz="3200" dirty="0">
                  <a:solidFill>
                    <a:schemeClr val="bg1"/>
                  </a:solidFill>
                </a:rPr>
                <a:t>Gast</a:t>
              </a:r>
            </a:p>
          </p:txBody>
        </p:sp>
        <p:sp>
          <p:nvSpPr>
            <p:cNvPr id="11" name="Textfeld 10"/>
            <p:cNvSpPr txBox="1"/>
            <p:nvPr/>
          </p:nvSpPr>
          <p:spPr>
            <a:xfrm>
              <a:off x="-1043086" y="1703562"/>
              <a:ext cx="838614" cy="584775"/>
            </a:xfrm>
            <a:prstGeom prst="rect">
              <a:avLst/>
            </a:prstGeom>
            <a:solidFill>
              <a:schemeClr val="tx2">
                <a:lumMod val="60000"/>
                <a:lumOff val="40000"/>
              </a:schemeClr>
            </a:solidFill>
          </p:spPr>
          <p:txBody>
            <a:bodyPr wrap="square" rtlCol="0">
              <a:spAutoFit/>
            </a:bodyPr>
            <a:lstStyle/>
            <a:p>
              <a:pPr algn="ctr"/>
              <a:r>
                <a:rPr lang="de-DE" sz="3200" dirty="0">
                  <a:solidFill>
                    <a:srgbClr val="FFC000"/>
                  </a:solidFill>
                </a:rPr>
                <a:t>1</a:t>
              </a:r>
            </a:p>
          </p:txBody>
        </p:sp>
      </p:grpSp>
      <p:grpSp>
        <p:nvGrpSpPr>
          <p:cNvPr id="13" name="Gruppieren 12"/>
          <p:cNvGrpSpPr/>
          <p:nvPr/>
        </p:nvGrpSpPr>
        <p:grpSpPr>
          <a:xfrm>
            <a:off x="5700223" y="1850652"/>
            <a:ext cx="3672408" cy="3343473"/>
            <a:chOff x="-2536626" y="1676078"/>
            <a:chExt cx="3672408" cy="3343473"/>
          </a:xfrm>
        </p:grpSpPr>
        <p:sp>
          <p:nvSpPr>
            <p:cNvPr id="14" name="Rechteck 13"/>
            <p:cNvSpPr/>
            <p:nvPr/>
          </p:nvSpPr>
          <p:spPr>
            <a:xfrm>
              <a:off x="-2536626" y="1676078"/>
              <a:ext cx="3672408" cy="334347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1896754" y="3777977"/>
              <a:ext cx="2392664" cy="769441"/>
            </a:xfrm>
            <a:prstGeom prst="rect">
              <a:avLst/>
            </a:prstGeom>
            <a:solidFill>
              <a:schemeClr val="tx1"/>
            </a:solidFill>
          </p:spPr>
          <p:txBody>
            <a:bodyPr wrap="square" rtlCol="0">
              <a:spAutoFit/>
            </a:bodyPr>
            <a:lstStyle/>
            <a:p>
              <a:pPr algn="ctr"/>
              <a:r>
                <a:rPr lang="de-DE" sz="4400" dirty="0">
                  <a:solidFill>
                    <a:srgbClr val="FF0000"/>
                  </a:solidFill>
                </a:rPr>
                <a:t>60:00</a:t>
              </a:r>
            </a:p>
          </p:txBody>
        </p:sp>
        <p:sp>
          <p:nvSpPr>
            <p:cNvPr id="16" name="Textfeld 15"/>
            <p:cNvSpPr txBox="1"/>
            <p:nvPr/>
          </p:nvSpPr>
          <p:spPr>
            <a:xfrm>
              <a:off x="-2104578" y="1842741"/>
              <a:ext cx="919712" cy="769441"/>
            </a:xfrm>
            <a:prstGeom prst="rect">
              <a:avLst/>
            </a:prstGeom>
            <a:solidFill>
              <a:schemeClr val="tx1"/>
            </a:solidFill>
          </p:spPr>
          <p:txBody>
            <a:bodyPr wrap="square" rtlCol="0">
              <a:spAutoFit/>
            </a:bodyPr>
            <a:lstStyle/>
            <a:p>
              <a:pPr algn="ctr"/>
              <a:r>
                <a:rPr lang="de-DE" sz="4400" dirty="0">
                  <a:solidFill>
                    <a:srgbClr val="FF0000"/>
                  </a:solidFill>
                </a:rPr>
                <a:t>30</a:t>
              </a:r>
            </a:p>
          </p:txBody>
        </p:sp>
        <p:sp>
          <p:nvSpPr>
            <p:cNvPr id="17" name="Textfeld 16"/>
            <p:cNvSpPr txBox="1"/>
            <p:nvPr/>
          </p:nvSpPr>
          <p:spPr>
            <a:xfrm>
              <a:off x="-93315" y="1838449"/>
              <a:ext cx="838614" cy="769441"/>
            </a:xfrm>
            <a:prstGeom prst="rect">
              <a:avLst/>
            </a:prstGeom>
            <a:solidFill>
              <a:schemeClr val="tx1"/>
            </a:solidFill>
          </p:spPr>
          <p:txBody>
            <a:bodyPr wrap="square" rtlCol="0">
              <a:spAutoFit/>
            </a:bodyPr>
            <a:lstStyle/>
            <a:p>
              <a:pPr algn="ctr"/>
              <a:r>
                <a:rPr lang="de-DE" sz="4400" dirty="0">
                  <a:solidFill>
                    <a:srgbClr val="FF0000"/>
                  </a:solidFill>
                </a:rPr>
                <a:t>30</a:t>
              </a:r>
            </a:p>
          </p:txBody>
        </p:sp>
        <p:sp>
          <p:nvSpPr>
            <p:cNvPr id="18" name="Textfeld 17"/>
            <p:cNvSpPr txBox="1"/>
            <p:nvPr/>
          </p:nvSpPr>
          <p:spPr>
            <a:xfrm>
              <a:off x="-2387550" y="2793403"/>
              <a:ext cx="1485656" cy="584775"/>
            </a:xfrm>
            <a:prstGeom prst="rect">
              <a:avLst/>
            </a:prstGeom>
            <a:solidFill>
              <a:schemeClr val="tx1"/>
            </a:solidFill>
          </p:spPr>
          <p:txBody>
            <a:bodyPr wrap="square" rtlCol="0">
              <a:spAutoFit/>
            </a:bodyPr>
            <a:lstStyle/>
            <a:p>
              <a:pPr algn="ctr"/>
              <a:r>
                <a:rPr lang="de-DE" sz="3200" dirty="0">
                  <a:solidFill>
                    <a:schemeClr val="bg1"/>
                  </a:solidFill>
                </a:rPr>
                <a:t>Heim</a:t>
              </a:r>
            </a:p>
          </p:txBody>
        </p:sp>
        <p:sp>
          <p:nvSpPr>
            <p:cNvPr id="19" name="Textfeld 18"/>
            <p:cNvSpPr txBox="1"/>
            <p:nvPr/>
          </p:nvSpPr>
          <p:spPr>
            <a:xfrm>
              <a:off x="-416836" y="2793402"/>
              <a:ext cx="1485656" cy="584775"/>
            </a:xfrm>
            <a:prstGeom prst="rect">
              <a:avLst/>
            </a:prstGeom>
            <a:solidFill>
              <a:schemeClr val="tx1"/>
            </a:solidFill>
          </p:spPr>
          <p:txBody>
            <a:bodyPr wrap="square" rtlCol="0">
              <a:spAutoFit/>
            </a:bodyPr>
            <a:lstStyle/>
            <a:p>
              <a:pPr algn="ctr"/>
              <a:r>
                <a:rPr lang="de-DE" sz="3200" dirty="0">
                  <a:solidFill>
                    <a:schemeClr val="bg1"/>
                  </a:solidFill>
                </a:rPr>
                <a:t>Gast</a:t>
              </a:r>
            </a:p>
          </p:txBody>
        </p:sp>
        <p:sp>
          <p:nvSpPr>
            <p:cNvPr id="20" name="Textfeld 19"/>
            <p:cNvSpPr txBox="1"/>
            <p:nvPr/>
          </p:nvSpPr>
          <p:spPr>
            <a:xfrm>
              <a:off x="-1043086" y="1703562"/>
              <a:ext cx="838614" cy="584775"/>
            </a:xfrm>
            <a:prstGeom prst="rect">
              <a:avLst/>
            </a:prstGeom>
            <a:solidFill>
              <a:schemeClr val="tx2">
                <a:lumMod val="60000"/>
                <a:lumOff val="40000"/>
              </a:schemeClr>
            </a:solidFill>
          </p:spPr>
          <p:txBody>
            <a:bodyPr wrap="square" rtlCol="0">
              <a:spAutoFit/>
            </a:bodyPr>
            <a:lstStyle/>
            <a:p>
              <a:pPr algn="ctr"/>
              <a:r>
                <a:rPr lang="de-DE" sz="3200" dirty="0">
                  <a:solidFill>
                    <a:srgbClr val="FFC000"/>
                  </a:solidFill>
                </a:rPr>
                <a:t>2</a:t>
              </a:r>
            </a:p>
          </p:txBody>
        </p:sp>
      </p:grpSp>
    </p:spTree>
    <p:extLst>
      <p:ext uri="{BB962C8B-B14F-4D97-AF65-F5344CB8AC3E}">
        <p14:creationId xmlns:p14="http://schemas.microsoft.com/office/powerpoint/2010/main" val="3168979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6489" y="1231907"/>
            <a:ext cx="8831435" cy="4776777"/>
          </a:xfrm>
          <a:prstGeom prst="rect">
            <a:avLst/>
          </a:prstGeom>
          <a:ln>
            <a:noFill/>
          </a:ln>
          <a:effectLst>
            <a:outerShdw blurRad="292100" dist="139700" dir="2700000" algn="tl" rotWithShape="0">
              <a:srgbClr val="333333">
                <a:alpha val="65000"/>
              </a:srgbClr>
            </a:outerShdw>
          </a:effectLst>
        </p:spPr>
      </p:pic>
      <p:sp>
        <p:nvSpPr>
          <p:cNvPr id="5" name="Textfeld 4"/>
          <p:cNvSpPr txBox="1"/>
          <p:nvPr/>
        </p:nvSpPr>
        <p:spPr>
          <a:xfrm>
            <a:off x="5958130" y="4902490"/>
            <a:ext cx="3404666" cy="747377"/>
          </a:xfrm>
          <a:prstGeom prst="rect">
            <a:avLst/>
          </a:prstGeom>
          <a:solidFill>
            <a:schemeClr val="tx1"/>
          </a:solidFill>
        </p:spPr>
        <p:txBody>
          <a:bodyPr wrap="square" lIns="97969" tIns="48984" rIns="97969" bIns="48984" rtlCol="0">
            <a:spAutoFit/>
          </a:bodyPr>
          <a:lstStyle/>
          <a:p>
            <a:pPr algn="ctr"/>
            <a:r>
              <a:rPr lang="de-DE" sz="2100" dirty="0">
                <a:solidFill>
                  <a:schemeClr val="bg1"/>
                </a:solidFill>
                <a:latin typeface="Arial" pitchFamily="34" charset="0"/>
                <a:cs typeface="Arial" pitchFamily="34" charset="0"/>
              </a:rPr>
              <a:t>Freiwurfausführung nach Schlusssignal</a:t>
            </a:r>
          </a:p>
        </p:txBody>
      </p:sp>
      <p:sp>
        <p:nvSpPr>
          <p:cNvPr id="4" name="Titel 1"/>
          <p:cNvSpPr txBox="1">
            <a:spLocks/>
          </p:cNvSpPr>
          <p:nvPr/>
        </p:nvSpPr>
        <p:spPr>
          <a:xfrm>
            <a:off x="2559542" y="379934"/>
            <a:ext cx="4192864" cy="475860"/>
          </a:xfrm>
          <a:prstGeom prst="rect">
            <a:avLst/>
          </a:prstGeom>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dirty="0"/>
              <a:t>Spielzeit abgelaufen</a:t>
            </a:r>
          </a:p>
        </p:txBody>
      </p:sp>
    </p:spTree>
    <p:extLst>
      <p:ext uri="{BB962C8B-B14F-4D97-AF65-F5344CB8AC3E}">
        <p14:creationId xmlns:p14="http://schemas.microsoft.com/office/powerpoint/2010/main" val="1475806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42470" y="5512950"/>
            <a:ext cx="8754097" cy="107232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100" dirty="0">
                <a:solidFill>
                  <a:schemeClr val="tx1"/>
                </a:solidFill>
                <a:latin typeface="Arial" pitchFamily="34" charset="0"/>
                <a:cs typeface="Arial" pitchFamily="34" charset="0"/>
              </a:rPr>
              <a:t>In beiden Fällen beenden die Schiedsrichter das Spiel erst, wenn der Freiwurf oder 7-m-Wurf ausgeführt oder wiederholt wurde und das Ergebnis dieses Wurfes feststeht. </a:t>
            </a:r>
          </a:p>
        </p:txBody>
      </p:sp>
      <p:sp>
        <p:nvSpPr>
          <p:cNvPr id="6" name="Rechteck 5"/>
          <p:cNvSpPr/>
          <p:nvPr/>
        </p:nvSpPr>
        <p:spPr>
          <a:xfrm>
            <a:off x="541615" y="1263516"/>
            <a:ext cx="8755807" cy="107232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100" dirty="0">
                <a:solidFill>
                  <a:schemeClr val="tx1"/>
                </a:solidFill>
                <a:latin typeface="Arial" pitchFamily="34" charset="0"/>
                <a:cs typeface="Arial" pitchFamily="34" charset="0"/>
              </a:rPr>
              <a:t>Regelwidrigkeiten und unsportliches Verhalten vor oder mit dem Ertönen Schlusssignal (bei Halbzeit- oder Spielende bzw. zum Ende der Halbzeiten einer Verlängerung) sind zu ahnden!</a:t>
            </a:r>
          </a:p>
        </p:txBody>
      </p:sp>
      <p:sp>
        <p:nvSpPr>
          <p:cNvPr id="7" name="Rechteck 6"/>
          <p:cNvSpPr/>
          <p:nvPr/>
        </p:nvSpPr>
        <p:spPr>
          <a:xfrm>
            <a:off x="542470" y="2679994"/>
            <a:ext cx="8754097" cy="747377"/>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marL="367383" indent="-367383">
              <a:buFont typeface="Wingdings" panose="05000000000000000000" pitchFamily="2" charset="2"/>
              <a:buChar char="Ø"/>
            </a:pPr>
            <a:r>
              <a:rPr lang="de-DE" sz="2100" dirty="0">
                <a:solidFill>
                  <a:schemeClr val="tx1"/>
                </a:solidFill>
                <a:latin typeface="Arial" pitchFamily="34" charset="0"/>
                <a:cs typeface="Arial" pitchFamily="34" charset="0"/>
              </a:rPr>
              <a:t>Auch, wenn Ausführung des Freiwurfs oder 7-m-Wurfs nicht vor dem Schlusssignal erfolgen kann!</a:t>
            </a:r>
          </a:p>
        </p:txBody>
      </p:sp>
      <p:sp>
        <p:nvSpPr>
          <p:cNvPr id="8" name="Rechteck 7"/>
          <p:cNvSpPr/>
          <p:nvPr/>
        </p:nvSpPr>
        <p:spPr>
          <a:xfrm>
            <a:off x="542470" y="3771526"/>
            <a:ext cx="8754097" cy="1397270"/>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100" dirty="0">
                <a:solidFill>
                  <a:schemeClr val="tx1"/>
                </a:solidFill>
                <a:latin typeface="Arial" pitchFamily="34" charset="0"/>
                <a:cs typeface="Arial" pitchFamily="34" charset="0"/>
              </a:rPr>
              <a:t>Ertönt das Schlusssignal, wenn ein Frei- oder 7-m-Wurf noch auszuführen ist oder der Ball sich nach einem solchen </a:t>
            </a:r>
            <a:r>
              <a:rPr lang="de-DE" sz="2100" dirty="0">
                <a:solidFill>
                  <a:srgbClr val="FF0000"/>
                </a:solidFill>
                <a:latin typeface="Arial" pitchFamily="34" charset="0"/>
                <a:cs typeface="Arial" pitchFamily="34" charset="0"/>
              </a:rPr>
              <a:t>(direkten)</a:t>
            </a:r>
            <a:r>
              <a:rPr lang="de-DE" sz="2100" dirty="0">
                <a:solidFill>
                  <a:schemeClr val="tx1"/>
                </a:solidFill>
                <a:latin typeface="Arial" pitchFamily="34" charset="0"/>
                <a:cs typeface="Arial" pitchFamily="34" charset="0"/>
              </a:rPr>
              <a:t> Wurf noch in der Luft befindet, ist dieser Wurf ebenfalls zu wiederholen. </a:t>
            </a:r>
          </a:p>
        </p:txBody>
      </p:sp>
      <p:sp>
        <p:nvSpPr>
          <p:cNvPr id="9" name="Titel 1"/>
          <p:cNvSpPr txBox="1">
            <a:spLocks/>
          </p:cNvSpPr>
          <p:nvPr/>
        </p:nvSpPr>
        <p:spPr>
          <a:xfrm>
            <a:off x="1567830" y="45097"/>
            <a:ext cx="6768752" cy="1029714"/>
          </a:xfrm>
          <a:prstGeom prst="rect">
            <a:avLst/>
          </a:prstGeom>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dirty="0"/>
              <a:t>Freiwurfausführung </a:t>
            </a:r>
          </a:p>
          <a:p>
            <a:r>
              <a:rPr lang="de-DE" altLang="de-DE" dirty="0"/>
              <a:t>nach dem Schlusssignal</a:t>
            </a:r>
          </a:p>
        </p:txBody>
      </p:sp>
    </p:spTree>
    <p:extLst>
      <p:ext uri="{BB962C8B-B14F-4D97-AF65-F5344CB8AC3E}">
        <p14:creationId xmlns:p14="http://schemas.microsoft.com/office/powerpoint/2010/main" val="90283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28429" y="1331569"/>
            <a:ext cx="9203548" cy="107232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Für diese Freiwurfausführungen (oder -wiederholungen) gelten </a:t>
            </a:r>
            <a:r>
              <a:rPr lang="de-DE" sz="2100" u="sng" dirty="0">
                <a:solidFill>
                  <a:srgbClr val="FF0000"/>
                </a:solidFill>
                <a:latin typeface="Arial" pitchFamily="34" charset="0"/>
                <a:cs typeface="Arial" pitchFamily="34" charset="0"/>
              </a:rPr>
              <a:t>besondere Anweisungen </a:t>
            </a:r>
            <a:r>
              <a:rPr lang="de-DE" sz="2100" dirty="0">
                <a:solidFill>
                  <a:schemeClr val="tx1"/>
                </a:solidFill>
                <a:latin typeface="Arial" pitchFamily="34" charset="0"/>
                <a:cs typeface="Arial" pitchFamily="34" charset="0"/>
              </a:rPr>
              <a:t>bezüglich der Aufstellung der Spieler und des Spielerwechsels! </a:t>
            </a:r>
          </a:p>
        </p:txBody>
      </p:sp>
      <p:sp>
        <p:nvSpPr>
          <p:cNvPr id="4" name="Rechteck 3"/>
          <p:cNvSpPr/>
          <p:nvPr/>
        </p:nvSpPr>
        <p:spPr>
          <a:xfrm>
            <a:off x="428429" y="2879374"/>
            <a:ext cx="9203548" cy="747377"/>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100" dirty="0">
                <a:solidFill>
                  <a:schemeClr val="tx1"/>
                </a:solidFill>
                <a:latin typeface="Arial" pitchFamily="34" charset="0"/>
                <a:cs typeface="Arial" pitchFamily="34" charset="0"/>
              </a:rPr>
              <a:t>Abweichend von dem normalen Spielerwechsel darf </a:t>
            </a:r>
            <a:r>
              <a:rPr lang="de-DE" sz="2100" dirty="0">
                <a:solidFill>
                  <a:srgbClr val="FF0000"/>
                </a:solidFill>
                <a:latin typeface="Arial" pitchFamily="34" charset="0"/>
                <a:cs typeface="Arial" pitchFamily="34" charset="0"/>
              </a:rPr>
              <a:t>nur</a:t>
            </a:r>
            <a:r>
              <a:rPr lang="de-DE" sz="2100" dirty="0">
                <a:solidFill>
                  <a:schemeClr val="tx1"/>
                </a:solidFill>
                <a:latin typeface="Arial" pitchFamily="34" charset="0"/>
                <a:cs typeface="Arial" pitchFamily="34" charset="0"/>
              </a:rPr>
              <a:t> die </a:t>
            </a:r>
            <a:r>
              <a:rPr lang="de-DE" sz="2100" dirty="0">
                <a:solidFill>
                  <a:srgbClr val="FF0000"/>
                </a:solidFill>
                <a:latin typeface="Arial" pitchFamily="34" charset="0"/>
                <a:cs typeface="Arial" pitchFamily="34" charset="0"/>
              </a:rPr>
              <a:t>angreifende Mannschaft einen Spieler </a:t>
            </a:r>
            <a:r>
              <a:rPr lang="de-DE" sz="2100" dirty="0">
                <a:solidFill>
                  <a:schemeClr val="tx1"/>
                </a:solidFill>
                <a:latin typeface="Arial" pitchFamily="34" charset="0"/>
                <a:cs typeface="Arial" pitchFamily="34" charset="0"/>
              </a:rPr>
              <a:t>auswechseln!</a:t>
            </a:r>
          </a:p>
        </p:txBody>
      </p:sp>
      <p:sp>
        <p:nvSpPr>
          <p:cNvPr id="5" name="Rechteck 4"/>
          <p:cNvSpPr/>
          <p:nvPr/>
        </p:nvSpPr>
        <p:spPr>
          <a:xfrm>
            <a:off x="428429" y="5646135"/>
            <a:ext cx="9203548" cy="422431"/>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100" dirty="0">
                <a:solidFill>
                  <a:schemeClr val="tx1"/>
                </a:solidFill>
                <a:latin typeface="Arial" pitchFamily="34" charset="0"/>
                <a:cs typeface="Arial" pitchFamily="34" charset="0"/>
              </a:rPr>
              <a:t>Verstöße sind entsprechend zu ahnden. (Wechselfehler!) </a:t>
            </a:r>
          </a:p>
        </p:txBody>
      </p:sp>
      <p:sp>
        <p:nvSpPr>
          <p:cNvPr id="7" name="Titel 1"/>
          <p:cNvSpPr txBox="1">
            <a:spLocks/>
          </p:cNvSpPr>
          <p:nvPr/>
        </p:nvSpPr>
        <p:spPr>
          <a:xfrm>
            <a:off x="1567830" y="45097"/>
            <a:ext cx="6768752" cy="1029714"/>
          </a:xfrm>
          <a:prstGeom prst="rect">
            <a:avLst/>
          </a:prstGeom>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dirty="0"/>
              <a:t>Freiwurfausführung </a:t>
            </a:r>
          </a:p>
          <a:p>
            <a:r>
              <a:rPr lang="de-DE" altLang="de-DE" dirty="0"/>
              <a:t>nach dem Schlusssignal</a:t>
            </a:r>
          </a:p>
        </p:txBody>
      </p:sp>
      <p:sp>
        <p:nvSpPr>
          <p:cNvPr id="6" name="Rechteck 5"/>
          <p:cNvSpPr/>
          <p:nvPr/>
        </p:nvSpPr>
        <p:spPr>
          <a:xfrm>
            <a:off x="428429" y="4102232"/>
            <a:ext cx="9203548" cy="1068421"/>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100" dirty="0">
                <a:solidFill>
                  <a:schemeClr val="tx1"/>
                </a:solidFill>
                <a:latin typeface="Arial" pitchFamily="34" charset="0"/>
                <a:cs typeface="Arial" pitchFamily="34" charset="0"/>
              </a:rPr>
              <a:t>Ebenso darf die abwehrende Mannschaft einen Feldspieler gegen einen Torwart auswechseln, wenn sie beim Ertönen des Schlusssignals mit 7 Feldspielern spielt.</a:t>
            </a:r>
          </a:p>
        </p:txBody>
      </p:sp>
    </p:spTree>
    <p:extLst>
      <p:ext uri="{BB962C8B-B14F-4D97-AF65-F5344CB8AC3E}">
        <p14:creationId xmlns:p14="http://schemas.microsoft.com/office/powerpoint/2010/main" val="102818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76368" y="1111465"/>
            <a:ext cx="6362686" cy="5469799"/>
          </a:xfrm>
          <a:prstGeom prst="rect">
            <a:avLst/>
          </a:prstGeom>
          <a:noFill/>
          <a:ln w="9525">
            <a:noFill/>
            <a:miter lim="800000"/>
            <a:headEnd/>
            <a:tailEnd/>
          </a:ln>
        </p:spPr>
      </p:pic>
      <p:sp>
        <p:nvSpPr>
          <p:cNvPr id="3" name="Titel 1"/>
          <p:cNvSpPr txBox="1">
            <a:spLocks/>
          </p:cNvSpPr>
          <p:nvPr/>
        </p:nvSpPr>
        <p:spPr>
          <a:xfrm>
            <a:off x="1567830" y="45097"/>
            <a:ext cx="6768752" cy="1029714"/>
          </a:xfrm>
          <a:prstGeom prst="rect">
            <a:avLst/>
          </a:prstGeom>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dirty="0"/>
              <a:t>Freiwurfausführung </a:t>
            </a:r>
          </a:p>
          <a:p>
            <a:r>
              <a:rPr lang="de-DE" altLang="de-DE" dirty="0"/>
              <a:t>nach dem Schlusssignal</a:t>
            </a:r>
          </a:p>
        </p:txBody>
      </p:sp>
    </p:spTree>
    <p:extLst>
      <p:ext uri="{BB962C8B-B14F-4D97-AF65-F5344CB8AC3E}">
        <p14:creationId xmlns:p14="http://schemas.microsoft.com/office/powerpoint/2010/main" val="1090914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94440" y="1415565"/>
            <a:ext cx="9359540" cy="169936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600" dirty="0">
                <a:solidFill>
                  <a:schemeClr val="tx1"/>
                </a:solidFill>
                <a:latin typeface="Arial" pitchFamily="34" charset="0"/>
                <a:cs typeface="Arial" pitchFamily="34" charset="0"/>
              </a:rPr>
              <a:t>Gegen Spieler und Mannschaftsoffizielle können für Regelwidrigkeiten und unsportliches Verhalten bei der Ausführung eines Freiwurfs oder 7-m-Wurfs persönliche Bestrafungen ausgesprochen werden.</a:t>
            </a:r>
          </a:p>
        </p:txBody>
      </p:sp>
      <p:sp>
        <p:nvSpPr>
          <p:cNvPr id="3" name="Rechteck 2"/>
          <p:cNvSpPr/>
          <p:nvPr/>
        </p:nvSpPr>
        <p:spPr>
          <a:xfrm>
            <a:off x="194440" y="3746166"/>
            <a:ext cx="9359540" cy="129925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600" dirty="0">
                <a:solidFill>
                  <a:schemeClr val="tx1"/>
                </a:solidFill>
                <a:latin typeface="Arial" pitchFamily="34" charset="0"/>
                <a:cs typeface="Arial" pitchFamily="34" charset="0"/>
              </a:rPr>
              <a:t>Eine Regelwidrigkeit bei der Ausführung eines derartigen Wurfs kann jedoch keinen Freiwurf in die andere Richtung nach sich ziehen. </a:t>
            </a:r>
          </a:p>
        </p:txBody>
      </p:sp>
      <p:sp>
        <p:nvSpPr>
          <p:cNvPr id="4" name="Titel 1"/>
          <p:cNvSpPr txBox="1">
            <a:spLocks/>
          </p:cNvSpPr>
          <p:nvPr/>
        </p:nvSpPr>
        <p:spPr>
          <a:xfrm>
            <a:off x="1567830" y="45097"/>
            <a:ext cx="6768752" cy="1029714"/>
          </a:xfrm>
          <a:prstGeom prst="rect">
            <a:avLst/>
          </a:prstGeom>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dirty="0"/>
              <a:t>Freiwurfausführung </a:t>
            </a:r>
          </a:p>
          <a:p>
            <a:r>
              <a:rPr lang="de-DE" altLang="de-DE" dirty="0"/>
              <a:t>nach dem Schlusssignal</a:t>
            </a:r>
          </a:p>
        </p:txBody>
      </p:sp>
    </p:spTree>
    <p:extLst>
      <p:ext uri="{BB962C8B-B14F-4D97-AF65-F5344CB8AC3E}">
        <p14:creationId xmlns:p14="http://schemas.microsoft.com/office/powerpoint/2010/main" val="1964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64238" y="1416620"/>
            <a:ext cx="9053316" cy="169936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buFont typeface="Wingdings" panose="05000000000000000000" pitchFamily="2" charset="2"/>
              <a:buChar char="Ø"/>
            </a:pPr>
            <a:r>
              <a:rPr lang="de-DE" sz="2600" dirty="0">
                <a:solidFill>
                  <a:srgbClr val="FF0000"/>
                </a:solidFill>
                <a:latin typeface="Arial" pitchFamily="34" charset="0"/>
                <a:cs typeface="Arial" pitchFamily="34" charset="0"/>
              </a:rPr>
              <a:t>Häufig ist eine Mannschaft, die nach Ablauf der regulären Spielzeit noch Gelegenheit zur Ausführung eines Freiwurfs hat, nicht mehr daran interessiert, ein Tor zu erzielen!</a:t>
            </a:r>
          </a:p>
        </p:txBody>
      </p:sp>
      <p:sp>
        <p:nvSpPr>
          <p:cNvPr id="7" name="Rechteck 6"/>
          <p:cNvSpPr/>
          <p:nvPr/>
        </p:nvSpPr>
        <p:spPr>
          <a:xfrm>
            <a:off x="896406" y="3164144"/>
            <a:ext cx="6964089" cy="129925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67383" indent="-367383">
              <a:lnSpc>
                <a:spcPct val="150000"/>
              </a:lnSpc>
              <a:buFont typeface="Wingdings" panose="05000000000000000000" pitchFamily="2" charset="2"/>
              <a:buChar char="Ø"/>
            </a:pPr>
            <a:r>
              <a:rPr lang="de-DE" sz="2600" dirty="0">
                <a:solidFill>
                  <a:schemeClr val="tx1"/>
                </a:solidFill>
                <a:latin typeface="Arial" pitchFamily="34" charset="0"/>
                <a:cs typeface="Arial" pitchFamily="34" charset="0"/>
              </a:rPr>
              <a:t> das Spiel ist bereits entschieden oder</a:t>
            </a:r>
          </a:p>
          <a:p>
            <a:pPr marL="367383" indent="-367383">
              <a:lnSpc>
                <a:spcPct val="150000"/>
              </a:lnSpc>
              <a:buFont typeface="Wingdings" panose="05000000000000000000" pitchFamily="2" charset="2"/>
              <a:buChar char="Ø"/>
            </a:pPr>
            <a:r>
              <a:rPr lang="de-DE" sz="2600" dirty="0">
                <a:solidFill>
                  <a:schemeClr val="tx1"/>
                </a:solidFill>
                <a:latin typeface="Arial" pitchFamily="34" charset="0"/>
                <a:cs typeface="Arial" pitchFamily="34" charset="0"/>
              </a:rPr>
              <a:t> Entfernung zum Tor zu groß.</a:t>
            </a:r>
          </a:p>
        </p:txBody>
      </p:sp>
      <p:sp>
        <p:nvSpPr>
          <p:cNvPr id="8" name="Rechteck 7"/>
          <p:cNvSpPr/>
          <p:nvPr/>
        </p:nvSpPr>
        <p:spPr>
          <a:xfrm>
            <a:off x="464238" y="4959929"/>
            <a:ext cx="9053316" cy="1397270"/>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lvl="0" algn="ctr"/>
            <a:r>
              <a:rPr lang="de-DE" sz="2100" dirty="0">
                <a:solidFill>
                  <a:srgbClr val="FF0000"/>
                </a:solidFill>
                <a:latin typeface="Arial" pitchFamily="34" charset="0"/>
                <a:cs typeface="Arial" pitchFamily="34" charset="0"/>
              </a:rPr>
              <a:t>Obwohl die Regeln eine Ausführung des Freiwurfs vorschreiben, sollten die Schiedsrichter diesen als ausgeführt betrachten, wenn ein Spieler in wenigstens annähernd korrekter Position den Ball nur fallen lässt oder den Schiedsrichtern aushändigt. </a:t>
            </a:r>
          </a:p>
        </p:txBody>
      </p:sp>
      <p:sp>
        <p:nvSpPr>
          <p:cNvPr id="5" name="Titel 1"/>
          <p:cNvSpPr txBox="1">
            <a:spLocks/>
          </p:cNvSpPr>
          <p:nvPr/>
        </p:nvSpPr>
        <p:spPr>
          <a:xfrm>
            <a:off x="1567830" y="45097"/>
            <a:ext cx="6768752" cy="1029714"/>
          </a:xfrm>
          <a:prstGeom prst="rect">
            <a:avLst/>
          </a:prstGeom>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dirty="0"/>
              <a:t>Freiwurfausführung </a:t>
            </a:r>
          </a:p>
          <a:p>
            <a:r>
              <a:rPr lang="de-DE" altLang="de-DE" dirty="0"/>
              <a:t>nach dem Schlusssignal</a:t>
            </a:r>
          </a:p>
        </p:txBody>
      </p:sp>
    </p:spTree>
    <p:extLst>
      <p:ext uri="{BB962C8B-B14F-4D97-AF65-F5344CB8AC3E}">
        <p14:creationId xmlns:p14="http://schemas.microsoft.com/office/powerpoint/2010/main" val="5261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497</Words>
  <Application>Microsoft Office PowerPoint</Application>
  <PresentationFormat>Benutzerdefiniert</PresentationFormat>
  <Paragraphs>63</Paragraphs>
  <Slides>12</Slides>
  <Notes>2</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Benutzerdefiniertes Design</vt:lpstr>
      <vt:lpstr>Thema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mr</dc:creator>
  <cp:lastModifiedBy>Frank Böllhoff</cp:lastModifiedBy>
  <cp:revision>512</cp:revision>
  <dcterms:created xsi:type="dcterms:W3CDTF">2007-06-19T22:37:35Z</dcterms:created>
  <dcterms:modified xsi:type="dcterms:W3CDTF">2017-02-05T13:38:18Z</dcterms:modified>
</cp:coreProperties>
</file>