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7"/>
  </p:notesMasterIdLst>
  <p:handoutMasterIdLst>
    <p:handoutMasterId r:id="rId48"/>
  </p:handoutMasterIdLst>
  <p:sldIdLst>
    <p:sldId id="693" r:id="rId2"/>
    <p:sldId id="694" r:id="rId3"/>
    <p:sldId id="651" r:id="rId4"/>
    <p:sldId id="685" r:id="rId5"/>
    <p:sldId id="686" r:id="rId6"/>
    <p:sldId id="687" r:id="rId7"/>
    <p:sldId id="688" r:id="rId8"/>
    <p:sldId id="689" r:id="rId9"/>
    <p:sldId id="690" r:id="rId10"/>
    <p:sldId id="691" r:id="rId11"/>
    <p:sldId id="684" r:id="rId12"/>
    <p:sldId id="645" r:id="rId13"/>
    <p:sldId id="611" r:id="rId14"/>
    <p:sldId id="652" r:id="rId15"/>
    <p:sldId id="671" r:id="rId16"/>
    <p:sldId id="673" r:id="rId17"/>
    <p:sldId id="672" r:id="rId18"/>
    <p:sldId id="674" r:id="rId19"/>
    <p:sldId id="675" r:id="rId20"/>
    <p:sldId id="676" r:id="rId21"/>
    <p:sldId id="677" r:id="rId22"/>
    <p:sldId id="678" r:id="rId23"/>
    <p:sldId id="679" r:id="rId24"/>
    <p:sldId id="680" r:id="rId25"/>
    <p:sldId id="681" r:id="rId26"/>
    <p:sldId id="682" r:id="rId27"/>
    <p:sldId id="683" r:id="rId28"/>
    <p:sldId id="670" r:id="rId29"/>
    <p:sldId id="692" r:id="rId30"/>
    <p:sldId id="659" r:id="rId31"/>
    <p:sldId id="660" r:id="rId32"/>
    <p:sldId id="662" r:id="rId33"/>
    <p:sldId id="663" r:id="rId34"/>
    <p:sldId id="664" r:id="rId35"/>
    <p:sldId id="665" r:id="rId36"/>
    <p:sldId id="666" r:id="rId37"/>
    <p:sldId id="667" r:id="rId38"/>
    <p:sldId id="668" r:id="rId39"/>
    <p:sldId id="669" r:id="rId40"/>
    <p:sldId id="656" r:id="rId41"/>
    <p:sldId id="654" r:id="rId42"/>
    <p:sldId id="658" r:id="rId43"/>
    <p:sldId id="643" r:id="rId44"/>
    <p:sldId id="661" r:id="rId45"/>
    <p:sldId id="633" r:id="rId46"/>
  </p:sldIdLst>
  <p:sldSz cx="9904413" cy="7240588"/>
  <p:notesSz cx="6858000" cy="9144000"/>
  <p:defaultTextStyle>
    <a:defPPr>
      <a:defRPr lang="de-DE"/>
    </a:defPPr>
    <a:lvl1pPr algn="l" rtl="0" fontAlgn="base">
      <a:spcBef>
        <a:spcPct val="0"/>
      </a:spcBef>
      <a:spcAft>
        <a:spcPct val="0"/>
      </a:spcAft>
      <a:defRPr sz="2400" b="1" kern="1200">
        <a:solidFill>
          <a:srgbClr val="063DE8"/>
        </a:solidFill>
        <a:latin typeface="Arial" charset="0"/>
        <a:ea typeface="+mn-ea"/>
        <a:cs typeface="Arial" charset="0"/>
      </a:defRPr>
    </a:lvl1pPr>
    <a:lvl2pPr marL="457200" algn="l" rtl="0" fontAlgn="base">
      <a:spcBef>
        <a:spcPct val="0"/>
      </a:spcBef>
      <a:spcAft>
        <a:spcPct val="0"/>
      </a:spcAft>
      <a:defRPr sz="2400" b="1" kern="1200">
        <a:solidFill>
          <a:srgbClr val="063DE8"/>
        </a:solidFill>
        <a:latin typeface="Arial" charset="0"/>
        <a:ea typeface="+mn-ea"/>
        <a:cs typeface="Arial" charset="0"/>
      </a:defRPr>
    </a:lvl2pPr>
    <a:lvl3pPr marL="914400" algn="l" rtl="0" fontAlgn="base">
      <a:spcBef>
        <a:spcPct val="0"/>
      </a:spcBef>
      <a:spcAft>
        <a:spcPct val="0"/>
      </a:spcAft>
      <a:defRPr sz="2400" b="1" kern="1200">
        <a:solidFill>
          <a:srgbClr val="063DE8"/>
        </a:solidFill>
        <a:latin typeface="Arial" charset="0"/>
        <a:ea typeface="+mn-ea"/>
        <a:cs typeface="Arial" charset="0"/>
      </a:defRPr>
    </a:lvl3pPr>
    <a:lvl4pPr marL="1371600" algn="l" rtl="0" fontAlgn="base">
      <a:spcBef>
        <a:spcPct val="0"/>
      </a:spcBef>
      <a:spcAft>
        <a:spcPct val="0"/>
      </a:spcAft>
      <a:defRPr sz="2400" b="1" kern="1200">
        <a:solidFill>
          <a:srgbClr val="063DE8"/>
        </a:solidFill>
        <a:latin typeface="Arial" charset="0"/>
        <a:ea typeface="+mn-ea"/>
        <a:cs typeface="Arial" charset="0"/>
      </a:defRPr>
    </a:lvl4pPr>
    <a:lvl5pPr marL="1828800" algn="l" rtl="0" fontAlgn="base">
      <a:spcBef>
        <a:spcPct val="0"/>
      </a:spcBef>
      <a:spcAft>
        <a:spcPct val="0"/>
      </a:spcAft>
      <a:defRPr sz="2400" b="1" kern="1200">
        <a:solidFill>
          <a:srgbClr val="063DE8"/>
        </a:solidFill>
        <a:latin typeface="Arial" charset="0"/>
        <a:ea typeface="+mn-ea"/>
        <a:cs typeface="Arial" charset="0"/>
      </a:defRPr>
    </a:lvl5pPr>
    <a:lvl6pPr marL="2286000" algn="l" defTabSz="914400" rtl="0" eaLnBrk="1" latinLnBrk="0" hangingPunct="1">
      <a:defRPr sz="2400" b="1" kern="1200">
        <a:solidFill>
          <a:srgbClr val="063DE8"/>
        </a:solidFill>
        <a:latin typeface="Arial" charset="0"/>
        <a:ea typeface="+mn-ea"/>
        <a:cs typeface="Arial" charset="0"/>
      </a:defRPr>
    </a:lvl6pPr>
    <a:lvl7pPr marL="2743200" algn="l" defTabSz="914400" rtl="0" eaLnBrk="1" latinLnBrk="0" hangingPunct="1">
      <a:defRPr sz="2400" b="1" kern="1200">
        <a:solidFill>
          <a:srgbClr val="063DE8"/>
        </a:solidFill>
        <a:latin typeface="Arial" charset="0"/>
        <a:ea typeface="+mn-ea"/>
        <a:cs typeface="Arial" charset="0"/>
      </a:defRPr>
    </a:lvl7pPr>
    <a:lvl8pPr marL="3200400" algn="l" defTabSz="914400" rtl="0" eaLnBrk="1" latinLnBrk="0" hangingPunct="1">
      <a:defRPr sz="2400" b="1" kern="1200">
        <a:solidFill>
          <a:srgbClr val="063DE8"/>
        </a:solidFill>
        <a:latin typeface="Arial" charset="0"/>
        <a:ea typeface="+mn-ea"/>
        <a:cs typeface="Arial" charset="0"/>
      </a:defRPr>
    </a:lvl8pPr>
    <a:lvl9pPr marL="3657600" algn="l" defTabSz="914400" rtl="0" eaLnBrk="1" latinLnBrk="0" hangingPunct="1">
      <a:defRPr sz="2400" b="1" kern="1200">
        <a:solidFill>
          <a:srgbClr val="063DE8"/>
        </a:solidFill>
        <a:latin typeface="Arial" charset="0"/>
        <a:ea typeface="+mn-ea"/>
        <a:cs typeface="Arial" charset="0"/>
      </a:defRPr>
    </a:lvl9pPr>
  </p:defaultTextStyle>
  <p:extLst>
    <p:ext uri="{EFAFB233-063F-42B5-8137-9DF3F51BA10A}">
      <p15:sldGuideLst xmlns:p15="http://schemas.microsoft.com/office/powerpoint/2012/main" xmlns="">
        <p15:guide id="1" orient="horz" pos="2281">
          <p15:clr>
            <a:srgbClr val="A4A3A4"/>
          </p15:clr>
        </p15:guide>
        <p15:guide id="2" pos="312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F0707"/>
    <a:srgbClr val="000000"/>
    <a:srgbClr val="FFFF00"/>
    <a:srgbClr val="006600"/>
    <a:srgbClr val="063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9404" autoAdjust="0"/>
    <p:restoredTop sz="70107" autoAdjust="0"/>
  </p:normalViewPr>
  <p:slideViewPr>
    <p:cSldViewPr>
      <p:cViewPr>
        <p:scale>
          <a:sx n="100" d="100"/>
          <a:sy n="100" d="100"/>
        </p:scale>
        <p:origin x="-1050" y="-258"/>
      </p:cViewPr>
      <p:guideLst>
        <p:guide orient="horz" pos="2281"/>
        <p:guide pos="312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0"/>
    </p:cViewPr>
  </p:sorterViewPr>
  <p:notesViewPr>
    <p:cSldViewPr>
      <p:cViewPr varScale="1">
        <p:scale>
          <a:sx n="125" d="100"/>
          <a:sy n="125" d="100"/>
        </p:scale>
        <p:origin x="493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mn-cs"/>
              </a:defRPr>
            </a:lvl1pPr>
          </a:lstStyle>
          <a:p>
            <a:pPr>
              <a:defRPr/>
            </a:pPr>
            <a:endParaRPr lang="de-DE"/>
          </a:p>
        </p:txBody>
      </p:sp>
      <p:sp>
        <p:nvSpPr>
          <p:cNvPr id="1003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mn-cs"/>
              </a:defRPr>
            </a:lvl1pPr>
          </a:lstStyle>
          <a:p>
            <a:pPr>
              <a:defRPr/>
            </a:pPr>
            <a:fld id="{51626846-2372-4EEC-A77F-FD945D2DBE3A}" type="datetimeFigureOut">
              <a:rPr lang="de-DE"/>
              <a:pPr>
                <a:defRPr/>
              </a:pPr>
              <a:t>05.02.2017</a:t>
            </a:fld>
            <a:endParaRPr lang="de-DE"/>
          </a:p>
        </p:txBody>
      </p:sp>
      <p:sp>
        <p:nvSpPr>
          <p:cNvPr id="1003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mn-cs"/>
              </a:defRPr>
            </a:lvl1pPr>
          </a:lstStyle>
          <a:p>
            <a:pPr>
              <a:defRPr/>
            </a:pPr>
            <a:endParaRPr lang="de-DE"/>
          </a:p>
        </p:txBody>
      </p:sp>
      <p:sp>
        <p:nvSpPr>
          <p:cNvPr id="1003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B93FEBE2-D6FF-4416-80BB-2423FC449C41}" type="slidenum">
              <a:rPr lang="de-DE"/>
              <a:pPr>
                <a:defRPr/>
              </a:pPr>
              <a:t>‹Nr.›</a:t>
            </a:fld>
            <a:endParaRPr lang="de-DE"/>
          </a:p>
        </p:txBody>
      </p:sp>
    </p:spTree>
    <p:extLst>
      <p:ext uri="{BB962C8B-B14F-4D97-AF65-F5344CB8AC3E}">
        <p14:creationId xmlns:p14="http://schemas.microsoft.com/office/powerpoint/2010/main" val="3939116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effectLst/>
                <a:latin typeface="Arial" charset="0"/>
                <a:cs typeface="+mn-cs"/>
              </a:defRPr>
            </a:lvl1pPr>
          </a:lstStyle>
          <a:p>
            <a:pPr>
              <a:defRPr/>
            </a:pPr>
            <a:endParaRPr lang="de-DE"/>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effectLst/>
                <a:latin typeface="Arial" charset="0"/>
                <a:cs typeface="+mn-cs"/>
              </a:defRPr>
            </a:lvl1pPr>
          </a:lstStyle>
          <a:p>
            <a:pPr>
              <a:defRPr/>
            </a:pPr>
            <a:endParaRPr lang="de-DE"/>
          </a:p>
        </p:txBody>
      </p:sp>
      <p:sp>
        <p:nvSpPr>
          <p:cNvPr id="40964" name="Rectangle 4"/>
          <p:cNvSpPr>
            <a:spLocks noGrp="1" noRot="1" noChangeAspect="1" noChangeArrowheads="1" noTextEdit="1"/>
          </p:cNvSpPr>
          <p:nvPr>
            <p:ph type="sldImg" idx="2"/>
          </p:nvPr>
        </p:nvSpPr>
        <p:spPr bwMode="auto">
          <a:xfrm>
            <a:off x="1084263" y="685800"/>
            <a:ext cx="468947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effectLst/>
                <a:latin typeface="Arial" charset="0"/>
                <a:cs typeface="+mn-cs"/>
              </a:defRPr>
            </a:lvl1pPr>
          </a:lstStyle>
          <a:p>
            <a:pPr>
              <a:defRPr/>
            </a:pPr>
            <a:endParaRPr lang="de-DE"/>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cs typeface="+mn-cs"/>
              </a:defRPr>
            </a:lvl1pPr>
          </a:lstStyle>
          <a:p>
            <a:pPr>
              <a:defRPr/>
            </a:pPr>
            <a:fld id="{3F6275FC-59D4-4067-8BDE-BB6C0D3D9E2A}" type="slidenum">
              <a:rPr lang="de-DE"/>
              <a:pPr>
                <a:defRPr/>
              </a:pPr>
              <a:t>‹Nr.›</a:t>
            </a:fld>
            <a:endParaRPr lang="de-DE"/>
          </a:p>
        </p:txBody>
      </p:sp>
    </p:spTree>
    <p:extLst>
      <p:ext uri="{BB962C8B-B14F-4D97-AF65-F5344CB8AC3E}">
        <p14:creationId xmlns:p14="http://schemas.microsoft.com/office/powerpoint/2010/main" val="649124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lienbildplatzhalter 1"/>
          <p:cNvSpPr>
            <a:spLocks noGrp="1" noRot="1" noChangeAspect="1" noTextEdit="1"/>
          </p:cNvSpPr>
          <p:nvPr>
            <p:ph type="sldImg"/>
          </p:nvPr>
        </p:nvSpPr>
        <p:spPr>
          <a:ln/>
        </p:spPr>
      </p:sp>
      <p:sp>
        <p:nvSpPr>
          <p:cNvPr id="1351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t>Wir gehen auf die </a:t>
            </a:r>
          </a:p>
          <a:p>
            <a:pPr>
              <a:buFontTx/>
              <a:buChar char="•"/>
            </a:pPr>
            <a:r>
              <a:rPr lang="de-DE" altLang="de-DE"/>
              <a:t>Spielzeiten aller Altersklassen</a:t>
            </a:r>
          </a:p>
          <a:p>
            <a:pPr>
              <a:buFontTx/>
              <a:buChar char="•"/>
            </a:pPr>
            <a:r>
              <a:rPr lang="de-DE" altLang="de-DE"/>
              <a:t>Das Schlusssignal</a:t>
            </a:r>
          </a:p>
          <a:p>
            <a:pPr>
              <a:buFontTx/>
              <a:buChar char="•"/>
            </a:pPr>
            <a:r>
              <a:rPr lang="de-DE" altLang="de-DE"/>
              <a:t>Time-out</a:t>
            </a:r>
          </a:p>
          <a:p>
            <a:pPr>
              <a:buFontTx/>
              <a:buChar char="•"/>
            </a:pPr>
            <a:r>
              <a:rPr lang="de-DE" altLang="de-DE"/>
              <a:t>Team-Time-out</a:t>
            </a:r>
          </a:p>
          <a:p>
            <a:r>
              <a:rPr lang="de-DE" altLang="de-DE"/>
              <a:t>ein.</a:t>
            </a:r>
          </a:p>
        </p:txBody>
      </p:sp>
      <p:sp>
        <p:nvSpPr>
          <p:cNvPr id="135172"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1E02BFB8-E9AE-4685-9D88-FCDD1B5ACEB1}" type="slidenum">
              <a:rPr lang="de-DE" altLang="de-DE" sz="1200" b="0">
                <a:solidFill>
                  <a:schemeClr val="tx1"/>
                </a:solidFill>
              </a:rPr>
              <a:pPr algn="r" eaLnBrk="1" hangingPunct="1"/>
              <a:t>1</a:t>
            </a:fld>
            <a:endParaRPr lang="de-DE" altLang="de-DE" sz="1200" b="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2532"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57E846F7-66F2-4514-AFAB-1B53D38DF29E}" type="slidenum">
              <a:rPr lang="de-DE" altLang="de-DE" sz="1200" b="0" smtClean="0">
                <a:solidFill>
                  <a:schemeClr val="tx1"/>
                </a:solidFill>
              </a:rPr>
              <a:pPr eaLnBrk="1" hangingPunct="1">
                <a:defRPr/>
              </a:pPr>
              <a:t>35</a:t>
            </a:fld>
            <a:endParaRPr lang="de-DE" altLang="de-DE" sz="1200" b="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2532"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D9908A2A-55E3-4190-ACF0-79588829C47E}" type="slidenum">
              <a:rPr lang="de-DE" altLang="de-DE" sz="1200" b="0" smtClean="0">
                <a:solidFill>
                  <a:schemeClr val="tx1"/>
                </a:solidFill>
              </a:rPr>
              <a:pPr eaLnBrk="1" hangingPunct="1">
                <a:defRPr/>
              </a:pPr>
              <a:t>36</a:t>
            </a:fld>
            <a:endParaRPr lang="de-DE" altLang="de-DE" sz="1200" b="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2532"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EDF54C0E-1EFA-4C79-A624-D950B3C036BB}" type="slidenum">
              <a:rPr lang="de-DE" altLang="de-DE" sz="1200" b="0" smtClean="0">
                <a:solidFill>
                  <a:schemeClr val="tx1"/>
                </a:solidFill>
              </a:rPr>
              <a:pPr eaLnBrk="1" hangingPunct="1">
                <a:defRPr/>
              </a:pPr>
              <a:t>37</a:t>
            </a:fld>
            <a:endParaRPr lang="de-DE" altLang="de-DE" sz="1200" b="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ln/>
        </p:spPr>
      </p:sp>
      <p:sp>
        <p:nvSpPr>
          <p:cNvPr id="501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2532"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7B45BA8A-4B63-4EE7-A76C-3B285E839DB8}" type="slidenum">
              <a:rPr lang="de-DE" altLang="de-DE" sz="1200" b="0" smtClean="0">
                <a:solidFill>
                  <a:schemeClr val="tx1"/>
                </a:solidFill>
              </a:rPr>
              <a:pPr eaLnBrk="1" hangingPunct="1">
                <a:defRPr/>
              </a:pPr>
              <a:t>38</a:t>
            </a:fld>
            <a:endParaRPr lang="de-DE" altLang="de-DE" sz="1200" b="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2532"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54B50AC4-9478-4726-8035-D6F6BBF13AE9}" type="slidenum">
              <a:rPr lang="de-DE" altLang="de-DE" sz="1200" b="0" smtClean="0">
                <a:solidFill>
                  <a:schemeClr val="tx1"/>
                </a:solidFill>
              </a:rPr>
              <a:pPr eaLnBrk="1" hangingPunct="1">
                <a:defRPr/>
              </a:pPr>
              <a:t>39</a:t>
            </a:fld>
            <a:endParaRPr lang="de-DE" altLang="de-DE" sz="1200" b="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2532"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FA458A13-777F-432B-A39E-8CA0C139C650}" type="slidenum">
              <a:rPr lang="de-DE" altLang="de-DE" sz="1200" b="0" smtClean="0">
                <a:solidFill>
                  <a:schemeClr val="tx1"/>
                </a:solidFill>
              </a:rPr>
              <a:pPr eaLnBrk="1" hangingPunct="1">
                <a:defRPr/>
              </a:pPr>
              <a:t>40</a:t>
            </a:fld>
            <a:endParaRPr lang="de-DE" altLang="de-DE" sz="1200" b="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2532"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5B37DF04-0B2D-4261-A5B3-25EC4D1C047D}" type="slidenum">
              <a:rPr lang="de-DE" altLang="de-DE" sz="1200" b="0" smtClean="0">
                <a:solidFill>
                  <a:schemeClr val="tx1"/>
                </a:solidFill>
              </a:rPr>
              <a:pPr eaLnBrk="1" hangingPunct="1">
                <a:defRPr/>
              </a:pPr>
              <a:t>41</a:t>
            </a:fld>
            <a:endParaRPr lang="de-DE" altLang="de-DE" sz="1200" b="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2532"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ECAB8BA3-62CB-4DE2-AFAE-B0F304B3B4E3}" type="slidenum">
              <a:rPr lang="de-DE" altLang="de-DE" sz="1200" b="0" smtClean="0">
                <a:solidFill>
                  <a:schemeClr val="tx1"/>
                </a:solidFill>
              </a:rPr>
              <a:pPr eaLnBrk="1" hangingPunct="1">
                <a:defRPr/>
              </a:pPr>
              <a:t>42</a:t>
            </a:fld>
            <a:endParaRPr lang="de-DE" altLang="de-DE" sz="1200" b="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2532"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026864B4-660F-457A-AD98-CA3BCE2A682D}" type="slidenum">
              <a:rPr lang="de-DE" altLang="de-DE" sz="1200" b="0" smtClean="0">
                <a:solidFill>
                  <a:schemeClr val="tx1"/>
                </a:solidFill>
              </a:rPr>
              <a:pPr eaLnBrk="1" hangingPunct="1">
                <a:defRPr/>
              </a:pPr>
              <a:t>43</a:t>
            </a:fld>
            <a:endParaRPr lang="de-DE" altLang="de-DE" sz="1200" b="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lienbildplatzhalter 1"/>
          <p:cNvSpPr>
            <a:spLocks noGrp="1" noRot="1" noChangeAspect="1" noTextEdit="1"/>
          </p:cNvSpPr>
          <p:nvPr>
            <p:ph type="sldImg"/>
          </p:nvPr>
        </p:nvSpPr>
        <p:spPr>
          <a:ln/>
        </p:spPr>
      </p:sp>
      <p:sp>
        <p:nvSpPr>
          <p:cNvPr id="1792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de-DE" altLang="de-DE" dirty="0"/>
          </a:p>
        </p:txBody>
      </p:sp>
      <p:sp>
        <p:nvSpPr>
          <p:cNvPr id="179204" name="Foliennummernplatzhalt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r" eaLnBrk="1" hangingPunct="1"/>
            <a:fld id="{B3FA2E6D-159B-4007-B021-6C119DBEA777}" type="slidenum">
              <a:rPr lang="de-DE" altLang="de-DE" sz="1200" b="0">
                <a:solidFill>
                  <a:schemeClr val="tx1"/>
                </a:solidFill>
              </a:rPr>
              <a:pPr algn="r" eaLnBrk="1" hangingPunct="1"/>
              <a:t>2</a:t>
            </a:fld>
            <a:endParaRPr lang="de-DE" altLang="de-DE" sz="1200" b="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0484"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514D6F6D-C46E-4B48-B9CD-DBF461446EEE}" type="slidenum">
              <a:rPr lang="de-DE" altLang="de-DE" sz="1200" b="0" smtClean="0">
                <a:solidFill>
                  <a:schemeClr val="tx1"/>
                </a:solidFill>
              </a:rPr>
              <a:pPr eaLnBrk="1" hangingPunct="1">
                <a:defRPr/>
              </a:pPr>
              <a:t>11</a:t>
            </a:fld>
            <a:endParaRPr lang="de-DE" altLang="de-DE" sz="1200" b="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1508"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4081EE7D-49BA-40A1-8764-603F4696FD6B}" type="slidenum">
              <a:rPr lang="de-DE" altLang="de-DE" sz="1200" b="0" smtClean="0">
                <a:solidFill>
                  <a:schemeClr val="tx1"/>
                </a:solidFill>
              </a:rPr>
              <a:pPr eaLnBrk="1" hangingPunct="1">
                <a:defRPr/>
              </a:pPr>
              <a:t>12</a:t>
            </a:fld>
            <a:endParaRPr lang="de-DE" altLang="de-DE" sz="1200" b="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ln/>
        </p:spPr>
      </p:sp>
      <p:sp>
        <p:nvSpPr>
          <p:cNvPr id="419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2532"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01628F9F-DCDE-4D86-A63D-C452E04037B8}" type="slidenum">
              <a:rPr lang="de-DE" altLang="de-DE" sz="1200" b="0" smtClean="0">
                <a:solidFill>
                  <a:schemeClr val="tx1"/>
                </a:solidFill>
              </a:rPr>
              <a:pPr eaLnBrk="1" hangingPunct="1">
                <a:defRPr/>
              </a:pPr>
              <a:t>30</a:t>
            </a:fld>
            <a:endParaRPr lang="de-DE" altLang="de-DE" sz="1200" b="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30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2532"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2C0489D4-27ED-4308-82E6-3EB3793FD82C}" type="slidenum">
              <a:rPr lang="de-DE" altLang="de-DE" sz="1200" b="0" smtClean="0">
                <a:solidFill>
                  <a:schemeClr val="tx1"/>
                </a:solidFill>
              </a:rPr>
              <a:pPr eaLnBrk="1" hangingPunct="1">
                <a:defRPr/>
              </a:pPr>
              <a:t>31</a:t>
            </a:fld>
            <a:endParaRPr lang="de-DE" altLang="de-DE" sz="1200" b="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2532"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1A894A0B-AF81-4B3F-8AAC-85723ED6F2F0}" type="slidenum">
              <a:rPr lang="de-DE" altLang="de-DE" sz="1200" b="0" smtClean="0">
                <a:solidFill>
                  <a:schemeClr val="tx1"/>
                </a:solidFill>
              </a:rPr>
              <a:pPr eaLnBrk="1" hangingPunct="1">
                <a:defRPr/>
              </a:pPr>
              <a:t>32</a:t>
            </a:fld>
            <a:endParaRPr lang="de-DE" altLang="de-DE" sz="1200" b="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2532"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479F272F-453C-4FE9-B30A-2794BE01BBBC}" type="slidenum">
              <a:rPr lang="de-DE" altLang="de-DE" sz="1200" b="0" smtClean="0">
                <a:solidFill>
                  <a:schemeClr val="tx1"/>
                </a:solidFill>
              </a:rPr>
              <a:pPr eaLnBrk="1" hangingPunct="1">
                <a:defRPr/>
              </a:pPr>
              <a:t>33</a:t>
            </a:fld>
            <a:endParaRPr lang="de-DE" altLang="de-DE" sz="1200" b="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22532"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63DE8"/>
                </a:solidFill>
                <a:latin typeface="Arial" charset="0"/>
              </a:defRPr>
            </a:lvl1pPr>
            <a:lvl2pPr marL="742950" indent="-285750" eaLnBrk="0" hangingPunct="0">
              <a:defRPr sz="2400" b="1">
                <a:solidFill>
                  <a:srgbClr val="063DE8"/>
                </a:solidFill>
                <a:latin typeface="Arial" charset="0"/>
              </a:defRPr>
            </a:lvl2pPr>
            <a:lvl3pPr marL="1143000" indent="-228600" eaLnBrk="0" hangingPunct="0">
              <a:defRPr sz="2400" b="1">
                <a:solidFill>
                  <a:srgbClr val="063DE8"/>
                </a:solidFill>
                <a:latin typeface="Arial" charset="0"/>
              </a:defRPr>
            </a:lvl3pPr>
            <a:lvl4pPr marL="1600200" indent="-228600" eaLnBrk="0" hangingPunct="0">
              <a:defRPr sz="2400" b="1">
                <a:solidFill>
                  <a:srgbClr val="063DE8"/>
                </a:solidFill>
                <a:latin typeface="Arial" charset="0"/>
              </a:defRPr>
            </a:lvl4pPr>
            <a:lvl5pPr marL="2057400" indent="-228600" eaLnBrk="0" hangingPunct="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eaLnBrk="1" hangingPunct="1">
              <a:defRPr/>
            </a:pPr>
            <a:fld id="{4FA5517A-683E-4138-B144-0A97602AEF97}" type="slidenum">
              <a:rPr lang="de-DE" altLang="de-DE" sz="1200" b="0" smtClean="0">
                <a:solidFill>
                  <a:schemeClr val="tx1"/>
                </a:solidFill>
              </a:rPr>
              <a:pPr eaLnBrk="1" hangingPunct="1">
                <a:defRPr/>
              </a:pPr>
              <a:t>34</a:t>
            </a:fld>
            <a:endParaRPr lang="de-DE" altLang="de-DE" sz="1200" b="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38250" y="1184275"/>
            <a:ext cx="7427913" cy="2520950"/>
          </a:xfrm>
          <a:prstGeom prst="rect">
            <a:avLst/>
          </a:prstGeom>
        </p:spPr>
        <p:txBody>
          <a:bodyPr/>
          <a:lstStyle>
            <a:lvl1pPr algn="ctr">
              <a:defRPr sz="4800"/>
            </a:lvl1pPr>
          </a:lstStyle>
          <a:p>
            <a:r>
              <a:rPr lang="de-DE" dirty="0"/>
              <a:t>Titelmasterformat durch Klicken bearbeiten</a:t>
            </a:r>
          </a:p>
        </p:txBody>
      </p:sp>
      <p:sp>
        <p:nvSpPr>
          <p:cNvPr id="3" name="Untertitel 2"/>
          <p:cNvSpPr>
            <a:spLocks noGrp="1"/>
          </p:cNvSpPr>
          <p:nvPr>
            <p:ph type="subTitle" idx="1"/>
          </p:nvPr>
        </p:nvSpPr>
        <p:spPr>
          <a:xfrm>
            <a:off x="1238250" y="3803650"/>
            <a:ext cx="7427913" cy="1747838"/>
          </a:xfrm>
        </p:spPr>
        <p:txBody>
          <a:bodyPr anchor="b">
            <a:normAutofit/>
          </a:bodyPr>
          <a:lstStyle>
            <a:lvl1pPr marL="0" indent="0" algn="ctr">
              <a:buNone/>
              <a:defRPr sz="3200" b="1">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Tree>
    <p:extLst>
      <p:ext uri="{BB962C8B-B14F-4D97-AF65-F5344CB8AC3E}">
        <p14:creationId xmlns:p14="http://schemas.microsoft.com/office/powerpoint/2010/main" val="44691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4207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221" y="289959"/>
            <a:ext cx="8913972" cy="1206765"/>
          </a:xfrm>
          <a:prstGeom prst="rect">
            <a:avLst/>
          </a:prstGeom>
        </p:spPr>
        <p:txBody>
          <a:bodyPr lIns="97969" tIns="48984" rIns="97969" bIns="48984"/>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Foliennummernplatzhalter 5"/>
          <p:cNvSpPr>
            <a:spLocks noGrp="1"/>
          </p:cNvSpPr>
          <p:nvPr>
            <p:ph type="sldNum" sz="quarter" idx="10"/>
          </p:nvPr>
        </p:nvSpPr>
        <p:spPr>
          <a:xfrm>
            <a:off x="8583613" y="6773863"/>
            <a:ext cx="825500" cy="385762"/>
          </a:xfrm>
          <a:prstGeom prst="rect">
            <a:avLst/>
          </a:prstGeom>
        </p:spPr>
        <p:txBody>
          <a:bodyPr lIns="97969" tIns="48984" rIns="97969" bIns="48984"/>
          <a:lstStyle>
            <a:lvl1pPr>
              <a:defRPr>
                <a:solidFill>
                  <a:prstClr val="white">
                    <a:shade val="50000"/>
                  </a:prstClr>
                </a:solidFill>
              </a:defRPr>
            </a:lvl1pPr>
          </a:lstStyle>
          <a:p>
            <a:pPr>
              <a:defRPr/>
            </a:pPr>
            <a:fld id="{DE97D2F7-D499-4907-BD0F-70CD9B38B7F0}" type="slidenum">
              <a:rPr lang="de-DE"/>
              <a:pPr>
                <a:defRPr/>
              </a:pPr>
              <a:t>‹Nr.›</a:t>
            </a:fld>
            <a:endParaRPr lang="de-DE"/>
          </a:p>
        </p:txBody>
      </p:sp>
    </p:spTree>
    <p:extLst>
      <p:ext uri="{BB962C8B-B14F-4D97-AF65-F5344CB8AC3E}">
        <p14:creationId xmlns:p14="http://schemas.microsoft.com/office/powerpoint/2010/main" val="3944310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15925" y="1120775"/>
            <a:ext cx="9240838"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grpSp>
        <p:nvGrpSpPr>
          <p:cNvPr id="1027" name="Rectangle 22"/>
          <p:cNvGrpSpPr>
            <a:grpSpLocks/>
          </p:cNvGrpSpPr>
          <p:nvPr/>
        </p:nvGrpSpPr>
        <p:grpSpPr bwMode="auto">
          <a:xfrm>
            <a:off x="414338" y="957263"/>
            <a:ext cx="9242425" cy="66675"/>
            <a:chOff x="261" y="603"/>
            <a:chExt cx="5822" cy="42"/>
          </a:xfrm>
        </p:grpSpPr>
        <p:pic>
          <p:nvPicPr>
            <p:cNvPr id="1042" name="Rectangl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 y="603"/>
              <a:ext cx="5822" cy="42"/>
            </a:xfrm>
            <a:prstGeom prst="rect">
              <a:avLst/>
            </a:prstGeom>
            <a:solidFill>
              <a:srgbClr val="006600"/>
            </a:solidFill>
            <a:ln w="9525">
              <a:solidFill>
                <a:srgbClr val="006600"/>
              </a:solidFill>
              <a:miter lim="800000"/>
              <a:headEnd/>
              <a:tailEnd/>
            </a:ln>
          </p:spPr>
        </p:pic>
        <p:sp>
          <p:nvSpPr>
            <p:cNvPr id="1030" name="Text Box 6"/>
            <p:cNvSpPr txBox="1">
              <a:spLocks noChangeArrowheads="1"/>
            </p:cNvSpPr>
            <p:nvPr/>
          </p:nvSpPr>
          <p:spPr bwMode="auto">
            <a:xfrm>
              <a:off x="262" y="601"/>
              <a:ext cx="5821" cy="43"/>
            </a:xfrm>
            <a:prstGeom prst="rect">
              <a:avLst/>
            </a:prstGeom>
            <a:solidFill>
              <a:srgbClr val="006600"/>
            </a:solidFill>
            <a:ln w="9525">
              <a:solidFill>
                <a:srgbClr val="006600"/>
              </a:solidFill>
              <a:miter lim="800000"/>
              <a:headEnd/>
              <a:tailEnd/>
            </a:ln>
          </p:spPr>
          <p:txBody>
            <a:bodyPr wrap="none"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defRPr/>
              </a:pPr>
              <a:endParaRPr lang="de-DE">
                <a:effectLst>
                  <a:outerShdw blurRad="38100" dist="38100" dir="2700000" algn="tl">
                    <a:srgbClr val="000000"/>
                  </a:outerShdw>
                </a:effectLst>
                <a:cs typeface="+mn-cs"/>
              </a:endParaRPr>
            </a:p>
          </p:txBody>
        </p:sp>
      </p:grpSp>
      <p:grpSp>
        <p:nvGrpSpPr>
          <p:cNvPr id="1028" name="Rectangle 22"/>
          <p:cNvGrpSpPr>
            <a:grpSpLocks/>
          </p:cNvGrpSpPr>
          <p:nvPr/>
        </p:nvGrpSpPr>
        <p:grpSpPr bwMode="auto">
          <a:xfrm>
            <a:off x="433388" y="6662738"/>
            <a:ext cx="9240837" cy="73025"/>
            <a:chOff x="273" y="4197"/>
            <a:chExt cx="5821" cy="46"/>
          </a:xfrm>
        </p:grpSpPr>
        <p:pic>
          <p:nvPicPr>
            <p:cNvPr id="1040" name="Rectangle 2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 y="4197"/>
              <a:ext cx="5821" cy="46"/>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p:nvSpPr>
          <p:spPr bwMode="auto">
            <a:xfrm>
              <a:off x="273" y="4199"/>
              <a:ext cx="5821" cy="4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defRPr/>
              </a:pPr>
              <a:endParaRPr lang="de-DE">
                <a:effectLst>
                  <a:outerShdw blurRad="38100" dist="38100" dir="2700000" algn="tl">
                    <a:srgbClr val="000000"/>
                  </a:outerShdw>
                </a:effectLst>
                <a:cs typeface="+mn-cs"/>
              </a:endParaRPr>
            </a:p>
          </p:txBody>
        </p:sp>
      </p:grpSp>
      <p:sp>
        <p:nvSpPr>
          <p:cNvPr id="25" name="Rechteck 24"/>
          <p:cNvSpPr/>
          <p:nvPr/>
        </p:nvSpPr>
        <p:spPr>
          <a:xfrm>
            <a:off x="449263" y="6829506"/>
            <a:ext cx="2880320" cy="277772"/>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a:defRPr/>
            </a:pPr>
            <a:r>
              <a:rPr lang="de-DE" sz="1400" dirty="0">
                <a:solidFill>
                  <a:schemeClr val="tx1"/>
                </a:solidFill>
                <a:latin typeface="Calibri" pitchFamily="34" charset="0"/>
              </a:rPr>
              <a:t>© </a:t>
            </a:r>
            <a:r>
              <a:rPr lang="de-DE" sz="1400" dirty="0" smtClean="0">
                <a:solidFill>
                  <a:schemeClr val="tx1"/>
                </a:solidFill>
                <a:latin typeface="Calibri" pitchFamily="34" charset="0"/>
              </a:rPr>
              <a:t>DHB-SR-Lehrwesen </a:t>
            </a:r>
            <a:r>
              <a:rPr lang="de-DE" sz="1400" dirty="0">
                <a:solidFill>
                  <a:schemeClr val="tx1"/>
                </a:solidFill>
                <a:latin typeface="Calibri" pitchFamily="34" charset="0"/>
              </a:rPr>
              <a:t>2017</a:t>
            </a:r>
          </a:p>
        </p:txBody>
      </p:sp>
      <p:sp>
        <p:nvSpPr>
          <p:cNvPr id="26" name="Rechteck 25"/>
          <p:cNvSpPr/>
          <p:nvPr/>
        </p:nvSpPr>
        <p:spPr>
          <a:xfrm>
            <a:off x="8624613" y="6831865"/>
            <a:ext cx="1032148" cy="277771"/>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a:defRPr/>
            </a:pPr>
            <a:fld id="{9BB89D7D-FCAD-4181-A0B8-A3612544DDD8}" type="slidenum">
              <a:rPr lang="de-DE" sz="1400" smtClean="0">
                <a:solidFill>
                  <a:schemeClr val="tx1"/>
                </a:solidFill>
                <a:latin typeface="Calibri" pitchFamily="34" charset="0"/>
              </a:rPr>
              <a:pPr algn="ctr">
                <a:defRPr/>
              </a:pPr>
              <a:t>‹Nr.›</a:t>
            </a:fld>
            <a:endParaRPr lang="de-DE" sz="1400">
              <a:solidFill>
                <a:schemeClr val="tx1"/>
              </a:solidFill>
              <a:latin typeface="Calibri" pitchFamily="34" charset="0"/>
            </a:endParaRPr>
          </a:p>
        </p:txBody>
      </p:sp>
      <p:sp>
        <p:nvSpPr>
          <p:cNvPr id="27" name="Rechteck 26"/>
          <p:cNvSpPr/>
          <p:nvPr/>
        </p:nvSpPr>
        <p:spPr>
          <a:xfrm>
            <a:off x="3549897" y="6835486"/>
            <a:ext cx="4854402" cy="277770"/>
          </a:xfrm>
          <a:prstGeom prst="rect">
            <a:avLst/>
          </a:prstGeom>
          <a:solidFill>
            <a:schemeClr val="bg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a:defRPr/>
            </a:pPr>
            <a:r>
              <a:rPr lang="de-DE" sz="1400" dirty="0">
                <a:solidFill>
                  <a:schemeClr val="tx1"/>
                </a:solidFill>
                <a:latin typeface="Calibri" pitchFamily="34" charset="0"/>
              </a:rPr>
              <a:t>Regel 2:10 und Erl. 3 - Team Time-out</a:t>
            </a:r>
          </a:p>
        </p:txBody>
      </p:sp>
      <p:pic>
        <p:nvPicPr>
          <p:cNvPr id="12" name="Picture 23" descr="dhblogo"/>
          <p:cNvPicPr>
            <a:picLocks noChangeAspect="1" noChangeArrowheads="1"/>
          </p:cNvPicPr>
          <p:nvPr userDrawn="1"/>
        </p:nvPicPr>
        <p:blipFill>
          <a:blip r:embed="rId7">
            <a:extLst>
              <a:ext uri="{28A0092B-C50C-407E-A947-70E740481C1C}">
                <a14:useLocalDpi xmlns:a14="http://schemas.microsoft.com/office/drawing/2010/main" val="0"/>
              </a:ext>
            </a:extLst>
          </a:blip>
          <a:srcRect b="10670"/>
          <a:stretch>
            <a:fillRect/>
          </a:stretch>
        </p:blipFill>
        <p:spPr bwMode="auto">
          <a:xfrm>
            <a:off x="8054975" y="0"/>
            <a:ext cx="16922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2753306" y="175741"/>
            <a:ext cx="4192864" cy="636241"/>
          </a:xfrm>
          <a:prstGeom prst="rect">
            <a:avLst/>
          </a:prstGeom>
        </p:spPr>
        <p:txBody>
          <a:bodyPr vert="horz" lIns="91434" tIns="45717" rIns="91434" bIns="45717" numCol="1" anchorCtr="0" compatLnSpc="1">
            <a:prstTxWarp prst="textNoShape">
              <a:avLst/>
            </a:prstTxWarp>
          </a:bodyPr>
          <a:lstStyle/>
          <a:p>
            <a:pPr algn="ctr" eaLnBrk="1" hangingPunct="1"/>
            <a:r>
              <a:rPr altLang="de-DE" sz="4000" dirty="0">
                <a:effectLst>
                  <a:outerShdw blurRad="38100" dist="38100" dir="2700000" algn="tl">
                    <a:srgbClr val="C0C0C0"/>
                  </a:outerShdw>
                </a:effectLst>
              </a:rPr>
              <a:t>Thema</a:t>
            </a:r>
          </a:p>
        </p:txBody>
      </p:sp>
      <p:sp>
        <p:nvSpPr>
          <p:cNvPr id="6" name="Textfeld 5"/>
          <p:cNvSpPr txBox="1"/>
          <p:nvPr/>
        </p:nvSpPr>
        <p:spPr>
          <a:xfrm>
            <a:off x="-27499" y="5587163"/>
            <a:ext cx="9931912" cy="769435"/>
          </a:xfrm>
          <a:prstGeom prst="rect">
            <a:avLst/>
          </a:prstGeom>
          <a:noFill/>
        </p:spPr>
        <p:txBody>
          <a:bodyPr wrap="square" lIns="91434" tIns="45717" rIns="91434" bIns="45717">
            <a:spAutoFit/>
          </a:bodyPr>
          <a:lstStyle>
            <a:lvl1pPr>
              <a:defRPr sz="2400" b="1">
                <a:solidFill>
                  <a:srgbClr val="063DE8"/>
                </a:solidFill>
                <a:latin typeface="Arial" charset="0"/>
              </a:defRPr>
            </a:lvl1pPr>
            <a:lvl2pPr marL="742950" indent="-285750">
              <a:defRPr sz="2400" b="1">
                <a:solidFill>
                  <a:srgbClr val="063DE8"/>
                </a:solidFill>
                <a:latin typeface="Arial" charset="0"/>
              </a:defRPr>
            </a:lvl2pPr>
            <a:lvl3pPr marL="1143000" indent="-228600">
              <a:defRPr sz="2400" b="1">
                <a:solidFill>
                  <a:srgbClr val="063DE8"/>
                </a:solidFill>
                <a:latin typeface="Arial" charset="0"/>
              </a:defRPr>
            </a:lvl3pPr>
            <a:lvl4pPr marL="1600200" indent="-228600">
              <a:defRPr sz="2400" b="1">
                <a:solidFill>
                  <a:srgbClr val="063DE8"/>
                </a:solidFill>
                <a:latin typeface="Arial" charset="0"/>
              </a:defRPr>
            </a:lvl4pPr>
            <a:lvl5pPr marL="2057400" indent="-228600">
              <a:defRPr sz="2400" b="1">
                <a:solidFill>
                  <a:srgbClr val="063DE8"/>
                </a:solidFill>
                <a:latin typeface="Arial" charset="0"/>
              </a:defRPr>
            </a:lvl5pPr>
            <a:lvl6pPr marL="2514600" indent="-228600" eaLnBrk="0" fontAlgn="base" hangingPunct="0">
              <a:spcBef>
                <a:spcPct val="0"/>
              </a:spcBef>
              <a:spcAft>
                <a:spcPct val="0"/>
              </a:spcAft>
              <a:defRPr sz="2400" b="1">
                <a:solidFill>
                  <a:srgbClr val="063DE8"/>
                </a:solidFill>
                <a:latin typeface="Arial" charset="0"/>
              </a:defRPr>
            </a:lvl6pPr>
            <a:lvl7pPr marL="2971800" indent="-228600" eaLnBrk="0" fontAlgn="base" hangingPunct="0">
              <a:spcBef>
                <a:spcPct val="0"/>
              </a:spcBef>
              <a:spcAft>
                <a:spcPct val="0"/>
              </a:spcAft>
              <a:defRPr sz="2400" b="1">
                <a:solidFill>
                  <a:srgbClr val="063DE8"/>
                </a:solidFill>
                <a:latin typeface="Arial" charset="0"/>
              </a:defRPr>
            </a:lvl7pPr>
            <a:lvl8pPr marL="3429000" indent="-228600" eaLnBrk="0" fontAlgn="base" hangingPunct="0">
              <a:spcBef>
                <a:spcPct val="0"/>
              </a:spcBef>
              <a:spcAft>
                <a:spcPct val="0"/>
              </a:spcAft>
              <a:defRPr sz="2400" b="1">
                <a:solidFill>
                  <a:srgbClr val="063DE8"/>
                </a:solidFill>
                <a:latin typeface="Arial" charset="0"/>
              </a:defRPr>
            </a:lvl8pPr>
            <a:lvl9pPr marL="3886200" indent="-228600" eaLnBrk="0" fontAlgn="base" hangingPunct="0">
              <a:spcBef>
                <a:spcPct val="0"/>
              </a:spcBef>
              <a:spcAft>
                <a:spcPct val="0"/>
              </a:spcAft>
              <a:defRPr sz="2400" b="1">
                <a:solidFill>
                  <a:srgbClr val="063DE8"/>
                </a:solidFill>
                <a:latin typeface="Arial" charset="0"/>
              </a:defRPr>
            </a:lvl9pPr>
          </a:lstStyle>
          <a:p>
            <a:pPr algn="ctr"/>
            <a:r>
              <a:rPr lang="de-DE" altLang="de-DE" sz="4400" dirty="0">
                <a:effectLst>
                  <a:outerShdw blurRad="38100" dist="38100" dir="2700000" algn="tl">
                    <a:srgbClr val="C0C0C0"/>
                  </a:outerShdw>
                </a:effectLst>
              </a:rPr>
              <a:t>Team-Time-out</a:t>
            </a:r>
            <a:endParaRPr lang="de-DE" altLang="de-DE" sz="4400" dirty="0">
              <a:effectLst>
                <a:outerShdw blurRad="38100" dist="38100" dir="2700000" algn="tl">
                  <a:srgbClr val="C0C0C0"/>
                </a:outerShdw>
              </a:effectLst>
            </a:endParaRPr>
          </a:p>
        </p:txBody>
      </p:sp>
      <p:grpSp>
        <p:nvGrpSpPr>
          <p:cNvPr id="31" name="Gruppieren 5"/>
          <p:cNvGrpSpPr>
            <a:grpSpLocks/>
          </p:cNvGrpSpPr>
          <p:nvPr/>
        </p:nvGrpSpPr>
        <p:grpSpPr bwMode="auto">
          <a:xfrm>
            <a:off x="1716088" y="1359942"/>
            <a:ext cx="6481762" cy="3960813"/>
            <a:chOff x="1567830" y="2211560"/>
            <a:chExt cx="5934128" cy="3568974"/>
          </a:xfrm>
        </p:grpSpPr>
        <p:pic>
          <p:nvPicPr>
            <p:cNvPr id="32" name="Picture 4"/>
            <p:cNvPicPr>
              <a:picLocks noChangeAspect="1" noChangeArrowheads="1"/>
            </p:cNvPicPr>
            <p:nvPr/>
          </p:nvPicPr>
          <p:blipFill>
            <a:blip r:embed="rId3"/>
            <a:srcRect/>
            <a:stretch>
              <a:fillRect/>
            </a:stretch>
          </p:blipFill>
          <p:spPr bwMode="auto">
            <a:xfrm>
              <a:off x="1567830" y="2211560"/>
              <a:ext cx="5934128" cy="3568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hteck 32"/>
            <p:cNvSpPr/>
            <p:nvPr/>
          </p:nvSpPr>
          <p:spPr>
            <a:xfrm>
              <a:off x="1640499" y="4916542"/>
              <a:ext cx="1007188" cy="71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Tree>
    <p:extLst>
      <p:ext uri="{BB962C8B-B14F-4D97-AF65-F5344CB8AC3E}">
        <p14:creationId xmlns:p14="http://schemas.microsoft.com/office/powerpoint/2010/main" val="466242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15925" y="1333500"/>
            <a:ext cx="9217025" cy="1108075"/>
          </a:xfrm>
          <a:prstGeom prst="rect">
            <a:avLst/>
          </a:prstGeom>
          <a:solidFill>
            <a:schemeClr val="bg1">
              <a:lumMod val="95000"/>
            </a:schemeClr>
          </a:solidFill>
          <a:ln w="3175">
            <a:solidFill>
              <a:srgbClr val="FF0000"/>
            </a:solidFill>
          </a:ln>
        </p:spPr>
        <p:txBody>
          <a:bodyPr>
            <a:spAutoFit/>
          </a:bodyPr>
          <a:lstStyle/>
          <a:p>
            <a:pPr algn="just" eaLnBrk="0" hangingPunct="0">
              <a:spcBef>
                <a:spcPts val="600"/>
              </a:spcBef>
              <a:spcAft>
                <a:spcPts val="600"/>
              </a:spcAft>
              <a:defRPr/>
            </a:pPr>
            <a:r>
              <a:rPr lang="de-DE" sz="2200" b="0" dirty="0">
                <a:solidFill>
                  <a:schemeClr val="tx1"/>
                </a:solidFill>
                <a:cs typeface="+mn-cs"/>
              </a:rPr>
              <a:t>Der Trainer von Mannschaft A übergibt dem Zeitnehmer bei 54:57 seine zweite grüne Karte. Bei 55:00 kommt der Pfiff zum Team-Time-out. Was ist die Folge?</a:t>
            </a:r>
            <a:endParaRPr lang="de-DE" sz="2200" dirty="0">
              <a:solidFill>
                <a:srgbClr val="FF0000"/>
              </a:solidFill>
              <a:cs typeface="+mn-cs"/>
            </a:endParaRPr>
          </a:p>
        </p:txBody>
      </p:sp>
      <p:sp>
        <p:nvSpPr>
          <p:cNvPr id="4" name="Rechteck 3"/>
          <p:cNvSpPr/>
          <p:nvPr/>
        </p:nvSpPr>
        <p:spPr>
          <a:xfrm>
            <a:off x="415925" y="2828925"/>
            <a:ext cx="9217025" cy="2922588"/>
          </a:xfrm>
          <a:prstGeom prst="rect">
            <a:avLst/>
          </a:prstGeom>
          <a:solidFill>
            <a:schemeClr val="bg1">
              <a:lumMod val="95000"/>
            </a:schemeClr>
          </a:solidFill>
          <a:ln w="3175">
            <a:solidFill>
              <a:srgbClr val="FF0000"/>
            </a:solidFill>
          </a:ln>
        </p:spPr>
        <p:txBody>
          <a:bodyPr>
            <a:spAutoFit/>
          </a:bodyPr>
          <a:lstStyle/>
          <a:p>
            <a:pPr marL="457200" indent="-457200" algn="just" eaLnBrk="0" hangingPunct="0">
              <a:spcBef>
                <a:spcPts val="600"/>
              </a:spcBef>
              <a:spcAft>
                <a:spcPts val="600"/>
              </a:spcAft>
              <a:buFontTx/>
              <a:buAutoNum type="alphaLcParenR"/>
              <a:defRPr/>
            </a:pPr>
            <a:r>
              <a:rPr lang="de-DE" sz="2200" b="0" dirty="0">
                <a:solidFill>
                  <a:schemeClr val="tx1"/>
                </a:solidFill>
                <a:cs typeface="+mn-cs"/>
              </a:rPr>
              <a:t>Das Team-Time-out wird gegeben.</a:t>
            </a:r>
          </a:p>
          <a:p>
            <a:pPr marL="457200" indent="-457200" algn="just" eaLnBrk="0" hangingPunct="0">
              <a:spcBef>
                <a:spcPts val="600"/>
              </a:spcBef>
              <a:spcAft>
                <a:spcPts val="600"/>
              </a:spcAft>
              <a:buFontTx/>
              <a:buAutoNum type="alphaLcParenR"/>
              <a:defRPr/>
            </a:pPr>
            <a:r>
              <a:rPr lang="de-DE" sz="2200" b="0" dirty="0">
                <a:solidFill>
                  <a:schemeClr val="tx1"/>
                </a:solidFill>
                <a:cs typeface="+mn-cs"/>
              </a:rPr>
              <a:t>Das Team-Time-out wird nicht gegeben.</a:t>
            </a:r>
          </a:p>
          <a:p>
            <a:pPr marL="457200" indent="-457200" algn="just" eaLnBrk="0" hangingPunct="0">
              <a:spcBef>
                <a:spcPts val="600"/>
              </a:spcBef>
              <a:spcAft>
                <a:spcPts val="600"/>
              </a:spcAft>
              <a:buFontTx/>
              <a:buAutoNum type="alphaLcParenR"/>
              <a:defRPr/>
            </a:pPr>
            <a:r>
              <a:rPr lang="de-DE" sz="2200" b="0" dirty="0">
                <a:solidFill>
                  <a:schemeClr val="tx1"/>
                </a:solidFill>
                <a:cs typeface="+mn-cs"/>
              </a:rPr>
              <a:t>Da das Team-Time-out bei 54:53 beantragt wurde, steht Mannschaft A noch ein drittes Team-Time-out  zu.</a:t>
            </a:r>
          </a:p>
          <a:p>
            <a:pPr marL="457200" indent="-457200" algn="just" eaLnBrk="0" hangingPunct="0">
              <a:spcBef>
                <a:spcPts val="600"/>
              </a:spcBef>
              <a:spcAft>
                <a:spcPts val="600"/>
              </a:spcAft>
              <a:buFontTx/>
              <a:buAutoNum type="alphaLcParenR"/>
              <a:defRPr/>
            </a:pPr>
            <a:r>
              <a:rPr lang="de-DE" sz="2200" b="0" dirty="0">
                <a:solidFill>
                  <a:schemeClr val="tx1"/>
                </a:solidFill>
                <a:cs typeface="+mn-cs"/>
              </a:rPr>
              <a:t>Da das Team-Time-out bei 55:00 gegeben wurde, wird das Kampfgericht Mannschaft A die dritte Grüne Karte entziehen (Mannschaft A steht kein drittes Team-Time-out  mehr zu).</a:t>
            </a:r>
          </a:p>
        </p:txBody>
      </p:sp>
      <p:sp>
        <p:nvSpPr>
          <p:cNvPr id="5" name="Rechteck 18"/>
          <p:cNvSpPr>
            <a:spLocks noChangeArrowheads="1"/>
          </p:cNvSpPr>
          <p:nvPr/>
        </p:nvSpPr>
        <p:spPr bwMode="auto">
          <a:xfrm>
            <a:off x="2287910" y="235918"/>
            <a:ext cx="5946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dirty="0">
                <a:latin typeface="Arial" charset="0"/>
              </a:rPr>
              <a:t>Besonderheiten 3. Team-Time-out</a:t>
            </a:r>
          </a:p>
        </p:txBody>
      </p:sp>
    </p:spTree>
    <p:extLst>
      <p:ext uri="{BB962C8B-B14F-4D97-AF65-F5344CB8AC3E}">
        <p14:creationId xmlns:p14="http://schemas.microsoft.com/office/powerpoint/2010/main" val="3454323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4">
                                            <p:txEl>
                                              <p:pRg st="1" end="1"/>
                                            </p:txEl>
                                          </p:spTgt>
                                        </p:tgtEl>
                                      </p:cBhvr>
                                    </p:animEffect>
                                    <p:set>
                                      <p:cBhvr>
                                        <p:cTn id="7" dur="1" fill="hold">
                                          <p:stCondLst>
                                            <p:cond delay="499"/>
                                          </p:stCondLst>
                                        </p:cTn>
                                        <p:tgtEl>
                                          <p:spTgt spid="4">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xEl>
                                              <p:pRg st="2" end="2"/>
                                            </p:txEl>
                                          </p:spTgt>
                                        </p:tgtEl>
                                      </p:cBhvr>
                                    </p:animEffect>
                                    <p:set>
                                      <p:cBhvr>
                                        <p:cTn id="10" dur="1" fill="hold">
                                          <p:stCondLst>
                                            <p:cond delay="499"/>
                                          </p:stCondLst>
                                        </p:cTn>
                                        <p:tgtEl>
                                          <p:spTgt spid="4">
                                            <p:txEl>
                                              <p:pRg st="2" end="2"/>
                                            </p:txEl>
                                          </p:spTgt>
                                        </p:tgtEl>
                                        <p:attrNameLst>
                                          <p:attrName>style.visibility</p:attrName>
                                        </p:attrNameLst>
                                      </p:cBhvr>
                                      <p:to>
                                        <p:strVal val="hidden"/>
                                      </p:to>
                                    </p:set>
                                  </p:childTnLst>
                                </p:cTn>
                              </p:par>
                            </p:childTnLst>
                          </p:cTn>
                        </p:par>
                        <p:par>
                          <p:cTn id="11" fill="hold" nodeType="afterGroup">
                            <p:stCondLst>
                              <p:cond delay="500"/>
                            </p:stCondLst>
                            <p:childTnLst>
                              <p:par>
                                <p:cTn id="12" presetID="15" presetClass="emph" presetSubtype="0" nodeType="afterEffect">
                                  <p:stCondLst>
                                    <p:cond delay="0"/>
                                  </p:stCondLst>
                                  <p:iterate type="lt">
                                    <p:tmAbs val="25"/>
                                  </p:iterate>
                                  <p:childTnLst>
                                    <p:set>
                                      <p:cBhvr override="childStyle">
                                        <p:cTn id="13" dur="indefinite"/>
                                        <p:tgtEl>
                                          <p:spTgt spid="4">
                                            <p:txEl>
                                              <p:pRg st="3" end="3"/>
                                            </p:txEl>
                                          </p:spTgt>
                                        </p:tgtEl>
                                        <p:attrNameLst>
                                          <p:attrName>style.fontWeight</p:attrName>
                                        </p:attrNameLst>
                                      </p:cBhvr>
                                      <p:to>
                                        <p:strVal val="bold"/>
                                      </p:to>
                                    </p:set>
                                  </p:childTnLst>
                                </p:cTn>
                              </p:par>
                              <p:par>
                                <p:cTn id="14" presetID="15" presetClass="emph" presetSubtype="0" nodeType="withEffect">
                                  <p:stCondLst>
                                    <p:cond delay="0"/>
                                  </p:stCondLst>
                                  <p:iterate type="lt">
                                    <p:tmAbs val="25"/>
                                  </p:iterate>
                                  <p:childTnLst>
                                    <p:set>
                                      <p:cBhvr override="childStyle">
                                        <p:cTn id="15" dur="indefinite"/>
                                        <p:tgtEl>
                                          <p:spTgt spid="4">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hteck 1"/>
          <p:cNvSpPr>
            <a:spLocks noChangeArrowheads="1"/>
          </p:cNvSpPr>
          <p:nvPr/>
        </p:nvSpPr>
        <p:spPr bwMode="auto">
          <a:xfrm>
            <a:off x="271463" y="4700464"/>
            <a:ext cx="9432925" cy="1108075"/>
          </a:xfrm>
          <a:prstGeom prst="rect">
            <a:avLst/>
          </a:prstGeom>
          <a:noFill/>
          <a:ln w="3175">
            <a:solidFill>
              <a:schemeClr val="tx1">
                <a:lumMod val="50000"/>
                <a:lumOff val="50000"/>
              </a:schemeClr>
            </a:solidFill>
          </a:ln>
        </p:spPr>
        <p:txBody>
          <a:bodyPr>
            <a:spAutoFit/>
          </a:bodyPr>
          <a:lstStyle>
            <a:lvl1pPr marL="457200" indent="-4572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0" hangingPunct="0">
              <a:lnSpc>
                <a:spcPct val="100000"/>
              </a:lnSpc>
              <a:spcBef>
                <a:spcPts val="600"/>
              </a:spcBef>
              <a:spcAft>
                <a:spcPts val="600"/>
              </a:spcAft>
              <a:buFont typeface="+mj-lt"/>
              <a:buAutoNum type="arabicPeriod" startAt="5"/>
              <a:defRPr/>
            </a:pPr>
            <a:r>
              <a:rPr lang="de-DE" altLang="de-DE" sz="2200" b="0" dirty="0">
                <a:latin typeface="Arial" charset="0"/>
                <a:cs typeface="+mn-cs"/>
              </a:rPr>
              <a:t>Die </a:t>
            </a:r>
            <a:r>
              <a:rPr lang="de-DE" altLang="de-DE" sz="2200" dirty="0">
                <a:solidFill>
                  <a:srgbClr val="FF0000"/>
                </a:solidFill>
                <a:latin typeface="Arial" charset="0"/>
                <a:cs typeface="+mn-cs"/>
              </a:rPr>
              <a:t>Schiedsrichter</a:t>
            </a:r>
            <a:r>
              <a:rPr lang="de-DE" altLang="de-DE" sz="2200" b="0" dirty="0">
                <a:latin typeface="Arial" charset="0"/>
                <a:cs typeface="+mn-cs"/>
              </a:rPr>
              <a:t> legen den Spielball an den Ort der Spielfortsetzung und begeben sich zügig zur Mitte des Spielfeldes und stimmen sich kurz hinsichtlich Ihrer Aufzeichnungen ab. </a:t>
            </a:r>
          </a:p>
        </p:txBody>
      </p:sp>
      <p:sp>
        <p:nvSpPr>
          <p:cNvPr id="35843" name="Rechteck 2"/>
          <p:cNvSpPr>
            <a:spLocks noChangeArrowheads="1"/>
          </p:cNvSpPr>
          <p:nvPr/>
        </p:nvSpPr>
        <p:spPr bwMode="auto">
          <a:xfrm>
            <a:off x="1776043" y="307926"/>
            <a:ext cx="6442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400" dirty="0">
                <a:latin typeface="Arial" charset="0"/>
              </a:rPr>
              <a:t>Grundsätzlicher Ablauf der TTO-Phasen: </a:t>
            </a:r>
          </a:p>
        </p:txBody>
      </p:sp>
      <p:sp>
        <p:nvSpPr>
          <p:cNvPr id="6" name="Rechteck 1"/>
          <p:cNvSpPr>
            <a:spLocks noChangeArrowheads="1"/>
          </p:cNvSpPr>
          <p:nvPr/>
        </p:nvSpPr>
        <p:spPr bwMode="auto">
          <a:xfrm>
            <a:off x="271463" y="1100014"/>
            <a:ext cx="9432925" cy="1108075"/>
          </a:xfrm>
          <a:prstGeom prst="rect">
            <a:avLst/>
          </a:prstGeom>
          <a:noFill/>
          <a:ln w="3175">
            <a:solidFill>
              <a:schemeClr val="tx1">
                <a:lumMod val="50000"/>
                <a:lumOff val="50000"/>
              </a:schemeClr>
            </a:solidFill>
          </a:ln>
        </p:spPr>
        <p:txBody>
          <a:bodyPr>
            <a:spAutoFit/>
          </a:bodyPr>
          <a:lstStyle>
            <a:lvl1pPr marL="457200" indent="-4572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0" hangingPunct="0">
              <a:lnSpc>
                <a:spcPct val="100000"/>
              </a:lnSpc>
              <a:spcBef>
                <a:spcPts val="600"/>
              </a:spcBef>
              <a:spcAft>
                <a:spcPts val="600"/>
              </a:spcAft>
              <a:buFont typeface="Calibri Light" pitchFamily="34" charset="0"/>
              <a:buAutoNum type="arabicPeriod"/>
              <a:defRPr/>
            </a:pPr>
            <a:r>
              <a:rPr lang="de-DE" altLang="de-DE" sz="2200" b="0" dirty="0">
                <a:latin typeface="Arial" charset="0"/>
                <a:cs typeface="+mn-cs"/>
              </a:rPr>
              <a:t>Der</a:t>
            </a:r>
            <a:r>
              <a:rPr lang="de-DE" altLang="de-DE" sz="2200" dirty="0">
                <a:latin typeface="Arial" charset="0"/>
                <a:cs typeface="+mn-cs"/>
              </a:rPr>
              <a:t> </a:t>
            </a:r>
            <a:r>
              <a:rPr lang="de-DE" altLang="de-DE" sz="2200" dirty="0">
                <a:solidFill>
                  <a:srgbClr val="FF0000"/>
                </a:solidFill>
                <a:latin typeface="Arial" charset="0"/>
                <a:cs typeface="+mn-cs"/>
              </a:rPr>
              <a:t>Zeitnehmer</a:t>
            </a:r>
            <a:r>
              <a:rPr lang="de-DE" altLang="de-DE" sz="2200" b="0" dirty="0">
                <a:solidFill>
                  <a:srgbClr val="FF0000"/>
                </a:solidFill>
                <a:latin typeface="Arial" charset="0"/>
                <a:cs typeface="+mn-cs"/>
              </a:rPr>
              <a:t> </a:t>
            </a:r>
            <a:r>
              <a:rPr lang="de-DE" altLang="de-DE" sz="2200" b="0" dirty="0">
                <a:latin typeface="Arial" charset="0"/>
                <a:cs typeface="+mn-cs"/>
              </a:rPr>
              <a:t>pfeift</a:t>
            </a:r>
            <a:r>
              <a:rPr lang="de-DE" altLang="de-DE" sz="2200" b="0" dirty="0">
                <a:solidFill>
                  <a:srgbClr val="FF0000"/>
                </a:solidFill>
                <a:latin typeface="Arial" charset="0"/>
                <a:cs typeface="+mn-cs"/>
              </a:rPr>
              <a:t> </a:t>
            </a:r>
            <a:r>
              <a:rPr lang="de-DE" altLang="de-DE" sz="2200" b="0" dirty="0">
                <a:latin typeface="Arial" charset="0"/>
                <a:cs typeface="+mn-cs"/>
              </a:rPr>
              <a:t>und stoppt sofort die Uhr (gleichzeitig wird durch Hochheben der Grünen Karte das TTO und die beantragende Mannschaft signalisiert)</a:t>
            </a:r>
          </a:p>
        </p:txBody>
      </p:sp>
      <p:sp>
        <p:nvSpPr>
          <p:cNvPr id="7" name="Rechteck 1"/>
          <p:cNvSpPr>
            <a:spLocks noChangeArrowheads="1"/>
          </p:cNvSpPr>
          <p:nvPr/>
        </p:nvSpPr>
        <p:spPr bwMode="auto">
          <a:xfrm>
            <a:off x="271463" y="2323976"/>
            <a:ext cx="9432925" cy="769938"/>
          </a:xfrm>
          <a:prstGeom prst="rect">
            <a:avLst/>
          </a:prstGeom>
          <a:noFill/>
          <a:ln w="3175">
            <a:solidFill>
              <a:schemeClr val="tx1">
                <a:lumMod val="50000"/>
                <a:lumOff val="50000"/>
              </a:schemeClr>
            </a:solidFill>
          </a:ln>
        </p:spPr>
        <p:txBody>
          <a:bodyPr>
            <a:spAutoFit/>
          </a:bodyPr>
          <a:lstStyle>
            <a:lvl1pPr marL="457200" indent="-4572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0" hangingPunct="0">
              <a:lnSpc>
                <a:spcPct val="100000"/>
              </a:lnSpc>
              <a:spcBef>
                <a:spcPts val="600"/>
              </a:spcBef>
              <a:spcAft>
                <a:spcPts val="600"/>
              </a:spcAft>
              <a:buFont typeface="+mj-lt"/>
              <a:buAutoNum type="arabicPeriod" startAt="2"/>
              <a:defRPr/>
            </a:pPr>
            <a:r>
              <a:rPr lang="de-DE" altLang="de-DE" sz="2200" b="0" dirty="0">
                <a:latin typeface="Arial" charset="0"/>
                <a:cs typeface="+mn-cs"/>
              </a:rPr>
              <a:t>Der </a:t>
            </a:r>
            <a:r>
              <a:rPr lang="de-DE" altLang="de-DE" sz="2200" dirty="0">
                <a:solidFill>
                  <a:srgbClr val="FF0000"/>
                </a:solidFill>
                <a:latin typeface="Arial" charset="0"/>
                <a:cs typeface="+mn-cs"/>
              </a:rPr>
              <a:t>Feldschiedsrichter</a:t>
            </a:r>
            <a:r>
              <a:rPr lang="de-DE" altLang="de-DE" sz="2200" b="0" dirty="0">
                <a:latin typeface="Arial" charset="0"/>
                <a:cs typeface="+mn-cs"/>
              </a:rPr>
              <a:t> </a:t>
            </a:r>
            <a:r>
              <a:rPr lang="de-DE" altLang="de-DE" sz="2200" dirty="0" smtClean="0">
                <a:solidFill>
                  <a:srgbClr val="FF0000"/>
                </a:solidFill>
                <a:latin typeface="Arial" charset="0"/>
                <a:cs typeface="+mn-cs"/>
              </a:rPr>
              <a:t>bestätigt</a:t>
            </a:r>
            <a:r>
              <a:rPr lang="de-DE" altLang="de-DE" sz="2200" b="0" dirty="0" smtClean="0">
                <a:latin typeface="Arial" charset="0"/>
                <a:cs typeface="+mn-cs"/>
              </a:rPr>
              <a:t> </a:t>
            </a:r>
            <a:r>
              <a:rPr lang="de-DE" altLang="de-DE" sz="2200" b="0" dirty="0">
                <a:latin typeface="Arial" charset="0"/>
                <a:cs typeface="+mn-cs"/>
              </a:rPr>
              <a:t>das </a:t>
            </a:r>
            <a:r>
              <a:rPr lang="de-DE" altLang="de-DE" sz="2200" dirty="0">
                <a:solidFill>
                  <a:srgbClr val="FF0000"/>
                </a:solidFill>
                <a:latin typeface="Arial" charset="0"/>
                <a:cs typeface="+mn-cs"/>
              </a:rPr>
              <a:t>TTO</a:t>
            </a:r>
            <a:r>
              <a:rPr lang="de-DE" altLang="de-DE" sz="2200" b="0" dirty="0">
                <a:latin typeface="Arial" charset="0"/>
                <a:cs typeface="+mn-cs"/>
              </a:rPr>
              <a:t> durch Anzeigen der Richtung bzw. Mannschaft, die das TTO beantragt hat.</a:t>
            </a:r>
          </a:p>
        </p:txBody>
      </p:sp>
      <p:sp>
        <p:nvSpPr>
          <p:cNvPr id="8" name="Rechteck 1"/>
          <p:cNvSpPr>
            <a:spLocks noChangeArrowheads="1"/>
          </p:cNvSpPr>
          <p:nvPr/>
        </p:nvSpPr>
        <p:spPr bwMode="auto">
          <a:xfrm>
            <a:off x="271463" y="3189164"/>
            <a:ext cx="9432925" cy="768350"/>
          </a:xfrm>
          <a:prstGeom prst="rect">
            <a:avLst/>
          </a:prstGeom>
          <a:noFill/>
          <a:ln w="3175">
            <a:solidFill>
              <a:schemeClr val="tx1">
                <a:lumMod val="50000"/>
                <a:lumOff val="50000"/>
              </a:schemeClr>
            </a:solidFill>
          </a:ln>
        </p:spPr>
        <p:txBody>
          <a:bodyPr>
            <a:spAutoFit/>
          </a:bodyPr>
          <a:lstStyle>
            <a:lvl1pPr marL="457200" indent="-4572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0" hangingPunct="0">
              <a:lnSpc>
                <a:spcPct val="100000"/>
              </a:lnSpc>
              <a:spcBef>
                <a:spcPts val="600"/>
              </a:spcBef>
              <a:spcAft>
                <a:spcPts val="600"/>
              </a:spcAft>
              <a:buFont typeface="+mj-lt"/>
              <a:buAutoNum type="arabicPeriod" startAt="3"/>
              <a:defRPr/>
            </a:pPr>
            <a:r>
              <a:rPr lang="de-DE" altLang="de-DE" sz="2200" dirty="0">
                <a:solidFill>
                  <a:srgbClr val="FF0000"/>
                </a:solidFill>
                <a:latin typeface="Arial" charset="0"/>
                <a:cs typeface="+mn-cs"/>
              </a:rPr>
              <a:t>Erst jetzt </a:t>
            </a:r>
            <a:r>
              <a:rPr lang="de-DE" altLang="de-DE" sz="2200" b="0" dirty="0">
                <a:latin typeface="Arial" charset="0"/>
                <a:cs typeface="+mn-cs"/>
              </a:rPr>
              <a:t>startet der </a:t>
            </a:r>
            <a:r>
              <a:rPr lang="de-DE" altLang="de-DE" sz="2200" dirty="0">
                <a:solidFill>
                  <a:srgbClr val="FF0000"/>
                </a:solidFill>
                <a:latin typeface="Arial" charset="0"/>
                <a:cs typeface="+mn-cs"/>
              </a:rPr>
              <a:t>Zeitnehmer</a:t>
            </a:r>
            <a:r>
              <a:rPr lang="de-DE" altLang="de-DE" sz="2200" b="0" dirty="0">
                <a:latin typeface="Arial" charset="0"/>
                <a:cs typeface="+mn-cs"/>
              </a:rPr>
              <a:t> die separate Uhr und stellt die Grüne Karte auf. </a:t>
            </a:r>
          </a:p>
        </p:txBody>
      </p:sp>
      <p:sp>
        <p:nvSpPr>
          <p:cNvPr id="9" name="Rechteck 1"/>
          <p:cNvSpPr>
            <a:spLocks noChangeArrowheads="1"/>
          </p:cNvSpPr>
          <p:nvPr/>
        </p:nvSpPr>
        <p:spPr bwMode="auto">
          <a:xfrm>
            <a:off x="280988" y="4108326"/>
            <a:ext cx="9432925" cy="430213"/>
          </a:xfrm>
          <a:prstGeom prst="rect">
            <a:avLst/>
          </a:prstGeom>
          <a:noFill/>
          <a:ln w="3175">
            <a:solidFill>
              <a:schemeClr val="tx1">
                <a:lumMod val="50000"/>
                <a:lumOff val="50000"/>
              </a:schemeClr>
            </a:solidFill>
          </a:ln>
        </p:spPr>
        <p:txBody>
          <a:bodyPr>
            <a:spAutoFit/>
          </a:bodyPr>
          <a:lstStyle>
            <a:lvl1pPr marL="457200" indent="-4572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0" hangingPunct="0">
              <a:lnSpc>
                <a:spcPct val="100000"/>
              </a:lnSpc>
              <a:spcBef>
                <a:spcPts val="600"/>
              </a:spcBef>
              <a:spcAft>
                <a:spcPts val="600"/>
              </a:spcAft>
              <a:buFont typeface="+mj-lt"/>
              <a:buAutoNum type="arabicPeriod" startAt="4"/>
              <a:defRPr/>
            </a:pPr>
            <a:r>
              <a:rPr lang="de-DE" altLang="de-DE" sz="2200" b="0" dirty="0">
                <a:latin typeface="Arial" charset="0"/>
                <a:cs typeface="+mn-cs"/>
              </a:rPr>
              <a:t>Der </a:t>
            </a:r>
            <a:r>
              <a:rPr lang="de-DE" altLang="de-DE" sz="2200" dirty="0">
                <a:solidFill>
                  <a:srgbClr val="FF0000"/>
                </a:solidFill>
                <a:latin typeface="Arial" charset="0"/>
                <a:cs typeface="+mn-cs"/>
              </a:rPr>
              <a:t>Sekretär</a:t>
            </a:r>
            <a:r>
              <a:rPr lang="de-DE" altLang="de-DE" sz="2200" b="0" dirty="0">
                <a:latin typeface="Arial" charset="0"/>
                <a:cs typeface="+mn-cs"/>
              </a:rPr>
              <a:t> trägt die Zeit in das Spielprotokoll </a:t>
            </a:r>
            <a:r>
              <a:rPr lang="de-DE" altLang="de-DE" sz="2200" b="0" dirty="0" smtClean="0">
                <a:latin typeface="Arial" charset="0"/>
                <a:cs typeface="+mn-cs"/>
              </a:rPr>
              <a:t>ein.</a:t>
            </a:r>
            <a:endParaRPr lang="de-DE" altLang="de-DE" sz="2200" b="0" dirty="0">
              <a:latin typeface="Arial" charset="0"/>
              <a:cs typeface="+mn-cs"/>
            </a:endParaRPr>
          </a:p>
        </p:txBody>
      </p:sp>
      <p:sp>
        <p:nvSpPr>
          <p:cNvPr id="35849" name="Textfeld 1"/>
          <p:cNvSpPr txBox="1">
            <a:spLocks noChangeArrowheads="1"/>
          </p:cNvSpPr>
          <p:nvPr/>
        </p:nvSpPr>
        <p:spPr bwMode="auto">
          <a:xfrm>
            <a:off x="-122262" y="2981995"/>
            <a:ext cx="504825" cy="1091209"/>
          </a:xfrm>
          <a:prstGeom prst="rect">
            <a:avLst/>
          </a:prstGeom>
          <a:noFill/>
          <a:ln>
            <a:noFill/>
          </a:ln>
          <a:extLst/>
        </p:spPr>
        <p:txBody>
          <a:bodyPr>
            <a:spAutoFit/>
          </a:bodyPr>
          <a:lstStyle>
            <a:lvl1pPr eaLnBrk="0" hangingPunct="0">
              <a:defRPr sz="2400" b="1">
                <a:solidFill>
                  <a:srgbClr val="063DE8"/>
                </a:solidFill>
                <a:latin typeface="Arial" charset="0"/>
                <a:cs typeface="Arial" charset="0"/>
              </a:defRPr>
            </a:lvl1pPr>
            <a:lvl2pPr marL="742950" indent="-285750" eaLnBrk="0" hangingPunct="0">
              <a:defRPr sz="2400" b="1">
                <a:solidFill>
                  <a:srgbClr val="063DE8"/>
                </a:solidFill>
                <a:latin typeface="Arial" charset="0"/>
                <a:cs typeface="Arial" charset="0"/>
              </a:defRPr>
            </a:lvl2pPr>
            <a:lvl3pPr marL="1143000" indent="-228600" eaLnBrk="0" hangingPunct="0">
              <a:defRPr sz="2400" b="1">
                <a:solidFill>
                  <a:srgbClr val="063DE8"/>
                </a:solidFill>
                <a:latin typeface="Arial" charset="0"/>
                <a:cs typeface="Arial" charset="0"/>
              </a:defRPr>
            </a:lvl3pPr>
            <a:lvl4pPr marL="1600200" indent="-228600" eaLnBrk="0" hangingPunct="0">
              <a:defRPr sz="2400" b="1">
                <a:solidFill>
                  <a:srgbClr val="063DE8"/>
                </a:solidFill>
                <a:latin typeface="Arial" charset="0"/>
                <a:cs typeface="Arial" charset="0"/>
              </a:defRPr>
            </a:lvl4pPr>
            <a:lvl5pPr marL="2057400" indent="-228600" eaLnBrk="0" hangingPunct="0">
              <a:defRPr sz="2400" b="1">
                <a:solidFill>
                  <a:srgbClr val="063DE8"/>
                </a:solidFill>
                <a:latin typeface="Arial" charset="0"/>
                <a:cs typeface="Arial" charset="0"/>
              </a:defRPr>
            </a:lvl5pPr>
            <a:lvl6pPr marL="2514600" indent="-228600" eaLnBrk="0" fontAlgn="base" hangingPunct="0">
              <a:spcBef>
                <a:spcPct val="0"/>
              </a:spcBef>
              <a:spcAft>
                <a:spcPct val="0"/>
              </a:spcAft>
              <a:defRPr sz="2400" b="1">
                <a:solidFill>
                  <a:srgbClr val="063DE8"/>
                </a:solidFill>
                <a:latin typeface="Arial" charset="0"/>
                <a:cs typeface="Arial" charset="0"/>
              </a:defRPr>
            </a:lvl6pPr>
            <a:lvl7pPr marL="2971800" indent="-228600" eaLnBrk="0" fontAlgn="base" hangingPunct="0">
              <a:spcBef>
                <a:spcPct val="0"/>
              </a:spcBef>
              <a:spcAft>
                <a:spcPct val="0"/>
              </a:spcAft>
              <a:defRPr sz="2400" b="1">
                <a:solidFill>
                  <a:srgbClr val="063DE8"/>
                </a:solidFill>
                <a:latin typeface="Arial" charset="0"/>
                <a:cs typeface="Arial" charset="0"/>
              </a:defRPr>
            </a:lvl7pPr>
            <a:lvl8pPr marL="3429000" indent="-228600" eaLnBrk="0" fontAlgn="base" hangingPunct="0">
              <a:spcBef>
                <a:spcPct val="0"/>
              </a:spcBef>
              <a:spcAft>
                <a:spcPct val="0"/>
              </a:spcAft>
              <a:defRPr sz="2400" b="1">
                <a:solidFill>
                  <a:srgbClr val="063DE8"/>
                </a:solidFill>
                <a:latin typeface="Arial" charset="0"/>
                <a:cs typeface="Arial" charset="0"/>
              </a:defRPr>
            </a:lvl8pPr>
            <a:lvl9pPr marL="3886200" indent="-228600" eaLnBrk="0" fontAlgn="base" hangingPunct="0">
              <a:spcBef>
                <a:spcPct val="0"/>
              </a:spcBef>
              <a:spcAft>
                <a:spcPct val="0"/>
              </a:spcAft>
              <a:defRPr sz="2400" b="1">
                <a:solidFill>
                  <a:srgbClr val="063DE8"/>
                </a:solidFill>
                <a:latin typeface="Arial" charset="0"/>
                <a:cs typeface="Arial" charset="0"/>
              </a:defRPr>
            </a:lvl9pPr>
          </a:lstStyle>
          <a:p>
            <a:pPr algn="ctr" eaLnBrk="1" hangingPunct="1"/>
            <a:r>
              <a:rPr lang="de-DE" altLang="de-DE" sz="7200" dirty="0">
                <a:solidFill>
                  <a:srgbClr val="FF0000"/>
                </a:solidFill>
              </a:rPr>
              <a:t>!</a:t>
            </a:r>
          </a:p>
        </p:txBody>
      </p:sp>
      <p:sp>
        <p:nvSpPr>
          <p:cNvPr id="10" name="Textfeld 1"/>
          <p:cNvSpPr txBox="1">
            <a:spLocks noChangeArrowheads="1"/>
          </p:cNvSpPr>
          <p:nvPr/>
        </p:nvSpPr>
        <p:spPr bwMode="auto">
          <a:xfrm>
            <a:off x="-108173" y="2117899"/>
            <a:ext cx="504825" cy="1200329"/>
          </a:xfrm>
          <a:prstGeom prst="rect">
            <a:avLst/>
          </a:prstGeom>
          <a:noFill/>
          <a:ln>
            <a:noFill/>
          </a:ln>
          <a:extLst/>
        </p:spPr>
        <p:txBody>
          <a:bodyPr>
            <a:spAutoFit/>
          </a:bodyPr>
          <a:lstStyle>
            <a:lvl1pPr eaLnBrk="0" hangingPunct="0">
              <a:defRPr sz="2400" b="1">
                <a:solidFill>
                  <a:srgbClr val="063DE8"/>
                </a:solidFill>
                <a:latin typeface="Arial" charset="0"/>
                <a:cs typeface="Arial" charset="0"/>
              </a:defRPr>
            </a:lvl1pPr>
            <a:lvl2pPr marL="742950" indent="-285750" eaLnBrk="0" hangingPunct="0">
              <a:defRPr sz="2400" b="1">
                <a:solidFill>
                  <a:srgbClr val="063DE8"/>
                </a:solidFill>
                <a:latin typeface="Arial" charset="0"/>
                <a:cs typeface="Arial" charset="0"/>
              </a:defRPr>
            </a:lvl2pPr>
            <a:lvl3pPr marL="1143000" indent="-228600" eaLnBrk="0" hangingPunct="0">
              <a:defRPr sz="2400" b="1">
                <a:solidFill>
                  <a:srgbClr val="063DE8"/>
                </a:solidFill>
                <a:latin typeface="Arial" charset="0"/>
                <a:cs typeface="Arial" charset="0"/>
              </a:defRPr>
            </a:lvl3pPr>
            <a:lvl4pPr marL="1600200" indent="-228600" eaLnBrk="0" hangingPunct="0">
              <a:defRPr sz="2400" b="1">
                <a:solidFill>
                  <a:srgbClr val="063DE8"/>
                </a:solidFill>
                <a:latin typeface="Arial" charset="0"/>
                <a:cs typeface="Arial" charset="0"/>
              </a:defRPr>
            </a:lvl4pPr>
            <a:lvl5pPr marL="2057400" indent="-228600" eaLnBrk="0" hangingPunct="0">
              <a:defRPr sz="2400" b="1">
                <a:solidFill>
                  <a:srgbClr val="063DE8"/>
                </a:solidFill>
                <a:latin typeface="Arial" charset="0"/>
                <a:cs typeface="Arial" charset="0"/>
              </a:defRPr>
            </a:lvl5pPr>
            <a:lvl6pPr marL="2514600" indent="-228600" eaLnBrk="0" fontAlgn="base" hangingPunct="0">
              <a:spcBef>
                <a:spcPct val="0"/>
              </a:spcBef>
              <a:spcAft>
                <a:spcPct val="0"/>
              </a:spcAft>
              <a:defRPr sz="2400" b="1">
                <a:solidFill>
                  <a:srgbClr val="063DE8"/>
                </a:solidFill>
                <a:latin typeface="Arial" charset="0"/>
                <a:cs typeface="Arial" charset="0"/>
              </a:defRPr>
            </a:lvl6pPr>
            <a:lvl7pPr marL="2971800" indent="-228600" eaLnBrk="0" fontAlgn="base" hangingPunct="0">
              <a:spcBef>
                <a:spcPct val="0"/>
              </a:spcBef>
              <a:spcAft>
                <a:spcPct val="0"/>
              </a:spcAft>
              <a:defRPr sz="2400" b="1">
                <a:solidFill>
                  <a:srgbClr val="063DE8"/>
                </a:solidFill>
                <a:latin typeface="Arial" charset="0"/>
                <a:cs typeface="Arial" charset="0"/>
              </a:defRPr>
            </a:lvl7pPr>
            <a:lvl8pPr marL="3429000" indent="-228600" eaLnBrk="0" fontAlgn="base" hangingPunct="0">
              <a:spcBef>
                <a:spcPct val="0"/>
              </a:spcBef>
              <a:spcAft>
                <a:spcPct val="0"/>
              </a:spcAft>
              <a:defRPr sz="2400" b="1">
                <a:solidFill>
                  <a:srgbClr val="063DE8"/>
                </a:solidFill>
                <a:latin typeface="Arial" charset="0"/>
                <a:cs typeface="Arial" charset="0"/>
              </a:defRPr>
            </a:lvl8pPr>
            <a:lvl9pPr marL="3886200" indent="-228600" eaLnBrk="0" fontAlgn="base" hangingPunct="0">
              <a:spcBef>
                <a:spcPct val="0"/>
              </a:spcBef>
              <a:spcAft>
                <a:spcPct val="0"/>
              </a:spcAft>
              <a:defRPr sz="2400" b="1">
                <a:solidFill>
                  <a:srgbClr val="063DE8"/>
                </a:solidFill>
                <a:latin typeface="Arial" charset="0"/>
                <a:cs typeface="Arial" charset="0"/>
              </a:defRPr>
            </a:lvl9pPr>
          </a:lstStyle>
          <a:p>
            <a:pPr algn="ctr" eaLnBrk="1" hangingPunct="1"/>
            <a:r>
              <a:rPr lang="de-DE" altLang="de-DE" sz="720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849"/>
                                        </p:tgtEl>
                                        <p:attrNameLst>
                                          <p:attrName>style.visibility</p:attrName>
                                        </p:attrNameLst>
                                      </p:cBhvr>
                                      <p:to>
                                        <p:strVal val="visible"/>
                                      </p:to>
                                    </p:set>
                                    <p:animEffect transition="in" filter="fade">
                                      <p:cBhvr>
                                        <p:cTn id="18" dur="500"/>
                                        <p:tgtEl>
                                          <p:spTgt spid="358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675"/>
                                        </p:tgtEl>
                                        <p:attrNameLst>
                                          <p:attrName>style.visibility</p:attrName>
                                        </p:attrNameLst>
                                      </p:cBhvr>
                                      <p:to>
                                        <p:strVal val="visible"/>
                                      </p:to>
                                    </p:set>
                                    <p:animEffect transition="in" filter="fade">
                                      <p:cBhvr>
                                        <p:cTn id="28"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7" grpId="0" animBg="1"/>
      <p:bldP spid="8" grpId="0" animBg="1"/>
      <p:bldP spid="9" grpId="0" animBg="1"/>
      <p:bldP spid="3584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
          <p:cNvSpPr>
            <a:spLocks noChangeArrowheads="1"/>
          </p:cNvSpPr>
          <p:nvPr/>
        </p:nvSpPr>
        <p:spPr bwMode="auto">
          <a:xfrm>
            <a:off x="285750" y="1100138"/>
            <a:ext cx="9432925" cy="2423740"/>
          </a:xfrm>
          <a:prstGeom prst="rect">
            <a:avLst/>
          </a:prstGeom>
          <a:noFill/>
          <a:ln w="3175">
            <a:solidFill>
              <a:schemeClr val="tx1">
                <a:lumMod val="50000"/>
                <a:lumOff val="50000"/>
              </a:schemeClr>
            </a:solidFill>
          </a:ln>
        </p:spPr>
        <p:txBody>
          <a:bodyPr>
            <a:spAutoFit/>
          </a:bodyPr>
          <a:lstStyle/>
          <a:p>
            <a:pPr marL="457200" indent="-457200" eaLnBrk="0" hangingPunct="0">
              <a:spcBef>
                <a:spcPts val="600"/>
              </a:spcBef>
              <a:spcAft>
                <a:spcPts val="600"/>
              </a:spcAft>
              <a:buFont typeface="+mj-lt"/>
              <a:buAutoNum type="arabicPeriod" startAt="6"/>
              <a:defRPr/>
            </a:pPr>
            <a:r>
              <a:rPr lang="de-DE" altLang="de-DE" sz="2200" b="0" dirty="0">
                <a:solidFill>
                  <a:schemeClr val="tx1"/>
                </a:solidFill>
                <a:cs typeface="+mn-cs"/>
              </a:rPr>
              <a:t>Beide </a:t>
            </a:r>
            <a:r>
              <a:rPr lang="de-DE" altLang="de-DE" sz="2200" dirty="0">
                <a:solidFill>
                  <a:srgbClr val="FF0000"/>
                </a:solidFill>
                <a:cs typeface="+mn-cs"/>
              </a:rPr>
              <a:t>Schiedsrichter</a:t>
            </a:r>
            <a:r>
              <a:rPr lang="de-DE" altLang="de-DE" sz="2200" b="0" dirty="0">
                <a:solidFill>
                  <a:srgbClr val="FF0000"/>
                </a:solidFill>
                <a:cs typeface="+mn-cs"/>
              </a:rPr>
              <a:t> </a:t>
            </a:r>
            <a:r>
              <a:rPr lang="de-DE" altLang="de-DE" sz="2200" b="0" dirty="0">
                <a:solidFill>
                  <a:schemeClr val="tx1"/>
                </a:solidFill>
                <a:cs typeface="+mn-cs"/>
              </a:rPr>
              <a:t>können dann zum Zeitnehmer/Sekretär-Tisch gehen:</a:t>
            </a:r>
          </a:p>
          <a:p>
            <a:pPr marL="914400" lvl="1" indent="-457200" eaLnBrk="0" hangingPunct="0">
              <a:lnSpc>
                <a:spcPct val="90000"/>
              </a:lnSpc>
              <a:spcBef>
                <a:spcPts val="500"/>
              </a:spcBef>
              <a:buFont typeface="Wingdings" panose="05000000000000000000" pitchFamily="2" charset="2"/>
              <a:buChar char="§"/>
              <a:defRPr/>
            </a:pPr>
            <a:r>
              <a:rPr lang="de-DE" altLang="de-DE" sz="2000" dirty="0">
                <a:solidFill>
                  <a:schemeClr val="tx1"/>
                </a:solidFill>
                <a:latin typeface="Arial" panose="020B0604020202020204" pitchFamily="34" charset="0"/>
                <a:cs typeface="Arial" panose="020B0604020202020204" pitchFamily="34" charset="0"/>
              </a:rPr>
              <a:t>Einer der beiden Schiedsrichter führt mit dem Zeitnehmer/Sekretär die notwendigen Abstimmungen durch.</a:t>
            </a:r>
          </a:p>
          <a:p>
            <a:pPr marL="914400" lvl="1" indent="-457200" eaLnBrk="0" hangingPunct="0">
              <a:lnSpc>
                <a:spcPct val="90000"/>
              </a:lnSpc>
              <a:spcBef>
                <a:spcPts val="500"/>
              </a:spcBef>
              <a:buFont typeface="Wingdings" panose="05000000000000000000" pitchFamily="2" charset="2"/>
              <a:buChar char="§"/>
              <a:defRPr/>
            </a:pPr>
            <a:r>
              <a:rPr lang="de-DE" altLang="de-DE" sz="2000" dirty="0">
                <a:solidFill>
                  <a:schemeClr val="tx1"/>
                </a:solidFill>
                <a:latin typeface="Arial" panose="020B0604020202020204" pitchFamily="34" charset="0"/>
                <a:cs typeface="Arial" panose="020B0604020202020204" pitchFamily="34" charset="0"/>
              </a:rPr>
              <a:t>Der zweite Schiedsrichter hat die beiden Mannschaften im Blick.</a:t>
            </a:r>
          </a:p>
          <a:p>
            <a:pPr marL="914400" lvl="1" indent="-457200" eaLnBrk="0" hangingPunct="0">
              <a:lnSpc>
                <a:spcPct val="90000"/>
              </a:lnSpc>
              <a:spcBef>
                <a:spcPts val="500"/>
              </a:spcBef>
              <a:buFont typeface="Wingdings" panose="05000000000000000000" pitchFamily="2" charset="2"/>
              <a:buChar char="§"/>
              <a:defRPr/>
            </a:pPr>
            <a:r>
              <a:rPr lang="de-DE" altLang="de-DE" sz="2000" dirty="0">
                <a:solidFill>
                  <a:schemeClr val="tx1"/>
                </a:solidFill>
                <a:latin typeface="Arial" panose="020B0604020202020204" pitchFamily="34" charset="0"/>
                <a:cs typeface="Arial" panose="020B0604020202020204" pitchFamily="34" charset="0"/>
              </a:rPr>
              <a:t>Die Schiedsrichter sollten das TTO nutzen, um Flüssigkeit zu sich zu nehmen.</a:t>
            </a:r>
          </a:p>
        </p:txBody>
      </p:sp>
      <p:sp>
        <p:nvSpPr>
          <p:cNvPr id="7" name="Rechteck 1"/>
          <p:cNvSpPr>
            <a:spLocks noChangeArrowheads="1"/>
          </p:cNvSpPr>
          <p:nvPr/>
        </p:nvSpPr>
        <p:spPr bwMode="auto">
          <a:xfrm>
            <a:off x="271463" y="3736975"/>
            <a:ext cx="9432925" cy="1108075"/>
          </a:xfrm>
          <a:prstGeom prst="rect">
            <a:avLst/>
          </a:prstGeom>
          <a:noFill/>
          <a:ln w="3175">
            <a:solidFill>
              <a:schemeClr val="tx1">
                <a:lumMod val="50000"/>
                <a:lumOff val="50000"/>
              </a:schemeClr>
            </a:solidFill>
          </a:ln>
        </p:spPr>
        <p:txBody>
          <a:bodyPr>
            <a:spAutoFit/>
          </a:bodyPr>
          <a:lstStyle/>
          <a:p>
            <a:pPr marL="457200" indent="-457200" eaLnBrk="0" hangingPunct="0">
              <a:spcBef>
                <a:spcPts val="600"/>
              </a:spcBef>
              <a:spcAft>
                <a:spcPts val="600"/>
              </a:spcAft>
              <a:buFont typeface="+mj-lt"/>
              <a:buAutoNum type="arabicPeriod" startAt="7"/>
              <a:defRPr/>
            </a:pPr>
            <a:r>
              <a:rPr lang="de-DE" altLang="de-DE" sz="2200" b="0" dirty="0">
                <a:solidFill>
                  <a:schemeClr val="tx1"/>
                </a:solidFill>
                <a:cs typeface="+mn-cs"/>
              </a:rPr>
              <a:t>Der </a:t>
            </a:r>
            <a:r>
              <a:rPr lang="de-DE" altLang="de-DE" sz="2200" dirty="0">
                <a:solidFill>
                  <a:srgbClr val="FF0000"/>
                </a:solidFill>
                <a:cs typeface="+mn-cs"/>
              </a:rPr>
              <a:t>Zeitnehmer</a:t>
            </a:r>
            <a:r>
              <a:rPr lang="de-DE" altLang="de-DE" sz="2200" b="0" dirty="0">
                <a:solidFill>
                  <a:schemeClr val="tx1"/>
                </a:solidFill>
                <a:cs typeface="+mn-cs"/>
              </a:rPr>
              <a:t> gibt </a:t>
            </a:r>
            <a:r>
              <a:rPr lang="de-DE" altLang="de-DE" sz="2200" u="sng" dirty="0">
                <a:solidFill>
                  <a:schemeClr val="tx1"/>
                </a:solidFill>
                <a:cs typeface="+mn-cs"/>
              </a:rPr>
              <a:t>nach 50 Sekunden</a:t>
            </a:r>
            <a:r>
              <a:rPr lang="de-DE" altLang="de-DE" sz="2200" b="0" dirty="0">
                <a:solidFill>
                  <a:schemeClr val="tx1"/>
                </a:solidFill>
                <a:cs typeface="+mn-cs"/>
              </a:rPr>
              <a:t> ein akustisches Signal, dass das Spiel </a:t>
            </a:r>
            <a:r>
              <a:rPr lang="de-DE" altLang="de-DE" sz="2200" u="sng" dirty="0">
                <a:solidFill>
                  <a:schemeClr val="tx1"/>
                </a:solidFill>
                <a:cs typeface="+mn-cs"/>
              </a:rPr>
              <a:t>in 10 Sekunden</a:t>
            </a:r>
            <a:r>
              <a:rPr lang="de-DE" altLang="de-DE" sz="2200" b="0" dirty="0">
                <a:solidFill>
                  <a:schemeClr val="tx1"/>
                </a:solidFill>
                <a:cs typeface="+mn-cs"/>
              </a:rPr>
              <a:t> fortzusetzen ist </a:t>
            </a:r>
            <a:r>
              <a:rPr lang="de-DE" altLang="de-DE" sz="2200" b="0" dirty="0" smtClean="0">
                <a:solidFill>
                  <a:schemeClr val="tx1"/>
                </a:solidFill>
                <a:cs typeface="+mn-cs"/>
              </a:rPr>
              <a:t>und entfernt </a:t>
            </a:r>
            <a:r>
              <a:rPr lang="de-DE" altLang="de-DE" sz="2200" b="0" dirty="0">
                <a:solidFill>
                  <a:schemeClr val="tx1"/>
                </a:solidFill>
                <a:cs typeface="+mn-cs"/>
              </a:rPr>
              <a:t>die </a:t>
            </a:r>
            <a:r>
              <a:rPr lang="de-DE" altLang="de-DE" sz="2200" b="0" dirty="0" smtClean="0">
                <a:solidFill>
                  <a:schemeClr val="tx1"/>
                </a:solidFill>
                <a:cs typeface="+mn-cs"/>
              </a:rPr>
              <a:t/>
            </a:r>
            <a:br>
              <a:rPr lang="de-DE" altLang="de-DE" sz="2200" b="0" dirty="0" smtClean="0">
                <a:solidFill>
                  <a:schemeClr val="tx1"/>
                </a:solidFill>
                <a:cs typeface="+mn-cs"/>
              </a:rPr>
            </a:br>
            <a:r>
              <a:rPr lang="de-DE" altLang="de-DE" sz="2200" b="0" dirty="0" smtClean="0">
                <a:solidFill>
                  <a:schemeClr val="tx1"/>
                </a:solidFill>
                <a:cs typeface="+mn-cs"/>
              </a:rPr>
              <a:t>Grüne </a:t>
            </a:r>
            <a:r>
              <a:rPr lang="de-DE" altLang="de-DE" sz="2200" b="0" dirty="0">
                <a:solidFill>
                  <a:schemeClr val="tx1"/>
                </a:solidFill>
                <a:cs typeface="+mn-cs"/>
              </a:rPr>
              <a:t>Karte.</a:t>
            </a:r>
          </a:p>
        </p:txBody>
      </p:sp>
      <p:sp>
        <p:nvSpPr>
          <p:cNvPr id="9" name="Rechteck 1"/>
          <p:cNvSpPr>
            <a:spLocks noChangeArrowheads="1"/>
          </p:cNvSpPr>
          <p:nvPr/>
        </p:nvSpPr>
        <p:spPr bwMode="auto">
          <a:xfrm>
            <a:off x="271463" y="4916488"/>
            <a:ext cx="9432925" cy="769937"/>
          </a:xfrm>
          <a:prstGeom prst="rect">
            <a:avLst/>
          </a:prstGeom>
          <a:noFill/>
          <a:ln w="3175">
            <a:solidFill>
              <a:schemeClr val="tx1">
                <a:lumMod val="50000"/>
                <a:lumOff val="50000"/>
              </a:schemeClr>
            </a:solidFill>
          </a:ln>
        </p:spPr>
        <p:txBody>
          <a:bodyPr anchor="t">
            <a:spAutoFit/>
          </a:bodyPr>
          <a:lstStyle/>
          <a:p>
            <a:pPr marL="457200" indent="-457200" eaLnBrk="0" hangingPunct="0">
              <a:spcBef>
                <a:spcPts val="600"/>
              </a:spcBef>
              <a:spcAft>
                <a:spcPts val="600"/>
              </a:spcAft>
              <a:buFont typeface="+mj-lt"/>
              <a:buAutoNum type="arabicPeriod" startAt="8"/>
              <a:defRPr/>
            </a:pPr>
            <a:r>
              <a:rPr lang="de-DE" altLang="de-DE" sz="2200" b="0" dirty="0">
                <a:solidFill>
                  <a:schemeClr val="tx1"/>
                </a:solidFill>
                <a:cs typeface="+mn-cs"/>
              </a:rPr>
              <a:t>Zum Ende des Team-Time-out begibt sich der zukünftige </a:t>
            </a:r>
            <a:r>
              <a:rPr lang="de-DE" altLang="de-DE" sz="2200" dirty="0">
                <a:solidFill>
                  <a:srgbClr val="FF0000"/>
                </a:solidFill>
                <a:cs typeface="+mn-cs"/>
              </a:rPr>
              <a:t>Torschiedsrichter</a:t>
            </a:r>
            <a:r>
              <a:rPr lang="de-DE" altLang="de-DE" sz="2200" b="0" dirty="0">
                <a:solidFill>
                  <a:schemeClr val="tx1"/>
                </a:solidFill>
                <a:cs typeface="+mn-cs"/>
              </a:rPr>
              <a:t> zügig auf seine Position an die Torauslinie.</a:t>
            </a:r>
          </a:p>
        </p:txBody>
      </p:sp>
      <p:sp>
        <p:nvSpPr>
          <p:cNvPr id="10" name="Rechteck 1"/>
          <p:cNvSpPr>
            <a:spLocks noChangeArrowheads="1"/>
          </p:cNvSpPr>
          <p:nvPr/>
        </p:nvSpPr>
        <p:spPr bwMode="auto">
          <a:xfrm>
            <a:off x="284163" y="5803900"/>
            <a:ext cx="9432925" cy="768350"/>
          </a:xfrm>
          <a:prstGeom prst="rect">
            <a:avLst/>
          </a:prstGeom>
          <a:noFill/>
          <a:ln w="3175">
            <a:solidFill>
              <a:schemeClr val="tx1">
                <a:lumMod val="50000"/>
                <a:lumOff val="50000"/>
              </a:schemeClr>
            </a:solidFill>
          </a:ln>
        </p:spPr>
        <p:txBody>
          <a:bodyPr>
            <a:spAutoFit/>
          </a:bodyPr>
          <a:lstStyle/>
          <a:p>
            <a:pPr marL="457200" indent="-457200" eaLnBrk="0" hangingPunct="0">
              <a:spcBef>
                <a:spcPts val="600"/>
              </a:spcBef>
              <a:spcAft>
                <a:spcPts val="600"/>
              </a:spcAft>
              <a:buFont typeface="+mj-lt"/>
              <a:buAutoNum type="arabicPeriod" startAt="9"/>
              <a:defRPr/>
            </a:pPr>
            <a:r>
              <a:rPr lang="de-DE" altLang="de-DE" sz="2200" b="0" dirty="0">
                <a:solidFill>
                  <a:schemeClr val="tx1"/>
                </a:solidFill>
                <a:cs typeface="+mn-cs"/>
              </a:rPr>
              <a:t>Der </a:t>
            </a:r>
            <a:r>
              <a:rPr lang="de-DE" altLang="de-DE" sz="2200" dirty="0">
                <a:solidFill>
                  <a:srgbClr val="FF0000"/>
                </a:solidFill>
                <a:cs typeface="+mn-cs"/>
              </a:rPr>
              <a:t>Feldschiedsrichter</a:t>
            </a:r>
            <a:r>
              <a:rPr lang="de-DE" altLang="de-DE" sz="2200" b="0" dirty="0">
                <a:solidFill>
                  <a:schemeClr val="tx1"/>
                </a:solidFill>
                <a:cs typeface="+mn-cs"/>
              </a:rPr>
              <a:t> bleibt bis zum Ablauf des TTO am Zeitnehmer/Sekretär-Tisch und sorgt für eine zügige Spielfortsetzung.</a:t>
            </a:r>
          </a:p>
        </p:txBody>
      </p:sp>
      <p:sp>
        <p:nvSpPr>
          <p:cNvPr id="8" name="Rechteck 2"/>
          <p:cNvSpPr>
            <a:spLocks noChangeArrowheads="1"/>
          </p:cNvSpPr>
          <p:nvPr/>
        </p:nvSpPr>
        <p:spPr bwMode="auto">
          <a:xfrm>
            <a:off x="1776043" y="307926"/>
            <a:ext cx="6442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400" dirty="0">
                <a:latin typeface="Arial" charset="0"/>
              </a:rPr>
              <a:t>Grundsätzlicher Ablauf der TTO-Phasen: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11"/>
          <p:cNvSpPr>
            <a:spLocks noChangeArrowheads="1"/>
          </p:cNvSpPr>
          <p:nvPr/>
        </p:nvSpPr>
        <p:spPr bwMode="auto">
          <a:xfrm>
            <a:off x="3360738" y="379413"/>
            <a:ext cx="272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Team-Time-out</a:t>
            </a:r>
          </a:p>
        </p:txBody>
      </p:sp>
      <p:grpSp>
        <p:nvGrpSpPr>
          <p:cNvPr id="5123" name="Gruppieren 2"/>
          <p:cNvGrpSpPr>
            <a:grpSpLocks/>
          </p:cNvGrpSpPr>
          <p:nvPr/>
        </p:nvGrpSpPr>
        <p:grpSpPr bwMode="auto">
          <a:xfrm>
            <a:off x="3113088" y="3511550"/>
            <a:ext cx="3600450" cy="2232025"/>
            <a:chOff x="1567830" y="2211560"/>
            <a:chExt cx="5934128" cy="3568974"/>
          </a:xfrm>
        </p:grpSpPr>
        <p:pic>
          <p:nvPicPr>
            <p:cNvPr id="7172" name="Picture 4"/>
            <p:cNvPicPr>
              <a:picLocks noChangeAspect="1" noChangeArrowheads="1"/>
            </p:cNvPicPr>
            <p:nvPr/>
          </p:nvPicPr>
          <p:blipFill>
            <a:blip r:embed="rId2"/>
            <a:srcRect/>
            <a:stretch>
              <a:fillRect/>
            </a:stretch>
          </p:blipFill>
          <p:spPr bwMode="auto">
            <a:xfrm>
              <a:off x="1567830" y="2211560"/>
              <a:ext cx="5934128" cy="3568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1641091" y="4917482"/>
              <a:ext cx="1007336" cy="718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7" name="Rechteck 6"/>
          <p:cNvSpPr/>
          <p:nvPr/>
        </p:nvSpPr>
        <p:spPr>
          <a:xfrm>
            <a:off x="1376363" y="1485900"/>
            <a:ext cx="7072312" cy="120015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spAutoFit/>
          </a:bodyPr>
          <a:lstStyle/>
          <a:p>
            <a:pPr algn="ctr">
              <a:defRPr/>
            </a:pPr>
            <a:r>
              <a:rPr lang="de-DE" sz="3600" dirty="0">
                <a:solidFill>
                  <a:schemeClr val="tx1"/>
                </a:solidFill>
                <a:latin typeface="Arial" pitchFamily="34" charset="0"/>
                <a:cs typeface="Arial" pitchFamily="34" charset="0"/>
              </a:rPr>
              <a:t>Wie wird ein Team-Time-out regelgerecht beantragt?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1"/>
          <p:cNvSpPr>
            <a:spLocks noChangeArrowheads="1"/>
          </p:cNvSpPr>
          <p:nvPr/>
        </p:nvSpPr>
        <p:spPr bwMode="auto">
          <a:xfrm>
            <a:off x="646113" y="288925"/>
            <a:ext cx="7689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a:latin typeface="Arial" charset="0"/>
              </a:rPr>
              <a:t>Wie wird ein TTO regelgerecht beantragt?</a:t>
            </a:r>
          </a:p>
        </p:txBody>
      </p:sp>
      <p:sp>
        <p:nvSpPr>
          <p:cNvPr id="3" name="Rechteck 2"/>
          <p:cNvSpPr/>
          <p:nvPr/>
        </p:nvSpPr>
        <p:spPr>
          <a:xfrm>
            <a:off x="392113" y="4970463"/>
            <a:ext cx="9312275" cy="954087"/>
          </a:xfrm>
          <a:prstGeom prst="rect">
            <a:avLst/>
          </a:prstGeom>
          <a:noFill/>
          <a:ln>
            <a:solidFill>
              <a:schemeClr val="bg1">
                <a:lumMod val="75000"/>
              </a:schemeClr>
            </a:solidFill>
          </a:ln>
        </p:spPr>
        <p:style>
          <a:lnRef idx="3">
            <a:schemeClr val="lt1"/>
          </a:lnRef>
          <a:fillRef idx="1">
            <a:schemeClr val="accent4"/>
          </a:fillRef>
          <a:effectRef idx="1">
            <a:schemeClr val="accent4"/>
          </a:effectRef>
          <a:fontRef idx="minor">
            <a:schemeClr val="lt1"/>
          </a:fontRef>
        </p:style>
        <p:txBody>
          <a:bodyPr>
            <a:spAutoFit/>
          </a:bodyPr>
          <a:lstStyle/>
          <a:p>
            <a:pPr marL="457200" indent="-457200" algn="ctr">
              <a:defRPr/>
            </a:pPr>
            <a:r>
              <a:rPr lang="de-DE" sz="2800" dirty="0">
                <a:solidFill>
                  <a:schemeClr val="tx1"/>
                </a:solidFill>
                <a:latin typeface="Arial" pitchFamily="34" charset="0"/>
                <a:cs typeface="Arial" pitchFamily="34" charset="0"/>
              </a:rPr>
              <a:t>Bei Fehlen eines Offiziellen darf auch ein Spieler das </a:t>
            </a:r>
          </a:p>
          <a:p>
            <a:pPr marL="457200" indent="-457200" algn="ctr">
              <a:defRPr/>
            </a:pPr>
            <a:r>
              <a:rPr lang="de-DE" sz="2800" dirty="0">
                <a:solidFill>
                  <a:schemeClr val="tx1"/>
                </a:solidFill>
                <a:latin typeface="Arial" pitchFamily="34" charset="0"/>
                <a:cs typeface="Arial" pitchFamily="34" charset="0"/>
              </a:rPr>
              <a:t>Team-Time-out beantragen!</a:t>
            </a:r>
          </a:p>
        </p:txBody>
      </p:sp>
      <p:sp>
        <p:nvSpPr>
          <p:cNvPr id="4" name="Rechteck 3"/>
          <p:cNvSpPr/>
          <p:nvPr/>
        </p:nvSpPr>
        <p:spPr>
          <a:xfrm>
            <a:off x="392113" y="2455863"/>
            <a:ext cx="9312275" cy="523875"/>
          </a:xfrm>
          <a:prstGeom prst="rect">
            <a:avLst/>
          </a:prstGeom>
          <a:noFill/>
          <a:ln>
            <a:solidFill>
              <a:schemeClr val="bg1">
                <a:lumMod val="75000"/>
              </a:schemeClr>
            </a:solidFill>
          </a:ln>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de-DE" sz="2800" dirty="0">
                <a:solidFill>
                  <a:schemeClr val="tx1"/>
                </a:solidFill>
                <a:latin typeface="Arial" pitchFamily="34" charset="0"/>
                <a:cs typeface="Arial" pitchFamily="34" charset="0"/>
              </a:rPr>
              <a:t>Ein Mannschaftsoffizieller der jeweiligen Mannschaft</a:t>
            </a:r>
          </a:p>
        </p:txBody>
      </p:sp>
      <p:sp>
        <p:nvSpPr>
          <p:cNvPr id="5" name="Rechteck 4"/>
          <p:cNvSpPr/>
          <p:nvPr/>
        </p:nvSpPr>
        <p:spPr>
          <a:xfrm>
            <a:off x="2647950" y="1443038"/>
            <a:ext cx="4214813" cy="400050"/>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a:spAutoFit/>
          </a:bodyPr>
          <a:lstStyle/>
          <a:p>
            <a:pPr marL="457200" indent="-457200" algn="ctr">
              <a:defRPr/>
            </a:pPr>
            <a:r>
              <a:rPr lang="de-DE" sz="2000" dirty="0">
                <a:solidFill>
                  <a:schemeClr val="tx1"/>
                </a:solidFill>
                <a:latin typeface="Arial" pitchFamily="34" charset="0"/>
                <a:cs typeface="Arial" pitchFamily="34" charset="0"/>
              </a:rPr>
              <a:t>WER?</a:t>
            </a:r>
          </a:p>
        </p:txBody>
      </p:sp>
      <p:pic>
        <p:nvPicPr>
          <p:cNvPr id="7175" name="Picture 7" descr="Immer griffbereit: Die grüne Ka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450" y="3116263"/>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75"/>
                                        </p:tgtEl>
                                        <p:attrNameLst>
                                          <p:attrName>style.visibility</p:attrName>
                                        </p:attrNameLst>
                                      </p:cBhvr>
                                      <p:to>
                                        <p:strVal val="visible"/>
                                      </p:to>
                                    </p:set>
                                    <p:animEffect transition="in" filter="fade">
                                      <p:cBhvr>
                                        <p:cTn id="9" dur="500"/>
                                        <p:tgtEl>
                                          <p:spTgt spid="71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6516688" y="5376863"/>
            <a:ext cx="2462212" cy="985837"/>
          </a:xfrm>
          <a:prstGeom prst="rect">
            <a:avLst/>
          </a:prstGeom>
          <a:solidFill>
            <a:schemeClr val="accent6">
              <a:lumMod val="40000"/>
              <a:lumOff val="60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 name="Rechteck 2"/>
          <p:cNvSpPr/>
          <p:nvPr/>
        </p:nvSpPr>
        <p:spPr>
          <a:xfrm>
            <a:off x="1497013" y="5326063"/>
            <a:ext cx="2462212" cy="985837"/>
          </a:xfrm>
          <a:prstGeom prst="rect">
            <a:avLst/>
          </a:prstGeom>
          <a:solidFill>
            <a:schemeClr val="accent6">
              <a:lumMod val="40000"/>
              <a:lumOff val="60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172" name="Rechteck 1"/>
          <p:cNvSpPr>
            <a:spLocks noChangeArrowheads="1"/>
          </p:cNvSpPr>
          <p:nvPr/>
        </p:nvSpPr>
        <p:spPr bwMode="auto">
          <a:xfrm>
            <a:off x="646113" y="288925"/>
            <a:ext cx="7689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a:latin typeface="Arial" charset="0"/>
              </a:rPr>
              <a:t>Wie wird ein TTO regelgerecht beantragt?</a:t>
            </a:r>
          </a:p>
        </p:txBody>
      </p:sp>
      <p:sp>
        <p:nvSpPr>
          <p:cNvPr id="4" name="Rechteck 3"/>
          <p:cNvSpPr/>
          <p:nvPr/>
        </p:nvSpPr>
        <p:spPr>
          <a:xfrm>
            <a:off x="127000" y="2108200"/>
            <a:ext cx="5761038" cy="2246313"/>
          </a:xfrm>
          <a:prstGeom prst="rect">
            <a:avLst/>
          </a:prstGeom>
          <a:solidFill>
            <a:schemeClr val="bg1">
              <a:lumMod val="95000"/>
            </a:schemeClr>
          </a:solidFill>
          <a:ln>
            <a:solidFill>
              <a:schemeClr val="bg1">
                <a:lumMod val="75000"/>
              </a:schemeClr>
            </a:solidFill>
          </a:ln>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de-DE" sz="2800" dirty="0">
                <a:solidFill>
                  <a:schemeClr val="tx1"/>
                </a:solidFill>
                <a:latin typeface="Arial" pitchFamily="34" charset="0"/>
                <a:cs typeface="Arial" pitchFamily="34" charset="0"/>
              </a:rPr>
              <a:t>Zur Beantragung eines TTO tritt die berechtigte Person an den Zeitnehmertisch und legt die Grüne Karte vor dem Zeitnehmer ab.</a:t>
            </a:r>
          </a:p>
        </p:txBody>
      </p:sp>
      <p:sp>
        <p:nvSpPr>
          <p:cNvPr id="5" name="Rechteck 4"/>
          <p:cNvSpPr/>
          <p:nvPr/>
        </p:nvSpPr>
        <p:spPr>
          <a:xfrm>
            <a:off x="2647950" y="1443038"/>
            <a:ext cx="4214813" cy="400050"/>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a:spAutoFit/>
          </a:bodyPr>
          <a:lstStyle/>
          <a:p>
            <a:pPr marL="457200" indent="-457200" algn="ctr">
              <a:defRPr/>
            </a:pPr>
            <a:r>
              <a:rPr lang="de-DE" sz="2000" dirty="0">
                <a:solidFill>
                  <a:schemeClr val="tx1"/>
                </a:solidFill>
                <a:latin typeface="Arial" pitchFamily="34" charset="0"/>
                <a:cs typeface="Arial" pitchFamily="34" charset="0"/>
              </a:rPr>
              <a:t>WIE?</a:t>
            </a:r>
          </a:p>
        </p:txBody>
      </p:sp>
      <p:grpSp>
        <p:nvGrpSpPr>
          <p:cNvPr id="7175" name="Gruppieren 6"/>
          <p:cNvGrpSpPr>
            <a:grpSpLocks/>
          </p:cNvGrpSpPr>
          <p:nvPr/>
        </p:nvGrpSpPr>
        <p:grpSpPr bwMode="auto">
          <a:xfrm>
            <a:off x="1525588" y="5062538"/>
            <a:ext cx="6954837" cy="1271587"/>
            <a:chOff x="974792" y="4834656"/>
            <a:chExt cx="6955706" cy="1271810"/>
          </a:xfrm>
        </p:grpSpPr>
        <p:cxnSp>
          <p:nvCxnSpPr>
            <p:cNvPr id="7184" name="Gerade Verbindung 7"/>
            <p:cNvCxnSpPr>
              <a:cxnSpLocks noChangeShapeType="1"/>
            </p:cNvCxnSpPr>
            <p:nvPr/>
          </p:nvCxnSpPr>
          <p:spPr bwMode="auto">
            <a:xfrm>
              <a:off x="974792" y="5108436"/>
              <a:ext cx="6955706" cy="3600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7185" name="Gerade Verbindung 8"/>
            <p:cNvCxnSpPr>
              <a:cxnSpLocks noChangeShapeType="1"/>
            </p:cNvCxnSpPr>
            <p:nvPr/>
          </p:nvCxnSpPr>
          <p:spPr bwMode="auto">
            <a:xfrm>
              <a:off x="4653833" y="4834656"/>
              <a:ext cx="0" cy="294032"/>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10" name="Rechteck 9"/>
            <p:cNvSpPr/>
            <p:nvPr/>
          </p:nvSpPr>
          <p:spPr>
            <a:xfrm>
              <a:off x="1733712" y="5661888"/>
              <a:ext cx="1655969" cy="215938"/>
            </a:xfrm>
            <a:prstGeom prst="rect">
              <a:avLst/>
            </a:prstGeom>
            <a:solidFill>
              <a:srgbClr val="CEB966"/>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sp>
          <p:nvSpPr>
            <p:cNvPr id="11" name="Rechteck 10"/>
            <p:cNvSpPr/>
            <p:nvPr/>
          </p:nvSpPr>
          <p:spPr>
            <a:xfrm>
              <a:off x="5993506" y="5661888"/>
              <a:ext cx="1657557" cy="215938"/>
            </a:xfrm>
            <a:prstGeom prst="rect">
              <a:avLst/>
            </a:prstGeom>
            <a:solidFill>
              <a:srgbClr val="CEB966"/>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sp>
          <p:nvSpPr>
            <p:cNvPr id="12" name="Rechteck 11"/>
            <p:cNvSpPr/>
            <p:nvPr/>
          </p:nvSpPr>
          <p:spPr>
            <a:xfrm>
              <a:off x="4231161" y="5445950"/>
              <a:ext cx="914514" cy="333433"/>
            </a:xfrm>
            <a:prstGeom prst="rect">
              <a:avLst/>
            </a:prstGeom>
            <a:solidFill>
              <a:srgbClr val="6585CF">
                <a:lumMod val="75000"/>
              </a:srgbClr>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sp>
          <p:nvSpPr>
            <p:cNvPr id="13" name="Flussdiagramm: Verzögerung 12"/>
            <p:cNvSpPr/>
            <p:nvPr/>
          </p:nvSpPr>
          <p:spPr>
            <a:xfrm rot="5400000">
              <a:off x="4370873" y="5890534"/>
              <a:ext cx="215938" cy="215927"/>
            </a:xfrm>
            <a:prstGeom prst="flowChartDelay">
              <a:avLst/>
            </a:prstGeom>
            <a:solidFill>
              <a:srgbClr val="CEB966"/>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sp>
          <p:nvSpPr>
            <p:cNvPr id="14" name="Flussdiagramm: Verzögerung 13"/>
            <p:cNvSpPr/>
            <p:nvPr/>
          </p:nvSpPr>
          <p:spPr>
            <a:xfrm rot="5400000">
              <a:off x="4770973" y="5890534"/>
              <a:ext cx="215938" cy="215927"/>
            </a:xfrm>
            <a:prstGeom prst="flowChartDelay">
              <a:avLst/>
            </a:prstGeom>
            <a:solidFill>
              <a:srgbClr val="CEB966"/>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cxnSp>
          <p:nvCxnSpPr>
            <p:cNvPr id="7191" name="Gerade Verbindung 14"/>
            <p:cNvCxnSpPr>
              <a:cxnSpLocks noChangeShapeType="1"/>
            </p:cNvCxnSpPr>
            <p:nvPr/>
          </p:nvCxnSpPr>
          <p:spPr bwMode="auto">
            <a:xfrm>
              <a:off x="3079998" y="5031928"/>
              <a:ext cx="0" cy="18002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7192" name="Gerade Verbindung 15"/>
            <p:cNvCxnSpPr>
              <a:cxnSpLocks noChangeShapeType="1"/>
            </p:cNvCxnSpPr>
            <p:nvPr/>
          </p:nvCxnSpPr>
          <p:spPr bwMode="auto">
            <a:xfrm>
              <a:off x="6310833" y="5031928"/>
              <a:ext cx="0" cy="18002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7" name="Abgerundetes Rechteck 16"/>
            <p:cNvSpPr/>
            <p:nvPr/>
          </p:nvSpPr>
          <p:spPr>
            <a:xfrm>
              <a:off x="4320072" y="5504698"/>
              <a:ext cx="287374" cy="157190"/>
            </a:xfrm>
            <a:prstGeom prst="roundRect">
              <a:avLst/>
            </a:prstGeom>
            <a:solidFill>
              <a:sysClr val="windowText" lastClr="000000"/>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sp>
          <p:nvSpPr>
            <p:cNvPr id="18" name="Rechteck 17"/>
            <p:cNvSpPr/>
            <p:nvPr/>
          </p:nvSpPr>
          <p:spPr>
            <a:xfrm>
              <a:off x="1852789" y="5615843"/>
              <a:ext cx="1530541" cy="306441"/>
            </a:xfrm>
            <a:prstGeom prst="rect">
              <a:avLst/>
            </a:prstGeom>
          </p:spPr>
          <p:txBody>
            <a:bodyPr wrap="none">
              <a:spAutoFit/>
            </a:bodyPr>
            <a:lstStyle/>
            <a:p>
              <a:pPr algn="ctr" fontAlgn="auto">
                <a:spcBef>
                  <a:spcPts val="0"/>
                </a:spcBef>
                <a:spcAft>
                  <a:spcPts val="0"/>
                </a:spcAft>
                <a:defRPr/>
              </a:pPr>
              <a:r>
                <a:rPr lang="de-DE" sz="1400" b="0" kern="0" dirty="0">
                  <a:solidFill>
                    <a:prstClr val="black"/>
                  </a:solidFill>
                  <a:latin typeface="Arial" pitchFamily="34" charset="0"/>
                  <a:cs typeface="Arial" pitchFamily="34" charset="0"/>
                </a:rPr>
                <a:t>Auswechselbank</a:t>
              </a:r>
            </a:p>
          </p:txBody>
        </p:sp>
        <p:sp>
          <p:nvSpPr>
            <p:cNvPr id="19" name="Rechteck 18"/>
            <p:cNvSpPr/>
            <p:nvPr/>
          </p:nvSpPr>
          <p:spPr>
            <a:xfrm>
              <a:off x="6090356" y="5630132"/>
              <a:ext cx="1530541" cy="308029"/>
            </a:xfrm>
            <a:prstGeom prst="rect">
              <a:avLst/>
            </a:prstGeom>
          </p:spPr>
          <p:txBody>
            <a:bodyPr wrap="none">
              <a:spAutoFit/>
            </a:bodyPr>
            <a:lstStyle/>
            <a:p>
              <a:pPr algn="ctr" fontAlgn="auto">
                <a:spcBef>
                  <a:spcPts val="0"/>
                </a:spcBef>
                <a:spcAft>
                  <a:spcPts val="0"/>
                </a:spcAft>
                <a:defRPr/>
              </a:pPr>
              <a:r>
                <a:rPr lang="de-DE" sz="1400" b="0" kern="0" dirty="0">
                  <a:solidFill>
                    <a:prstClr val="black"/>
                  </a:solidFill>
                  <a:latin typeface="Arial" pitchFamily="34" charset="0"/>
                  <a:cs typeface="Arial" pitchFamily="34" charset="0"/>
                </a:rPr>
                <a:t>Auswechselbank</a:t>
              </a:r>
            </a:p>
          </p:txBody>
        </p:sp>
        <p:cxnSp>
          <p:nvCxnSpPr>
            <p:cNvPr id="7196" name="Gerade Verbindung 22"/>
            <p:cNvCxnSpPr>
              <a:cxnSpLocks noChangeShapeType="1"/>
            </p:cNvCxnSpPr>
            <p:nvPr/>
          </p:nvCxnSpPr>
          <p:spPr bwMode="auto">
            <a:xfrm>
              <a:off x="3420988" y="5132462"/>
              <a:ext cx="0" cy="18002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7197" name="Gerade Verbindung 23"/>
            <p:cNvCxnSpPr>
              <a:cxnSpLocks noChangeShapeType="1"/>
            </p:cNvCxnSpPr>
            <p:nvPr/>
          </p:nvCxnSpPr>
          <p:spPr bwMode="auto">
            <a:xfrm>
              <a:off x="5960318" y="5141987"/>
              <a:ext cx="0" cy="18002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sp>
        <p:nvSpPr>
          <p:cNvPr id="7176" name="Rechteck 19"/>
          <p:cNvSpPr>
            <a:spLocks noChangeArrowheads="1"/>
          </p:cNvSpPr>
          <p:nvPr/>
        </p:nvSpPr>
        <p:spPr bwMode="auto">
          <a:xfrm>
            <a:off x="4195763" y="6337300"/>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1400">
                <a:solidFill>
                  <a:srgbClr val="000000"/>
                </a:solidFill>
                <a:latin typeface="Arial" charset="0"/>
              </a:rPr>
              <a:t>Zeitnehmer</a:t>
            </a:r>
          </a:p>
        </p:txBody>
      </p:sp>
      <p:sp>
        <p:nvSpPr>
          <p:cNvPr id="7177" name="Rechteck 20"/>
          <p:cNvSpPr>
            <a:spLocks noChangeArrowheads="1"/>
          </p:cNvSpPr>
          <p:nvPr/>
        </p:nvSpPr>
        <p:spPr bwMode="auto">
          <a:xfrm>
            <a:off x="5284788" y="6321425"/>
            <a:ext cx="862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1400">
                <a:solidFill>
                  <a:srgbClr val="000000"/>
                </a:solidFill>
                <a:latin typeface="Arial" charset="0"/>
              </a:rPr>
              <a:t>Sekretär</a:t>
            </a:r>
          </a:p>
        </p:txBody>
      </p:sp>
      <p:sp>
        <p:nvSpPr>
          <p:cNvPr id="2" name="Rechteck 1"/>
          <p:cNvSpPr/>
          <p:nvPr/>
        </p:nvSpPr>
        <p:spPr>
          <a:xfrm>
            <a:off x="5338763" y="5713413"/>
            <a:ext cx="215900" cy="25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9698" name="Picture 2"/>
          <p:cNvPicPr>
            <a:picLocks noChangeAspect="1" noChangeArrowheads="1"/>
          </p:cNvPicPr>
          <p:nvPr/>
        </p:nvPicPr>
        <p:blipFill rotWithShape="1">
          <a:blip r:embed="rId2"/>
          <a:srcRect l="9194" t="3900" b="3343"/>
          <a:stretch/>
        </p:blipFill>
        <p:spPr bwMode="auto">
          <a:xfrm>
            <a:off x="5949950" y="2065338"/>
            <a:ext cx="3479800" cy="2246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02" name="Textfeld 25"/>
          <p:cNvSpPr txBox="1">
            <a:spLocks noChangeArrowheads="1"/>
          </p:cNvSpPr>
          <p:nvPr/>
        </p:nvSpPr>
        <p:spPr bwMode="auto">
          <a:xfrm>
            <a:off x="127000" y="2036763"/>
            <a:ext cx="5761038" cy="2308225"/>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de-DE" altLang="de-DE" sz="2400">
                <a:solidFill>
                  <a:srgbClr val="063DE8"/>
                </a:solidFill>
                <a:latin typeface="Arial" charset="0"/>
              </a:rPr>
              <a:t>IHF-Erläuterung 3, Abs. 2:</a:t>
            </a:r>
          </a:p>
          <a:p>
            <a:pPr algn="just" eaLnBrk="1" hangingPunct="1">
              <a:lnSpc>
                <a:spcPct val="100000"/>
              </a:lnSpc>
              <a:spcBef>
                <a:spcPct val="0"/>
              </a:spcBef>
              <a:buFontTx/>
              <a:buNone/>
            </a:pPr>
            <a:r>
              <a:rPr lang="de-DE" altLang="de-DE" sz="2400">
                <a:latin typeface="Arial" charset="0"/>
              </a:rPr>
              <a:t>Ein Mannschaftsoffizieller der Mannschaft, die ein Team-Time-out beantragen will, muss eine „Grüne Karte" vor dem Zeitnehmer auf den Tisch legen.</a:t>
            </a:r>
          </a:p>
        </p:txBody>
      </p:sp>
      <p:sp>
        <p:nvSpPr>
          <p:cNvPr id="6" name="Pfeil nach rechts 5"/>
          <p:cNvSpPr/>
          <p:nvPr/>
        </p:nvSpPr>
        <p:spPr>
          <a:xfrm>
            <a:off x="4087813" y="5732463"/>
            <a:ext cx="396875" cy="1571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 name="Pfeil nach rechts 28"/>
          <p:cNvSpPr/>
          <p:nvPr/>
        </p:nvSpPr>
        <p:spPr>
          <a:xfrm flipH="1">
            <a:off x="5962650" y="5702300"/>
            <a:ext cx="501650" cy="1571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203" name="Textfeld 29"/>
          <p:cNvSpPr txBox="1">
            <a:spLocks noChangeArrowheads="1"/>
          </p:cNvSpPr>
          <p:nvPr/>
        </p:nvSpPr>
        <p:spPr bwMode="auto">
          <a:xfrm>
            <a:off x="127000" y="4406900"/>
            <a:ext cx="9296400" cy="2247900"/>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de-DE" altLang="de-DE" sz="2000">
                <a:solidFill>
                  <a:srgbClr val="063DE8"/>
                </a:solidFill>
                <a:latin typeface="Arial" charset="0"/>
              </a:rPr>
              <a:t>Auswechselraum-Reglement:</a:t>
            </a:r>
          </a:p>
          <a:p>
            <a:pPr algn="just" eaLnBrk="1" hangingPunct="1">
              <a:lnSpc>
                <a:spcPct val="100000"/>
              </a:lnSpc>
              <a:spcBef>
                <a:spcPct val="0"/>
              </a:spcBef>
              <a:buFontTx/>
              <a:buNone/>
            </a:pPr>
            <a:r>
              <a:rPr lang="de-DE" altLang="de-DE" sz="2000">
                <a:latin typeface="Arial" charset="0"/>
              </a:rPr>
              <a:t>Dem Offiziellen ist es selbstverständlich erlaubt, die Coachingzone zu verlassen, wenn er ein TTO anmelden will. </a:t>
            </a:r>
          </a:p>
          <a:p>
            <a:pPr algn="just" eaLnBrk="1" hangingPunct="1">
              <a:lnSpc>
                <a:spcPct val="100000"/>
              </a:lnSpc>
              <a:spcBef>
                <a:spcPct val="0"/>
              </a:spcBef>
              <a:buFontTx/>
              <a:buNone/>
            </a:pPr>
            <a:endParaRPr lang="de-DE" altLang="de-DE" sz="2000">
              <a:latin typeface="Arial" charset="0"/>
            </a:endParaRPr>
          </a:p>
          <a:p>
            <a:pPr algn="just" eaLnBrk="1" hangingPunct="1">
              <a:lnSpc>
                <a:spcPct val="100000"/>
              </a:lnSpc>
              <a:spcBef>
                <a:spcPct val="0"/>
              </a:spcBef>
              <a:buFontTx/>
              <a:buNone/>
            </a:pPr>
            <a:r>
              <a:rPr lang="de-DE" altLang="de-DE" sz="2000">
                <a:latin typeface="Arial" charset="0"/>
              </a:rPr>
              <a:t>Dem Offiziellen ist es jedoch nicht erlaubt, die Coachingzone mit der grünen Karte zu verlassen, um am Zeitnehmertisch auf den Moment zur Anmeldung des TTO zu warten.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mph" presetSubtype="0" fill="hold" grpId="0" nodeType="clickEffect">
                                  <p:stCondLst>
                                    <p:cond delay="0"/>
                                  </p:stCondLst>
                                  <p:childTnLst>
                                    <p:animClr clrSpc="hsl" dir="cw">
                                      <p:cBhvr override="childStyle">
                                        <p:cTn id="11" dur="500" fill="hold"/>
                                        <p:tgtEl>
                                          <p:spTgt spid="6"/>
                                        </p:tgtEl>
                                        <p:attrNameLst>
                                          <p:attrName>style.color</p:attrName>
                                        </p:attrNameLst>
                                      </p:cBhvr>
                                      <p:by>
                                        <p:hsl h="7200000" s="0" l="0"/>
                                      </p:by>
                                    </p:animClr>
                                    <p:animClr clrSpc="hsl" dir="cw">
                                      <p:cBhvr>
                                        <p:cTn id="12" dur="500" fill="hold"/>
                                        <p:tgtEl>
                                          <p:spTgt spid="6"/>
                                        </p:tgtEl>
                                        <p:attrNameLst>
                                          <p:attrName>fillcolor</p:attrName>
                                        </p:attrNameLst>
                                      </p:cBhvr>
                                      <p:by>
                                        <p:hsl h="7200000" s="0" l="0"/>
                                      </p:by>
                                    </p:animClr>
                                    <p:animClr clrSpc="hsl" dir="cw">
                                      <p:cBhvr>
                                        <p:cTn id="13" dur="500" fill="hold"/>
                                        <p:tgtEl>
                                          <p:spTgt spid="6"/>
                                        </p:tgtEl>
                                        <p:attrNameLst>
                                          <p:attrName>stroke.color</p:attrName>
                                        </p:attrNameLst>
                                      </p:cBhvr>
                                      <p:by>
                                        <p:hsl h="7200000" s="0" l="0"/>
                                      </p:by>
                                    </p:animClr>
                                    <p:set>
                                      <p:cBhvr>
                                        <p:cTn id="14" dur="500" fill="hold"/>
                                        <p:tgtEl>
                                          <p:spTgt spid="6"/>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500" fill="hold"/>
                                        <p:tgtEl>
                                          <p:spTgt spid="29"/>
                                        </p:tgtEl>
                                        <p:attrNameLst>
                                          <p:attrName>style.color</p:attrName>
                                        </p:attrNameLst>
                                      </p:cBhvr>
                                      <p:by>
                                        <p:hsl h="7200000" s="0" l="0"/>
                                      </p:by>
                                    </p:animClr>
                                    <p:animClr clrSpc="hsl" dir="cw">
                                      <p:cBhvr>
                                        <p:cTn id="17" dur="500" fill="hold"/>
                                        <p:tgtEl>
                                          <p:spTgt spid="29"/>
                                        </p:tgtEl>
                                        <p:attrNameLst>
                                          <p:attrName>fillcolor</p:attrName>
                                        </p:attrNameLst>
                                      </p:cBhvr>
                                      <p:by>
                                        <p:hsl h="7200000" s="0" l="0"/>
                                      </p:by>
                                    </p:animClr>
                                    <p:animClr clrSpc="hsl" dir="cw">
                                      <p:cBhvr>
                                        <p:cTn id="18" dur="500" fill="hold"/>
                                        <p:tgtEl>
                                          <p:spTgt spid="29"/>
                                        </p:tgtEl>
                                        <p:attrNameLst>
                                          <p:attrName>stroke.color</p:attrName>
                                        </p:attrNameLst>
                                      </p:cBhvr>
                                      <p:by>
                                        <p:hsl h="7200000" s="0" l="0"/>
                                      </p:by>
                                    </p:animClr>
                                    <p:set>
                                      <p:cBhvr>
                                        <p:cTn id="19" dur="500" fill="hold"/>
                                        <p:tgtEl>
                                          <p:spTgt spid="29"/>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202"/>
                                        </p:tgtEl>
                                        <p:attrNameLst>
                                          <p:attrName>style.visibility</p:attrName>
                                        </p:attrNameLst>
                                      </p:cBhvr>
                                      <p:to>
                                        <p:strVal val="visible"/>
                                      </p:to>
                                    </p:set>
                                    <p:animEffect transition="in" filter="fade">
                                      <p:cBhvr>
                                        <p:cTn id="24" dur="500"/>
                                        <p:tgtEl>
                                          <p:spTgt spid="820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203"/>
                                        </p:tgtEl>
                                        <p:attrNameLst>
                                          <p:attrName>style.visibility</p:attrName>
                                        </p:attrNameLst>
                                      </p:cBhvr>
                                      <p:to>
                                        <p:strVal val="visible"/>
                                      </p:to>
                                    </p:set>
                                    <p:animEffect transition="in" filter="fade">
                                      <p:cBhvr>
                                        <p:cTn id="29"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202" grpId="0" animBg="1"/>
      <p:bldP spid="6" grpId="0" animBg="1"/>
      <p:bldP spid="29" grpId="0" animBg="1"/>
      <p:bldP spid="820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1"/>
          <p:cNvSpPr>
            <a:spLocks noChangeArrowheads="1"/>
          </p:cNvSpPr>
          <p:nvPr/>
        </p:nvSpPr>
        <p:spPr bwMode="auto">
          <a:xfrm>
            <a:off x="2147888" y="288925"/>
            <a:ext cx="525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a:latin typeface="Arial" charset="0"/>
              </a:rPr>
              <a:t>Wie wird ein TTO gewährt?</a:t>
            </a:r>
          </a:p>
        </p:txBody>
      </p:sp>
      <p:sp>
        <p:nvSpPr>
          <p:cNvPr id="4" name="Rechteck 3"/>
          <p:cNvSpPr/>
          <p:nvPr/>
        </p:nvSpPr>
        <p:spPr>
          <a:xfrm>
            <a:off x="127000" y="2286000"/>
            <a:ext cx="6121400" cy="2308324"/>
          </a:xfrm>
          <a:prstGeom prst="rect">
            <a:avLst/>
          </a:prstGeom>
          <a:noFill/>
          <a:ln>
            <a:solidFill>
              <a:schemeClr val="bg1">
                <a:lumMod val="75000"/>
              </a:schemeClr>
            </a:solidFill>
          </a:ln>
        </p:spPr>
        <p:style>
          <a:lnRef idx="3">
            <a:schemeClr val="lt1"/>
          </a:lnRef>
          <a:fillRef idx="1">
            <a:schemeClr val="accent4"/>
          </a:fillRef>
          <a:effectRef idx="1">
            <a:schemeClr val="accent4"/>
          </a:effectRef>
          <a:fontRef idx="minor">
            <a:schemeClr val="lt1"/>
          </a:fontRef>
        </p:style>
        <p:txBody>
          <a:bodyPr anchor="t">
            <a:spAutoFit/>
          </a:bodyPr>
          <a:lstStyle/>
          <a:p>
            <a:pPr algn="ctr">
              <a:defRPr/>
            </a:pPr>
            <a:r>
              <a:rPr lang="de-DE" sz="3600" dirty="0">
                <a:solidFill>
                  <a:srgbClr val="FF0000"/>
                </a:solidFill>
                <a:latin typeface="Arial" pitchFamily="34" charset="0"/>
                <a:cs typeface="Arial" pitchFamily="34" charset="0"/>
              </a:rPr>
              <a:t> Viel hängt von der Regelkenntnis und Aufmerksamkeit des Zeitnehmers ab!</a:t>
            </a:r>
          </a:p>
        </p:txBody>
      </p:sp>
      <p:sp>
        <p:nvSpPr>
          <p:cNvPr id="5" name="Rechteck 4"/>
          <p:cNvSpPr/>
          <p:nvPr/>
        </p:nvSpPr>
        <p:spPr>
          <a:xfrm>
            <a:off x="2647950" y="1443038"/>
            <a:ext cx="4214813" cy="400050"/>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a:spAutoFit/>
          </a:bodyPr>
          <a:lstStyle/>
          <a:p>
            <a:pPr marL="457200" indent="-457200" algn="ctr">
              <a:defRPr/>
            </a:pPr>
            <a:r>
              <a:rPr lang="de-DE" sz="2000" dirty="0">
                <a:solidFill>
                  <a:schemeClr val="tx1"/>
                </a:solidFill>
                <a:latin typeface="Arial" pitchFamily="34" charset="0"/>
                <a:cs typeface="Arial" pitchFamily="34" charset="0"/>
              </a:rPr>
              <a:t>WIE?</a:t>
            </a:r>
          </a:p>
        </p:txBody>
      </p:sp>
      <p:grpSp>
        <p:nvGrpSpPr>
          <p:cNvPr id="8197" name="Gruppieren 6"/>
          <p:cNvGrpSpPr>
            <a:grpSpLocks/>
          </p:cNvGrpSpPr>
          <p:nvPr/>
        </p:nvGrpSpPr>
        <p:grpSpPr bwMode="auto">
          <a:xfrm>
            <a:off x="1525588" y="5062538"/>
            <a:ext cx="6954837" cy="1271587"/>
            <a:chOff x="974792" y="4834656"/>
            <a:chExt cx="6955706" cy="1271809"/>
          </a:xfrm>
        </p:grpSpPr>
        <p:cxnSp>
          <p:nvCxnSpPr>
            <p:cNvPr id="8202" name="Gerade Verbindung 7"/>
            <p:cNvCxnSpPr>
              <a:cxnSpLocks noChangeShapeType="1"/>
            </p:cNvCxnSpPr>
            <p:nvPr/>
          </p:nvCxnSpPr>
          <p:spPr bwMode="auto">
            <a:xfrm>
              <a:off x="974792" y="5108436"/>
              <a:ext cx="6955706" cy="3600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8203" name="Gerade Verbindung 8"/>
            <p:cNvCxnSpPr>
              <a:cxnSpLocks noChangeShapeType="1"/>
            </p:cNvCxnSpPr>
            <p:nvPr/>
          </p:nvCxnSpPr>
          <p:spPr bwMode="auto">
            <a:xfrm>
              <a:off x="4653833" y="4834656"/>
              <a:ext cx="0" cy="294032"/>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10" name="Rechteck 9"/>
            <p:cNvSpPr/>
            <p:nvPr/>
          </p:nvSpPr>
          <p:spPr>
            <a:xfrm>
              <a:off x="1781343" y="5661887"/>
              <a:ext cx="1655969" cy="215938"/>
            </a:xfrm>
            <a:prstGeom prst="rect">
              <a:avLst/>
            </a:prstGeom>
            <a:solidFill>
              <a:srgbClr val="CEB966"/>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sp>
          <p:nvSpPr>
            <p:cNvPr id="11" name="Rechteck 10"/>
            <p:cNvSpPr/>
            <p:nvPr/>
          </p:nvSpPr>
          <p:spPr>
            <a:xfrm>
              <a:off x="5993506" y="5661887"/>
              <a:ext cx="1657557" cy="215938"/>
            </a:xfrm>
            <a:prstGeom prst="rect">
              <a:avLst/>
            </a:prstGeom>
            <a:solidFill>
              <a:srgbClr val="CEB966"/>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sp>
          <p:nvSpPr>
            <p:cNvPr id="12" name="Rechteck 11"/>
            <p:cNvSpPr/>
            <p:nvPr/>
          </p:nvSpPr>
          <p:spPr>
            <a:xfrm>
              <a:off x="4231161" y="5445950"/>
              <a:ext cx="914514" cy="333433"/>
            </a:xfrm>
            <a:prstGeom prst="rect">
              <a:avLst/>
            </a:prstGeom>
            <a:solidFill>
              <a:srgbClr val="6585CF">
                <a:lumMod val="75000"/>
              </a:srgbClr>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sp>
          <p:nvSpPr>
            <p:cNvPr id="13" name="Flussdiagramm: Verzögerung 12"/>
            <p:cNvSpPr/>
            <p:nvPr/>
          </p:nvSpPr>
          <p:spPr>
            <a:xfrm rot="5400000">
              <a:off x="4370873" y="5890533"/>
              <a:ext cx="215938" cy="215927"/>
            </a:xfrm>
            <a:prstGeom prst="flowChartDelay">
              <a:avLst/>
            </a:prstGeom>
            <a:solidFill>
              <a:srgbClr val="CEB966"/>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sp>
          <p:nvSpPr>
            <p:cNvPr id="14" name="Flussdiagramm: Verzögerung 13"/>
            <p:cNvSpPr/>
            <p:nvPr/>
          </p:nvSpPr>
          <p:spPr>
            <a:xfrm rot="5400000">
              <a:off x="4770973" y="5890533"/>
              <a:ext cx="215938" cy="215927"/>
            </a:xfrm>
            <a:prstGeom prst="flowChartDelay">
              <a:avLst/>
            </a:prstGeom>
            <a:solidFill>
              <a:srgbClr val="CEB966"/>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cxnSp>
          <p:nvCxnSpPr>
            <p:cNvPr id="8209" name="Gerade Verbindung 14"/>
            <p:cNvCxnSpPr>
              <a:cxnSpLocks noChangeShapeType="1"/>
            </p:cNvCxnSpPr>
            <p:nvPr/>
          </p:nvCxnSpPr>
          <p:spPr bwMode="auto">
            <a:xfrm>
              <a:off x="3079998" y="5031928"/>
              <a:ext cx="0" cy="18002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8210" name="Gerade Verbindung 15"/>
            <p:cNvCxnSpPr>
              <a:cxnSpLocks noChangeShapeType="1"/>
            </p:cNvCxnSpPr>
            <p:nvPr/>
          </p:nvCxnSpPr>
          <p:spPr bwMode="auto">
            <a:xfrm>
              <a:off x="6310833" y="5031928"/>
              <a:ext cx="0" cy="18002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7" name="Abgerundetes Rechteck 16"/>
            <p:cNvSpPr/>
            <p:nvPr/>
          </p:nvSpPr>
          <p:spPr>
            <a:xfrm>
              <a:off x="4320072" y="5504698"/>
              <a:ext cx="287374" cy="157189"/>
            </a:xfrm>
            <a:prstGeom prst="roundRect">
              <a:avLst/>
            </a:prstGeom>
            <a:solidFill>
              <a:sysClr val="windowText" lastClr="000000"/>
            </a:solidFill>
            <a:ln w="25400" cap="flat" cmpd="sng" algn="ctr">
              <a:solidFill>
                <a:srgbClr val="CEB966">
                  <a:shade val="50000"/>
                </a:srgbClr>
              </a:solidFill>
              <a:prstDash val="solid"/>
            </a:ln>
            <a:effectLst/>
          </p:spPr>
          <p:txBody>
            <a:bodyPr anchor="ctr"/>
            <a:lstStyle/>
            <a:p>
              <a:pPr algn="ctr" fontAlgn="auto">
                <a:spcBef>
                  <a:spcPts val="0"/>
                </a:spcBef>
                <a:spcAft>
                  <a:spcPts val="0"/>
                </a:spcAft>
                <a:defRPr/>
              </a:pPr>
              <a:endParaRPr lang="de-DE" sz="1800" b="0" kern="0">
                <a:solidFill>
                  <a:prstClr val="white"/>
                </a:solidFill>
                <a:latin typeface="Book Antiqua"/>
                <a:cs typeface="+mn-cs"/>
              </a:endParaRPr>
            </a:p>
          </p:txBody>
        </p:sp>
        <p:sp>
          <p:nvSpPr>
            <p:cNvPr id="18" name="Rechteck 17"/>
            <p:cNvSpPr/>
            <p:nvPr/>
          </p:nvSpPr>
          <p:spPr>
            <a:xfrm>
              <a:off x="1852789" y="5615842"/>
              <a:ext cx="1530541" cy="306440"/>
            </a:xfrm>
            <a:prstGeom prst="rect">
              <a:avLst/>
            </a:prstGeom>
          </p:spPr>
          <p:txBody>
            <a:bodyPr wrap="none">
              <a:spAutoFit/>
            </a:bodyPr>
            <a:lstStyle/>
            <a:p>
              <a:pPr algn="ctr" fontAlgn="auto">
                <a:spcBef>
                  <a:spcPts val="0"/>
                </a:spcBef>
                <a:spcAft>
                  <a:spcPts val="0"/>
                </a:spcAft>
                <a:defRPr/>
              </a:pPr>
              <a:r>
                <a:rPr lang="de-DE" sz="1400" b="0" kern="0" dirty="0">
                  <a:solidFill>
                    <a:prstClr val="black"/>
                  </a:solidFill>
                  <a:latin typeface="Arial" pitchFamily="34" charset="0"/>
                  <a:cs typeface="Arial" pitchFamily="34" charset="0"/>
                </a:rPr>
                <a:t>Auswechselbank</a:t>
              </a:r>
            </a:p>
          </p:txBody>
        </p:sp>
        <p:sp>
          <p:nvSpPr>
            <p:cNvPr id="19" name="Rechteck 18"/>
            <p:cNvSpPr/>
            <p:nvPr/>
          </p:nvSpPr>
          <p:spPr>
            <a:xfrm>
              <a:off x="6090356" y="5630132"/>
              <a:ext cx="1530541" cy="308029"/>
            </a:xfrm>
            <a:prstGeom prst="rect">
              <a:avLst/>
            </a:prstGeom>
          </p:spPr>
          <p:txBody>
            <a:bodyPr wrap="none">
              <a:spAutoFit/>
            </a:bodyPr>
            <a:lstStyle/>
            <a:p>
              <a:pPr algn="ctr" fontAlgn="auto">
                <a:spcBef>
                  <a:spcPts val="0"/>
                </a:spcBef>
                <a:spcAft>
                  <a:spcPts val="0"/>
                </a:spcAft>
                <a:defRPr/>
              </a:pPr>
              <a:r>
                <a:rPr lang="de-DE" sz="1400" b="0" kern="0" dirty="0">
                  <a:solidFill>
                    <a:prstClr val="black"/>
                  </a:solidFill>
                  <a:latin typeface="Arial" pitchFamily="34" charset="0"/>
                  <a:cs typeface="Arial" pitchFamily="34" charset="0"/>
                </a:rPr>
                <a:t>Auswechselbank</a:t>
              </a:r>
            </a:p>
          </p:txBody>
        </p:sp>
        <p:cxnSp>
          <p:nvCxnSpPr>
            <p:cNvPr id="8214" name="Gerade Verbindung 22"/>
            <p:cNvCxnSpPr>
              <a:cxnSpLocks noChangeShapeType="1"/>
            </p:cNvCxnSpPr>
            <p:nvPr/>
          </p:nvCxnSpPr>
          <p:spPr bwMode="auto">
            <a:xfrm>
              <a:off x="3420988" y="5132462"/>
              <a:ext cx="0" cy="18002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8215" name="Gerade Verbindung 23"/>
            <p:cNvCxnSpPr>
              <a:cxnSpLocks noChangeShapeType="1"/>
            </p:cNvCxnSpPr>
            <p:nvPr/>
          </p:nvCxnSpPr>
          <p:spPr bwMode="auto">
            <a:xfrm>
              <a:off x="5960318" y="5141987"/>
              <a:ext cx="0" cy="18002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sp>
        <p:nvSpPr>
          <p:cNvPr id="8198" name="Rechteck 19"/>
          <p:cNvSpPr>
            <a:spLocks noChangeArrowheads="1"/>
          </p:cNvSpPr>
          <p:nvPr/>
        </p:nvSpPr>
        <p:spPr bwMode="auto">
          <a:xfrm>
            <a:off x="4195763" y="6337300"/>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1400">
                <a:solidFill>
                  <a:srgbClr val="000000"/>
                </a:solidFill>
                <a:latin typeface="Arial" charset="0"/>
              </a:rPr>
              <a:t>Zeitnehmer</a:t>
            </a:r>
          </a:p>
        </p:txBody>
      </p:sp>
      <p:sp>
        <p:nvSpPr>
          <p:cNvPr id="8199" name="Rechteck 20"/>
          <p:cNvSpPr>
            <a:spLocks noChangeArrowheads="1"/>
          </p:cNvSpPr>
          <p:nvPr/>
        </p:nvSpPr>
        <p:spPr bwMode="auto">
          <a:xfrm>
            <a:off x="5284788" y="6321425"/>
            <a:ext cx="862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1400">
                <a:solidFill>
                  <a:srgbClr val="000000"/>
                </a:solidFill>
                <a:latin typeface="Arial" charset="0"/>
              </a:rPr>
              <a:t>Sekretär</a:t>
            </a:r>
          </a:p>
        </p:txBody>
      </p:sp>
      <p:sp>
        <p:nvSpPr>
          <p:cNvPr id="2" name="Rechteck 1"/>
          <p:cNvSpPr/>
          <p:nvPr/>
        </p:nvSpPr>
        <p:spPr>
          <a:xfrm>
            <a:off x="5338763" y="5713413"/>
            <a:ext cx="215900" cy="25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9242" name="Picture 26"/>
          <p:cNvPicPr>
            <a:picLocks noChangeAspect="1" noChangeArrowheads="1"/>
          </p:cNvPicPr>
          <p:nvPr/>
        </p:nvPicPr>
        <p:blipFill>
          <a:blip r:embed="rId2"/>
          <a:srcRect/>
          <a:stretch>
            <a:fillRect/>
          </a:stretch>
        </p:blipFill>
        <p:spPr bwMode="auto">
          <a:xfrm>
            <a:off x="6392863" y="2252663"/>
            <a:ext cx="31908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hteck 1"/>
          <p:cNvSpPr>
            <a:spLocks noChangeArrowheads="1"/>
          </p:cNvSpPr>
          <p:nvPr/>
        </p:nvSpPr>
        <p:spPr bwMode="auto">
          <a:xfrm>
            <a:off x="2147888" y="288925"/>
            <a:ext cx="525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a:latin typeface="Arial" charset="0"/>
              </a:rPr>
              <a:t>Wie wird ein TTO gewährt?</a:t>
            </a:r>
          </a:p>
        </p:txBody>
      </p:sp>
      <p:sp>
        <p:nvSpPr>
          <p:cNvPr id="5" name="Rechteck 4"/>
          <p:cNvSpPr/>
          <p:nvPr/>
        </p:nvSpPr>
        <p:spPr>
          <a:xfrm>
            <a:off x="2647950" y="1443038"/>
            <a:ext cx="4214813" cy="400050"/>
          </a:xfrm>
          <a:prstGeom prst="rect">
            <a:avLst/>
          </a:prstGeom>
          <a:solidFill>
            <a:srgbClr val="00B0F0"/>
          </a:solidFill>
        </p:spPr>
        <p:style>
          <a:lnRef idx="3">
            <a:schemeClr val="lt1"/>
          </a:lnRef>
          <a:fillRef idx="1">
            <a:schemeClr val="accent4"/>
          </a:fillRef>
          <a:effectRef idx="1">
            <a:schemeClr val="accent4"/>
          </a:effectRef>
          <a:fontRef idx="minor">
            <a:schemeClr val="lt1"/>
          </a:fontRef>
        </p:style>
        <p:txBody>
          <a:bodyPr>
            <a:spAutoFit/>
          </a:bodyPr>
          <a:lstStyle/>
          <a:p>
            <a:pPr marL="457200" indent="-457200" algn="ctr">
              <a:defRPr/>
            </a:pPr>
            <a:r>
              <a:rPr lang="de-DE" sz="2000" dirty="0">
                <a:solidFill>
                  <a:schemeClr val="tx1"/>
                </a:solidFill>
                <a:latin typeface="Arial" pitchFamily="34" charset="0"/>
                <a:cs typeface="Arial" pitchFamily="34" charset="0"/>
              </a:rPr>
              <a:t>WIE?</a:t>
            </a:r>
          </a:p>
        </p:txBody>
      </p:sp>
      <p:pic>
        <p:nvPicPr>
          <p:cNvPr id="9242" name="Picture 26"/>
          <p:cNvPicPr>
            <a:picLocks noChangeAspect="1" noChangeArrowheads="1"/>
          </p:cNvPicPr>
          <p:nvPr/>
        </p:nvPicPr>
        <p:blipFill>
          <a:blip r:embed="rId2"/>
          <a:srcRect/>
          <a:stretch>
            <a:fillRect/>
          </a:stretch>
        </p:blipFill>
        <p:spPr bwMode="auto">
          <a:xfrm>
            <a:off x="6535738" y="2132013"/>
            <a:ext cx="31908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3"/>
          <a:srcRect l="9194" t="3900" b="3343"/>
          <a:stretch/>
        </p:blipFill>
        <p:spPr bwMode="auto">
          <a:xfrm>
            <a:off x="34925" y="2105025"/>
            <a:ext cx="38512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feil nach rechts 2"/>
          <p:cNvSpPr/>
          <p:nvPr/>
        </p:nvSpPr>
        <p:spPr>
          <a:xfrm>
            <a:off x="3871913" y="3260725"/>
            <a:ext cx="2663825" cy="576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 name="Rechteck 28"/>
          <p:cNvSpPr/>
          <p:nvPr/>
        </p:nvSpPr>
        <p:spPr>
          <a:xfrm>
            <a:off x="2324100" y="5203825"/>
            <a:ext cx="5761038" cy="1201738"/>
          </a:xfrm>
          <a:prstGeom prst="rect">
            <a:avLst/>
          </a:prstGeom>
          <a:noFill/>
          <a:ln>
            <a:solidFill>
              <a:schemeClr val="bg1">
                <a:lumMod val="75000"/>
              </a:schemeClr>
            </a:solidFill>
          </a:ln>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de-DE" dirty="0">
                <a:solidFill>
                  <a:srgbClr val="FF0000"/>
                </a:solidFill>
                <a:latin typeface="Arial" pitchFamily="34" charset="0"/>
                <a:cs typeface="Arial" pitchFamily="34" charset="0"/>
              </a:rPr>
              <a:t>Von Vorteil ist, wenn der Zeitnehmer diese Aufgabe auf sich zu kommen sieht, also vorbereitet ist!</a:t>
            </a:r>
          </a:p>
        </p:txBody>
      </p:sp>
      <p:sp>
        <p:nvSpPr>
          <p:cNvPr id="6" name="Flussdiagramm: Verbindungsstelle zu einer anderen Seite 5"/>
          <p:cNvSpPr/>
          <p:nvPr/>
        </p:nvSpPr>
        <p:spPr>
          <a:xfrm>
            <a:off x="4016375" y="3692525"/>
            <a:ext cx="2087563" cy="1439863"/>
          </a:xfrm>
          <a:prstGeom prst="flowChartOffpage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a:latin typeface="Arial" panose="020B0604020202020204" pitchFamily="34" charset="0"/>
                <a:cs typeface="Arial" panose="020B0604020202020204" pitchFamily="34" charset="0"/>
              </a:rPr>
              <a:t>Zeitnehmers muss unverzüglich prüfen, ob die beantragende Mannschaft in Ballbesitz 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9242"/>
                                        </p:tgtEl>
                                        <p:attrNameLst>
                                          <p:attrName>style.visibility</p:attrName>
                                        </p:attrNameLst>
                                      </p:cBhvr>
                                      <p:to>
                                        <p:strVal val="visible"/>
                                      </p:to>
                                    </p:set>
                                    <p:animEffect transition="in" filter="circle(in)">
                                      <p:cBhvr>
                                        <p:cTn id="11" dur="2000"/>
                                        <p:tgtEl>
                                          <p:spTgt spid="92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il nach rechts 2"/>
          <p:cNvSpPr/>
          <p:nvPr/>
        </p:nvSpPr>
        <p:spPr>
          <a:xfrm>
            <a:off x="3871913" y="2406650"/>
            <a:ext cx="2663825" cy="576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43" name="Rechteck 1"/>
          <p:cNvSpPr>
            <a:spLocks noChangeArrowheads="1"/>
          </p:cNvSpPr>
          <p:nvPr/>
        </p:nvSpPr>
        <p:spPr bwMode="auto">
          <a:xfrm>
            <a:off x="2147888" y="288925"/>
            <a:ext cx="525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a:latin typeface="Arial" charset="0"/>
              </a:rPr>
              <a:t>Wie wird ein TTO gewährt?</a:t>
            </a:r>
          </a:p>
        </p:txBody>
      </p:sp>
      <p:pic>
        <p:nvPicPr>
          <p:cNvPr id="9242" name="Picture 26"/>
          <p:cNvPicPr>
            <a:picLocks noChangeAspect="1" noChangeArrowheads="1"/>
          </p:cNvPicPr>
          <p:nvPr/>
        </p:nvPicPr>
        <p:blipFill>
          <a:blip r:embed="rId2"/>
          <a:srcRect/>
          <a:stretch>
            <a:fillRect/>
          </a:stretch>
        </p:blipFill>
        <p:spPr bwMode="auto">
          <a:xfrm>
            <a:off x="6554788" y="1296988"/>
            <a:ext cx="31908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3"/>
          <a:srcRect l="9194" t="3900" b="3343"/>
          <a:stretch/>
        </p:blipFill>
        <p:spPr bwMode="auto">
          <a:xfrm>
            <a:off x="239713" y="1285875"/>
            <a:ext cx="38512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25"/>
          <p:cNvSpPr txBox="1">
            <a:spLocks noChangeArrowheads="1"/>
          </p:cNvSpPr>
          <p:nvPr/>
        </p:nvSpPr>
        <p:spPr bwMode="auto">
          <a:xfrm>
            <a:off x="239713" y="3836988"/>
            <a:ext cx="9528175" cy="2676525"/>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de-DE" altLang="de-DE" sz="2400">
                <a:solidFill>
                  <a:srgbClr val="063DE8"/>
                </a:solidFill>
                <a:latin typeface="Arial" charset="0"/>
              </a:rPr>
              <a:t>IHF-Erläuterung 3, Abs. 3:</a:t>
            </a:r>
          </a:p>
          <a:p>
            <a:pPr algn="just" eaLnBrk="1" hangingPunct="1">
              <a:lnSpc>
                <a:spcPct val="100000"/>
              </a:lnSpc>
              <a:spcBef>
                <a:spcPct val="0"/>
              </a:spcBef>
              <a:buFontTx/>
              <a:buNone/>
            </a:pPr>
            <a:r>
              <a:rPr lang="de-DE" altLang="de-DE" sz="2400">
                <a:latin typeface="Arial" charset="0"/>
              </a:rPr>
              <a:t>Ein Team-Time-out kann nur beantragen, </a:t>
            </a:r>
            <a:r>
              <a:rPr lang="de-DE" altLang="de-DE" sz="2400">
                <a:solidFill>
                  <a:srgbClr val="FF0000"/>
                </a:solidFill>
                <a:latin typeface="Arial" charset="0"/>
              </a:rPr>
              <a:t>wer in Ballbesitz ist </a:t>
            </a:r>
            <a:r>
              <a:rPr lang="de-DE" altLang="de-DE" sz="2400">
                <a:latin typeface="Arial" charset="0"/>
              </a:rPr>
              <a:t>(Ball im Spiel oder bei Spielunterbrechung). Unter der Voraussetzung, dass der Antragsteller den </a:t>
            </a:r>
            <a:r>
              <a:rPr lang="de-DE" altLang="de-DE" sz="2400">
                <a:solidFill>
                  <a:srgbClr val="FF0000"/>
                </a:solidFill>
                <a:latin typeface="Arial" charset="0"/>
              </a:rPr>
              <a:t>Ballbesitz</a:t>
            </a:r>
            <a:r>
              <a:rPr lang="de-DE" altLang="de-DE" sz="2400">
                <a:latin typeface="Arial" charset="0"/>
              </a:rPr>
              <a:t> nicht </a:t>
            </a:r>
            <a:r>
              <a:rPr lang="de-DE" altLang="de-DE" sz="2400">
                <a:solidFill>
                  <a:srgbClr val="FF0000"/>
                </a:solidFill>
                <a:latin typeface="Arial" charset="0"/>
              </a:rPr>
              <a:t>verliert</a:t>
            </a:r>
            <a:r>
              <a:rPr lang="de-DE" altLang="de-DE" sz="2400">
                <a:latin typeface="Arial" charset="0"/>
              </a:rPr>
              <a:t>, bevor der Zeitnehmer pfeifen kann (</a:t>
            </a:r>
            <a:r>
              <a:rPr lang="de-DE" altLang="de-DE" sz="2400">
                <a:solidFill>
                  <a:srgbClr val="FF0000"/>
                </a:solidFill>
                <a:latin typeface="Arial" charset="0"/>
              </a:rPr>
              <a:t>in diesem Falle wäre die Grüne Karte der Mannschaft zurückzugeben</a:t>
            </a:r>
            <a:r>
              <a:rPr lang="de-DE" altLang="de-DE" sz="2400">
                <a:latin typeface="Arial" charset="0"/>
              </a:rPr>
              <a:t>), wird der Mannschaft das Team-Time-out umgehend gewährt.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il nach rechts 2"/>
          <p:cNvSpPr/>
          <p:nvPr/>
        </p:nvSpPr>
        <p:spPr>
          <a:xfrm>
            <a:off x="3871913" y="2406650"/>
            <a:ext cx="2663825" cy="576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267" name="Rechteck 1"/>
          <p:cNvSpPr>
            <a:spLocks noChangeArrowheads="1"/>
          </p:cNvSpPr>
          <p:nvPr/>
        </p:nvSpPr>
        <p:spPr bwMode="auto">
          <a:xfrm>
            <a:off x="2147888" y="288925"/>
            <a:ext cx="525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a:latin typeface="Arial" charset="0"/>
              </a:rPr>
              <a:t>Wie wird ein TTO gewährt?</a:t>
            </a:r>
          </a:p>
        </p:txBody>
      </p:sp>
      <p:pic>
        <p:nvPicPr>
          <p:cNvPr id="9242" name="Picture 26"/>
          <p:cNvPicPr>
            <a:picLocks noChangeAspect="1" noChangeArrowheads="1"/>
          </p:cNvPicPr>
          <p:nvPr/>
        </p:nvPicPr>
        <p:blipFill>
          <a:blip r:embed="rId2"/>
          <a:srcRect/>
          <a:stretch>
            <a:fillRect/>
          </a:stretch>
        </p:blipFill>
        <p:spPr bwMode="auto">
          <a:xfrm>
            <a:off x="6554788" y="1296988"/>
            <a:ext cx="31908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3"/>
          <a:srcRect l="9194" t="3900" b="3343"/>
          <a:stretch/>
        </p:blipFill>
        <p:spPr bwMode="auto">
          <a:xfrm>
            <a:off x="239713" y="1285875"/>
            <a:ext cx="38512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25"/>
          <p:cNvSpPr txBox="1">
            <a:spLocks noChangeArrowheads="1"/>
          </p:cNvSpPr>
          <p:nvPr/>
        </p:nvSpPr>
        <p:spPr bwMode="auto">
          <a:xfrm>
            <a:off x="239713" y="3836988"/>
            <a:ext cx="9528175" cy="1568450"/>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de-DE" altLang="de-DE" sz="2400">
                <a:latin typeface="Arial" charset="0"/>
              </a:rPr>
              <a:t>Der Regelgeber zeigt durch seine Formulierung, dass er die Möglichkeit einer zeitlichen Verzögerung zwischen dem Hinlegen der Grünen Karte und der Chance für den Zeitnehmer zu pfeifen, durchaus erkannt hat!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Text Box 3"/>
          <p:cNvSpPr txBox="1">
            <a:spLocks noChangeArrowheads="1"/>
          </p:cNvSpPr>
          <p:nvPr/>
        </p:nvSpPr>
        <p:spPr bwMode="auto">
          <a:xfrm>
            <a:off x="417514" y="1387476"/>
            <a:ext cx="9215437" cy="96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62" tIns="48981" rIns="97962" bIns="48981" anchor="t">
            <a:spAutoFit/>
          </a:bodyPr>
          <a:lstStyle>
            <a:lvl1pPr defTabSz="979488">
              <a:lnSpc>
                <a:spcPct val="90000"/>
              </a:lnSpc>
              <a:spcBef>
                <a:spcPts val="1000"/>
              </a:spcBef>
              <a:buFont typeface="Arial" charset="0"/>
              <a:buChar char="•"/>
              <a:defRPr sz="2800">
                <a:solidFill>
                  <a:schemeClr val="tx1"/>
                </a:solidFill>
                <a:latin typeface="Calibri" pitchFamily="34" charset="0"/>
              </a:defRPr>
            </a:lvl1pPr>
            <a:lvl2pPr marL="742950" indent="-285750" defTabSz="979488">
              <a:lnSpc>
                <a:spcPct val="90000"/>
              </a:lnSpc>
              <a:spcBef>
                <a:spcPts val="500"/>
              </a:spcBef>
              <a:buFont typeface="Arial" charset="0"/>
              <a:buChar char="•"/>
              <a:defRPr sz="2400">
                <a:solidFill>
                  <a:schemeClr val="tx1"/>
                </a:solidFill>
                <a:latin typeface="Calibri" pitchFamily="34" charset="0"/>
              </a:defRPr>
            </a:lvl2pPr>
            <a:lvl3pPr marL="1143000" indent="-228600" defTabSz="979488">
              <a:lnSpc>
                <a:spcPct val="90000"/>
              </a:lnSpc>
              <a:spcBef>
                <a:spcPts val="500"/>
              </a:spcBef>
              <a:buFont typeface="Arial" charset="0"/>
              <a:buChar char="•"/>
              <a:defRPr sz="2000">
                <a:solidFill>
                  <a:schemeClr val="tx1"/>
                </a:solidFill>
                <a:latin typeface="Calibri" pitchFamily="34" charset="0"/>
              </a:defRPr>
            </a:lvl3pPr>
            <a:lvl4pPr marL="1600200" indent="-228600" defTabSz="979488">
              <a:lnSpc>
                <a:spcPct val="90000"/>
              </a:lnSpc>
              <a:spcBef>
                <a:spcPts val="500"/>
              </a:spcBef>
              <a:buFont typeface="Arial" charset="0"/>
              <a:buChar char="•"/>
              <a:defRPr>
                <a:solidFill>
                  <a:schemeClr val="tx1"/>
                </a:solidFill>
                <a:latin typeface="Calibri" pitchFamily="34" charset="0"/>
              </a:defRPr>
            </a:lvl4pPr>
            <a:lvl5pPr marL="2057400" indent="-228600" defTabSz="979488">
              <a:lnSpc>
                <a:spcPct val="90000"/>
              </a:lnSpc>
              <a:spcBef>
                <a:spcPts val="500"/>
              </a:spcBef>
              <a:buFont typeface="Arial" charset="0"/>
              <a:buChar char="•"/>
              <a:defRPr>
                <a:solidFill>
                  <a:schemeClr val="tx1"/>
                </a:solidFill>
                <a:latin typeface="Calibri" pitchFamily="34" charset="0"/>
              </a:defRPr>
            </a:lvl5pPr>
            <a:lvl6pPr marL="25146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defTabSz="979488"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50000"/>
              </a:spcBef>
              <a:buFontTx/>
              <a:buNone/>
            </a:pPr>
            <a:r>
              <a:rPr lang="de-DE" altLang="de-DE" dirty="0">
                <a:latin typeface="Arial" charset="0"/>
              </a:rPr>
              <a:t>Unter</a:t>
            </a:r>
            <a:r>
              <a:rPr lang="en-GB" altLang="de-DE" dirty="0">
                <a:latin typeface="Arial" charset="0"/>
              </a:rPr>
              <a:t> </a:t>
            </a:r>
            <a:r>
              <a:rPr lang="de-DE" altLang="de-DE" dirty="0">
                <a:latin typeface="Arial" charset="0"/>
              </a:rPr>
              <a:t>welcher Regel finden wir den Bezug</a:t>
            </a:r>
            <a:r>
              <a:rPr lang="en-GB" altLang="de-DE" dirty="0">
                <a:latin typeface="Arial" charset="0"/>
              </a:rPr>
              <a:t> </a:t>
            </a:r>
            <a:r>
              <a:rPr lang="de-DE" altLang="de-DE" dirty="0">
                <a:latin typeface="Arial" charset="0"/>
              </a:rPr>
              <a:t>zum Thema </a:t>
            </a:r>
            <a:r>
              <a:rPr lang="de-DE" altLang="de-DE" dirty="0">
                <a:latin typeface="Arial" charset="0"/>
              </a:rPr>
              <a:t>“</a:t>
            </a:r>
            <a:r>
              <a:rPr lang="de-DE" altLang="de-DE" dirty="0" smtClean="0">
                <a:latin typeface="Arial" charset="0"/>
              </a:rPr>
              <a:t>Team-Time-out</a:t>
            </a:r>
            <a:r>
              <a:rPr lang="de-DE" altLang="de-DE" dirty="0" smtClean="0">
                <a:latin typeface="Arial" charset="0"/>
              </a:rPr>
              <a:t>“?</a:t>
            </a:r>
            <a:endParaRPr lang="de-DE" altLang="de-DE" dirty="0">
              <a:latin typeface="Arial" charset="0"/>
            </a:endParaRPr>
          </a:p>
        </p:txBody>
      </p:sp>
      <p:sp>
        <p:nvSpPr>
          <p:cNvPr id="178180" name="Textfeld 2"/>
          <p:cNvSpPr txBox="1">
            <a:spLocks noChangeArrowheads="1"/>
          </p:cNvSpPr>
          <p:nvPr/>
        </p:nvSpPr>
        <p:spPr bwMode="auto">
          <a:xfrm>
            <a:off x="487363" y="3332163"/>
            <a:ext cx="8497887" cy="58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3200" u="sng" dirty="0">
                <a:solidFill>
                  <a:srgbClr val="063DE8"/>
                </a:solidFill>
                <a:latin typeface="Arial" charset="0"/>
              </a:rPr>
              <a:t>Regel 2:10 und Erläuterung </a:t>
            </a:r>
            <a:r>
              <a:rPr lang="de-DE" altLang="de-DE" sz="3200" u="sng" dirty="0" smtClean="0">
                <a:solidFill>
                  <a:srgbClr val="063DE8"/>
                </a:solidFill>
                <a:latin typeface="Arial" charset="0"/>
              </a:rPr>
              <a:t>3</a:t>
            </a:r>
            <a:endParaRPr lang="de-DE" altLang="de-DE" sz="3200" u="sng" dirty="0">
              <a:solidFill>
                <a:srgbClr val="063DE8"/>
              </a:solidFill>
              <a:latin typeface="Arial" charset="0"/>
            </a:endParaRPr>
          </a:p>
        </p:txBody>
      </p:sp>
      <p:sp>
        <p:nvSpPr>
          <p:cNvPr id="4" name="Titel 1"/>
          <p:cNvSpPr txBox="1">
            <a:spLocks/>
          </p:cNvSpPr>
          <p:nvPr/>
        </p:nvSpPr>
        <p:spPr>
          <a:xfrm>
            <a:off x="2559542" y="379934"/>
            <a:ext cx="4192864" cy="475860"/>
          </a:xfrm>
          <a:prstGeom prst="rect">
            <a:avLst/>
          </a:prstGeom>
        </p:spPr>
        <p:txBody>
          <a:bodyPr vert="horz" lIns="91434" tIns="45717" rIns="91434" bIns="45717" numCol="1" anchorCtr="0" compatLnSpc="1">
            <a:prstTxWarp prst="textNoShape">
              <a:avLst/>
            </a:prstTxWarp>
          </a:bodyPr>
          <a:lstStyle>
            <a:lvl1pPr algn="l" rtl="0" eaLnBrk="0" fontAlgn="base" hangingPunct="0">
              <a:lnSpc>
                <a:spcPct val="90000"/>
              </a:lnSpc>
              <a:spcBef>
                <a:spcPct val="0"/>
              </a:spcBef>
              <a:spcAft>
                <a:spcPct val="0"/>
              </a:spcAft>
              <a:defRPr lang="de-DE" sz="2400" b="1" kern="1200" dirty="0">
                <a:solidFill>
                  <a:srgbClr val="063DE8"/>
                </a:solidFill>
                <a:effectLst>
                  <a:outerShdw blurRad="38100" dist="38100" dir="2700000" algn="tl">
                    <a:srgbClr val="000000">
                      <a:alpha val="43137"/>
                    </a:srgbClr>
                  </a:outerShdw>
                </a:effectLst>
                <a:latin typeface="Arial" charset="0"/>
                <a:ea typeface="+mn-ea"/>
                <a:cs typeface="+mn-cs"/>
              </a:defRPr>
            </a:lvl1pPr>
            <a:lvl2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2pPr>
            <a:lvl3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3pPr>
            <a:lvl4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4pPr>
            <a:lvl5pPr algn="l" rtl="0" eaLnBrk="0" fontAlgn="base" hangingPunct="0">
              <a:lnSpc>
                <a:spcPct val="90000"/>
              </a:lnSpc>
              <a:spcBef>
                <a:spcPct val="0"/>
              </a:spcBef>
              <a:spcAft>
                <a:spcPct val="0"/>
              </a:spcAft>
              <a:defRPr sz="2400" b="1">
                <a:solidFill>
                  <a:srgbClr val="063DE8"/>
                </a:solidFill>
                <a:latin typeface="Arial" panose="020B0604020202020204" pitchFamily="34" charset="0"/>
              </a:defRPr>
            </a:lvl5pPr>
            <a:lvl6pPr marL="457200" algn="l" rtl="0" fontAlgn="base">
              <a:lnSpc>
                <a:spcPct val="90000"/>
              </a:lnSpc>
              <a:spcBef>
                <a:spcPct val="0"/>
              </a:spcBef>
              <a:spcAft>
                <a:spcPct val="0"/>
              </a:spcAft>
              <a:defRPr sz="2400" b="1">
                <a:solidFill>
                  <a:srgbClr val="063DE8"/>
                </a:solidFill>
                <a:latin typeface="Arial" panose="020B0604020202020204" pitchFamily="34" charset="0"/>
              </a:defRPr>
            </a:lvl6pPr>
            <a:lvl7pPr marL="914400" algn="l" rtl="0" fontAlgn="base">
              <a:lnSpc>
                <a:spcPct val="90000"/>
              </a:lnSpc>
              <a:spcBef>
                <a:spcPct val="0"/>
              </a:spcBef>
              <a:spcAft>
                <a:spcPct val="0"/>
              </a:spcAft>
              <a:defRPr sz="2400" b="1">
                <a:solidFill>
                  <a:srgbClr val="063DE8"/>
                </a:solidFill>
                <a:latin typeface="Arial" panose="020B0604020202020204" pitchFamily="34" charset="0"/>
              </a:defRPr>
            </a:lvl7pPr>
            <a:lvl8pPr marL="1371600" algn="l" rtl="0" fontAlgn="base">
              <a:lnSpc>
                <a:spcPct val="90000"/>
              </a:lnSpc>
              <a:spcBef>
                <a:spcPct val="0"/>
              </a:spcBef>
              <a:spcAft>
                <a:spcPct val="0"/>
              </a:spcAft>
              <a:defRPr sz="2400" b="1">
                <a:solidFill>
                  <a:srgbClr val="063DE8"/>
                </a:solidFill>
                <a:latin typeface="Arial" panose="020B0604020202020204" pitchFamily="34" charset="0"/>
              </a:defRPr>
            </a:lvl8pPr>
            <a:lvl9pPr marL="1828800" algn="l" rtl="0" fontAlgn="base">
              <a:lnSpc>
                <a:spcPct val="90000"/>
              </a:lnSpc>
              <a:spcBef>
                <a:spcPct val="0"/>
              </a:spcBef>
              <a:spcAft>
                <a:spcPct val="0"/>
              </a:spcAft>
              <a:defRPr sz="2400" b="1">
                <a:solidFill>
                  <a:srgbClr val="063DE8"/>
                </a:solidFill>
                <a:latin typeface="Arial" panose="020B0604020202020204" pitchFamily="34" charset="0"/>
              </a:defRPr>
            </a:lvl9pPr>
          </a:lstStyle>
          <a:p>
            <a:pPr algn="ctr" eaLnBrk="1" hangingPunct="1"/>
            <a:r>
              <a:rPr lang="de-DE" altLang="de-DE" sz="2800" dirty="0">
                <a:effectLst>
                  <a:outerShdw blurRad="38100" dist="38100" dir="2700000" algn="tl">
                    <a:srgbClr val="C0C0C0"/>
                  </a:outerShdw>
                </a:effectLst>
              </a:rPr>
              <a:t>Regelbezug</a:t>
            </a:r>
          </a:p>
        </p:txBody>
      </p:sp>
    </p:spTree>
    <p:extLst>
      <p:ext uri="{BB962C8B-B14F-4D97-AF65-F5344CB8AC3E}">
        <p14:creationId xmlns:p14="http://schemas.microsoft.com/office/powerpoint/2010/main" val="337237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80"/>
                                        </p:tgtEl>
                                        <p:attrNameLst>
                                          <p:attrName>style.visibility</p:attrName>
                                        </p:attrNameLst>
                                      </p:cBhvr>
                                      <p:to>
                                        <p:strVal val="visible"/>
                                      </p:to>
                                    </p:set>
                                    <p:animEffect transition="in" filter="fade">
                                      <p:cBhvr>
                                        <p:cTn id="7" dur="500"/>
                                        <p:tgtEl>
                                          <p:spTgt spid="17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il nach rechts 2"/>
          <p:cNvSpPr/>
          <p:nvPr/>
        </p:nvSpPr>
        <p:spPr>
          <a:xfrm>
            <a:off x="3871913" y="2406650"/>
            <a:ext cx="2663825" cy="576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291" name="Rechteck 1"/>
          <p:cNvSpPr>
            <a:spLocks noChangeArrowheads="1"/>
          </p:cNvSpPr>
          <p:nvPr/>
        </p:nvSpPr>
        <p:spPr bwMode="auto">
          <a:xfrm>
            <a:off x="2147888" y="288925"/>
            <a:ext cx="525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a:latin typeface="Arial" charset="0"/>
              </a:rPr>
              <a:t>Wie wird ein TTO gewährt?</a:t>
            </a:r>
          </a:p>
        </p:txBody>
      </p:sp>
      <p:pic>
        <p:nvPicPr>
          <p:cNvPr id="9242" name="Picture 26"/>
          <p:cNvPicPr>
            <a:picLocks noChangeAspect="1" noChangeArrowheads="1"/>
          </p:cNvPicPr>
          <p:nvPr/>
        </p:nvPicPr>
        <p:blipFill>
          <a:blip r:embed="rId2"/>
          <a:srcRect/>
          <a:stretch>
            <a:fillRect/>
          </a:stretch>
        </p:blipFill>
        <p:spPr bwMode="auto">
          <a:xfrm>
            <a:off x="6554788" y="1296988"/>
            <a:ext cx="31908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3"/>
          <a:srcRect l="9194" t="3900" b="3343"/>
          <a:stretch/>
        </p:blipFill>
        <p:spPr bwMode="auto">
          <a:xfrm>
            <a:off x="239713" y="1285875"/>
            <a:ext cx="38512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25"/>
          <p:cNvSpPr txBox="1">
            <a:spLocks noChangeArrowheads="1"/>
          </p:cNvSpPr>
          <p:nvPr/>
        </p:nvSpPr>
        <p:spPr bwMode="auto">
          <a:xfrm>
            <a:off x="239713" y="3836988"/>
            <a:ext cx="9528175" cy="830262"/>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de-DE" altLang="de-DE" sz="2400">
                <a:latin typeface="Arial" charset="0"/>
              </a:rPr>
              <a:t>Trotzdem gibt es häufig Beschwerden der Mannschaftoffiziellen, wenn der Zeitnehmer die Grüne Karte zurückgibt.</a:t>
            </a:r>
          </a:p>
        </p:txBody>
      </p:sp>
      <p:sp>
        <p:nvSpPr>
          <p:cNvPr id="7" name="Textfeld 25"/>
          <p:cNvSpPr txBox="1">
            <a:spLocks noChangeArrowheads="1"/>
          </p:cNvSpPr>
          <p:nvPr/>
        </p:nvSpPr>
        <p:spPr bwMode="auto">
          <a:xfrm>
            <a:off x="239713" y="4987925"/>
            <a:ext cx="9528175" cy="1200150"/>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2400">
                <a:solidFill>
                  <a:srgbClr val="063DE8"/>
                </a:solidFill>
                <a:latin typeface="Arial" charset="0"/>
              </a:rPr>
              <a:t>Häufiges Argument:</a:t>
            </a:r>
          </a:p>
          <a:p>
            <a:pPr algn="ctr" eaLnBrk="1" hangingPunct="1">
              <a:lnSpc>
                <a:spcPct val="100000"/>
              </a:lnSpc>
              <a:spcBef>
                <a:spcPct val="0"/>
              </a:spcBef>
              <a:buFontTx/>
              <a:buNone/>
            </a:pPr>
            <a:r>
              <a:rPr lang="de-DE" altLang="de-DE" sz="2400" i="1">
                <a:latin typeface="Arial" charset="0"/>
              </a:rPr>
              <a:t>„Wir hatten doch die Grüne Karte bereits vorher auf den Tisch gelegt!“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il nach rechts 2"/>
          <p:cNvSpPr/>
          <p:nvPr/>
        </p:nvSpPr>
        <p:spPr>
          <a:xfrm>
            <a:off x="3871913" y="2406650"/>
            <a:ext cx="2663825" cy="576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315" name="Rechteck 1"/>
          <p:cNvSpPr>
            <a:spLocks noChangeArrowheads="1"/>
          </p:cNvSpPr>
          <p:nvPr/>
        </p:nvSpPr>
        <p:spPr bwMode="auto">
          <a:xfrm>
            <a:off x="2147888" y="288925"/>
            <a:ext cx="525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a:latin typeface="Arial" charset="0"/>
              </a:rPr>
              <a:t>Wie wird ein TTO gewährt?</a:t>
            </a:r>
          </a:p>
        </p:txBody>
      </p:sp>
      <p:pic>
        <p:nvPicPr>
          <p:cNvPr id="9242" name="Picture 26"/>
          <p:cNvPicPr>
            <a:picLocks noChangeAspect="1" noChangeArrowheads="1"/>
          </p:cNvPicPr>
          <p:nvPr/>
        </p:nvPicPr>
        <p:blipFill>
          <a:blip r:embed="rId2"/>
          <a:srcRect/>
          <a:stretch>
            <a:fillRect/>
          </a:stretch>
        </p:blipFill>
        <p:spPr bwMode="auto">
          <a:xfrm>
            <a:off x="6554788" y="1296988"/>
            <a:ext cx="31908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3"/>
          <a:srcRect l="9194" t="3900" b="3343"/>
          <a:stretch/>
        </p:blipFill>
        <p:spPr bwMode="auto">
          <a:xfrm>
            <a:off x="239713" y="1285875"/>
            <a:ext cx="38512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25"/>
          <p:cNvSpPr txBox="1">
            <a:spLocks noChangeArrowheads="1"/>
          </p:cNvSpPr>
          <p:nvPr/>
        </p:nvSpPr>
        <p:spPr bwMode="auto">
          <a:xfrm>
            <a:off x="239713" y="3836988"/>
            <a:ext cx="9528175" cy="830262"/>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2400" dirty="0">
                <a:latin typeface="Arial" charset="0"/>
              </a:rPr>
              <a:t>Dabei ist das Ablegen der Grünen Karte gar nicht </a:t>
            </a:r>
            <a:r>
              <a:rPr lang="de-DE" altLang="de-DE" sz="2400" dirty="0">
                <a:solidFill>
                  <a:srgbClr val="FF0000"/>
                </a:solidFill>
                <a:latin typeface="Arial" charset="0"/>
              </a:rPr>
              <a:t>der entscheidende Moment</a:t>
            </a:r>
            <a:r>
              <a:rPr lang="de-DE" altLang="de-DE" sz="2400" dirty="0">
                <a:latin typeface="Arial" charset="0"/>
              </a:rPr>
              <a:t>,</a:t>
            </a:r>
            <a:r>
              <a:rPr lang="de-DE" altLang="de-DE" sz="2400" dirty="0">
                <a:solidFill>
                  <a:srgbClr val="063DE8"/>
                </a:solidFill>
                <a:latin typeface="Arial" charset="0"/>
              </a:rPr>
              <a:t> </a:t>
            </a:r>
            <a:r>
              <a:rPr lang="de-DE" altLang="de-DE" sz="2400" dirty="0">
                <a:latin typeface="Arial" charset="0"/>
              </a:rPr>
              <a:t>sondern</a:t>
            </a:r>
            <a:r>
              <a:rPr lang="de-DE" altLang="de-DE" sz="2400" dirty="0">
                <a:solidFill>
                  <a:srgbClr val="063DE8"/>
                </a:solidFill>
                <a:latin typeface="Arial" charset="0"/>
              </a:rPr>
              <a:t> </a:t>
            </a:r>
            <a:r>
              <a:rPr lang="de-DE" altLang="de-DE" sz="2400" dirty="0">
                <a:solidFill>
                  <a:srgbClr val="FF0000"/>
                </a:solidFill>
                <a:latin typeface="Arial" charset="0"/>
              </a:rPr>
              <a:t>der Pfiff des Zeitnehmers!!!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il nach rechts 2"/>
          <p:cNvSpPr/>
          <p:nvPr/>
        </p:nvSpPr>
        <p:spPr>
          <a:xfrm>
            <a:off x="3871913" y="2406650"/>
            <a:ext cx="2663825" cy="576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339" name="Rechteck 1"/>
          <p:cNvSpPr>
            <a:spLocks noChangeArrowheads="1"/>
          </p:cNvSpPr>
          <p:nvPr/>
        </p:nvSpPr>
        <p:spPr bwMode="auto">
          <a:xfrm>
            <a:off x="2147888" y="288925"/>
            <a:ext cx="525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a:latin typeface="Arial" charset="0"/>
              </a:rPr>
              <a:t>Wie wird ein TTO gewährt?</a:t>
            </a:r>
          </a:p>
        </p:txBody>
      </p:sp>
      <p:pic>
        <p:nvPicPr>
          <p:cNvPr id="9242" name="Picture 26"/>
          <p:cNvPicPr>
            <a:picLocks noChangeAspect="1" noChangeArrowheads="1"/>
          </p:cNvPicPr>
          <p:nvPr/>
        </p:nvPicPr>
        <p:blipFill>
          <a:blip r:embed="rId2"/>
          <a:srcRect/>
          <a:stretch>
            <a:fillRect/>
          </a:stretch>
        </p:blipFill>
        <p:spPr bwMode="auto">
          <a:xfrm>
            <a:off x="6554788" y="1296988"/>
            <a:ext cx="31908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3"/>
          <a:srcRect l="9194" t="3900" b="3343"/>
          <a:stretch/>
        </p:blipFill>
        <p:spPr bwMode="auto">
          <a:xfrm>
            <a:off x="239713" y="1285875"/>
            <a:ext cx="38512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25"/>
          <p:cNvSpPr txBox="1">
            <a:spLocks noChangeArrowheads="1"/>
          </p:cNvSpPr>
          <p:nvPr/>
        </p:nvSpPr>
        <p:spPr bwMode="auto">
          <a:xfrm>
            <a:off x="239713" y="3836988"/>
            <a:ext cx="9528175" cy="1200150"/>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2400">
                <a:latin typeface="Arial" charset="0"/>
              </a:rPr>
              <a:t>Die grundsätzliche Regelauslegung beim Team-Time-out darf auch nicht angezweifelt werden, wenn Z/S von den am Spiel beteiligten Mannschaften gestellt werden. </a:t>
            </a:r>
          </a:p>
        </p:txBody>
      </p:sp>
      <p:sp>
        <p:nvSpPr>
          <p:cNvPr id="7" name="Textfeld 25"/>
          <p:cNvSpPr txBox="1">
            <a:spLocks noChangeArrowheads="1"/>
          </p:cNvSpPr>
          <p:nvPr/>
        </p:nvSpPr>
        <p:spPr bwMode="auto">
          <a:xfrm>
            <a:off x="228600" y="5203825"/>
            <a:ext cx="9526588" cy="1201738"/>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2400">
                <a:latin typeface="Arial" charset="0"/>
              </a:rPr>
              <a:t>Beide sind Gehilfen der Schiedsrichter und somit zu einer am Sportgeist ausgerichteten fairen Ausübung ihres verantwortungsvollen Amtes verpflichtet.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il nach rechts 2"/>
          <p:cNvSpPr/>
          <p:nvPr/>
        </p:nvSpPr>
        <p:spPr>
          <a:xfrm>
            <a:off x="3871913" y="2406650"/>
            <a:ext cx="2663825" cy="576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363" name="Rechteck 1"/>
          <p:cNvSpPr>
            <a:spLocks noChangeArrowheads="1"/>
          </p:cNvSpPr>
          <p:nvPr/>
        </p:nvSpPr>
        <p:spPr bwMode="auto">
          <a:xfrm>
            <a:off x="2147888" y="288925"/>
            <a:ext cx="525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a:latin typeface="Arial" charset="0"/>
              </a:rPr>
              <a:t>Wie wird ein TTO gewährt?</a:t>
            </a:r>
          </a:p>
        </p:txBody>
      </p:sp>
      <p:pic>
        <p:nvPicPr>
          <p:cNvPr id="9242" name="Picture 26"/>
          <p:cNvPicPr>
            <a:picLocks noChangeAspect="1" noChangeArrowheads="1"/>
          </p:cNvPicPr>
          <p:nvPr/>
        </p:nvPicPr>
        <p:blipFill>
          <a:blip r:embed="rId2"/>
          <a:srcRect/>
          <a:stretch>
            <a:fillRect/>
          </a:stretch>
        </p:blipFill>
        <p:spPr bwMode="auto">
          <a:xfrm>
            <a:off x="6554788" y="1296988"/>
            <a:ext cx="31908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3"/>
          <a:srcRect l="9194" t="3900" b="3343"/>
          <a:stretch/>
        </p:blipFill>
        <p:spPr bwMode="auto">
          <a:xfrm>
            <a:off x="239713" y="1285875"/>
            <a:ext cx="38512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25"/>
          <p:cNvSpPr txBox="1">
            <a:spLocks noChangeArrowheads="1"/>
          </p:cNvSpPr>
          <p:nvPr/>
        </p:nvSpPr>
        <p:spPr bwMode="auto">
          <a:xfrm>
            <a:off x="239713" y="3836988"/>
            <a:ext cx="9528175" cy="1014412"/>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2000">
                <a:latin typeface="Arial" charset="0"/>
              </a:rPr>
              <a:t>Erst wenn es begründeten Anlass gibt, dass das Vertrauen missbraucht wird, müssen die Schiedsrichter handeln und den entsprechenden Sportkameraden unverzüglich von seinen Aufgaben entbinden!</a:t>
            </a:r>
          </a:p>
        </p:txBody>
      </p:sp>
      <p:sp>
        <p:nvSpPr>
          <p:cNvPr id="7" name="Textfeld 25"/>
          <p:cNvSpPr txBox="1">
            <a:spLocks noChangeArrowheads="1"/>
          </p:cNvSpPr>
          <p:nvPr/>
        </p:nvSpPr>
        <p:spPr bwMode="auto">
          <a:xfrm>
            <a:off x="228600" y="4916488"/>
            <a:ext cx="9526588" cy="1631950"/>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2000">
                <a:latin typeface="Arial" charset="0"/>
              </a:rPr>
              <a:t>Ein Zeitnehmer, der mehrfach nur bei der Gastmannschaft die Pfeife für den erforderlichen Pfiff „nicht findet“ oder umständlich zum Mund führt, damit die gegnerische Mannschaft zwischenzeitlich den Ballbesitz verliert, handelt in höchstem Maße unsportlich und missbraucht die Kompetenzen seiner Funktion.</a:t>
            </a:r>
          </a:p>
        </p:txBody>
      </p:sp>
      <p:sp>
        <p:nvSpPr>
          <p:cNvPr id="8" name="Textfeld 25"/>
          <p:cNvSpPr txBox="1">
            <a:spLocks noChangeArrowheads="1"/>
          </p:cNvSpPr>
          <p:nvPr/>
        </p:nvSpPr>
        <p:spPr bwMode="auto">
          <a:xfrm>
            <a:off x="239713" y="2232025"/>
            <a:ext cx="9528175" cy="1016000"/>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2000">
                <a:solidFill>
                  <a:srgbClr val="FF0000"/>
                </a:solidFill>
                <a:latin typeface="Arial" charset="0"/>
              </a:rPr>
              <a:t>Neben der Ablösung im Amt ist daher unbedingt die Beschreibung seiner unfairen Handlungsweise im Spielbericht erforderlich, damit die Spielleitende Stelle weitere Maßnahmen gegen diesen „Sportkameraden“ einleiten können.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il nach rechts 2"/>
          <p:cNvSpPr/>
          <p:nvPr/>
        </p:nvSpPr>
        <p:spPr>
          <a:xfrm>
            <a:off x="3871913" y="2406650"/>
            <a:ext cx="2663825" cy="576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387" name="Rechteck 1"/>
          <p:cNvSpPr>
            <a:spLocks noChangeArrowheads="1"/>
          </p:cNvSpPr>
          <p:nvPr/>
        </p:nvSpPr>
        <p:spPr bwMode="auto">
          <a:xfrm>
            <a:off x="1495425" y="4411663"/>
            <a:ext cx="7056438" cy="831850"/>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2400" dirty="0">
                <a:latin typeface="Arial" charset="0"/>
              </a:rPr>
              <a:t>Was tun, wenn die Schiedsrichter den Pfiff zum TTO nicht gehört haben?</a:t>
            </a:r>
          </a:p>
        </p:txBody>
      </p:sp>
      <p:pic>
        <p:nvPicPr>
          <p:cNvPr id="9242" name="Picture 26"/>
          <p:cNvPicPr>
            <a:picLocks noChangeAspect="1" noChangeArrowheads="1"/>
          </p:cNvPicPr>
          <p:nvPr/>
        </p:nvPicPr>
        <p:blipFill>
          <a:blip r:embed="rId2"/>
          <a:srcRect/>
          <a:stretch>
            <a:fillRect/>
          </a:stretch>
        </p:blipFill>
        <p:spPr bwMode="auto">
          <a:xfrm>
            <a:off x="6554788" y="1296988"/>
            <a:ext cx="31908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3"/>
          <a:srcRect l="9194" t="3900" b="3343"/>
          <a:stretch/>
        </p:blipFill>
        <p:spPr bwMode="auto">
          <a:xfrm>
            <a:off x="239713" y="1285875"/>
            <a:ext cx="3851275" cy="2486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Rechteck 1"/>
          <p:cNvSpPr>
            <a:spLocks noChangeArrowheads="1"/>
          </p:cNvSpPr>
          <p:nvPr/>
        </p:nvSpPr>
        <p:spPr bwMode="auto">
          <a:xfrm>
            <a:off x="2147888" y="288925"/>
            <a:ext cx="525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a:latin typeface="Arial" charset="0"/>
              </a:rPr>
              <a:t>Wie wird ein TTO gewährt?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hteck 1"/>
          <p:cNvSpPr>
            <a:spLocks noChangeArrowheads="1"/>
          </p:cNvSpPr>
          <p:nvPr/>
        </p:nvSpPr>
        <p:spPr bwMode="auto">
          <a:xfrm>
            <a:off x="271463" y="1171575"/>
            <a:ext cx="9432925" cy="5264150"/>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de-DE" altLang="de-DE" sz="2400">
                <a:latin typeface="Arial" charset="0"/>
              </a:rPr>
              <a:t>Mannschaft A hatte mit Grüner Karte korrekt ein Team-Time-out beantragt. Der Ball befand sich zu diesem Zeitpunkt im Toraus von Mannschaft A. Der Zeitnehmer hatte noch vor der Ausführung des Abwurfs für Mannschaft A mit Pfiff und Stopp der Spielzeituhr das vom Mannschaftoffiziellen „C“ beantragte TTO angezeigt. Keiner der beiden Schiedsrichter hatte jedoch den Pfiff des Zeitnehmers wahrgenommen oder die hochgehaltene Grüne Karte bemerkt, sodass das Spiel weiterlief und Mannschaft A ein Tor erzielte. Nach dem Torpfiff (vor Ausführung des Anwurfes) bemerkten die Schiedsrichter das Gestikulieren und die erneuten Pfiffe des Zeitnehmers und unterbrechen das Spiel. In der nachfolgenden Rücksprache wurde Ihnen mitgeteilt, dass der Team-Time-out-Pfiff des Zeitnehmers vor der Ausführung des Abwurfes erfolgt war.</a:t>
            </a:r>
          </a:p>
        </p:txBody>
      </p:sp>
      <p:sp>
        <p:nvSpPr>
          <p:cNvPr id="17411" name="Rechteck 1"/>
          <p:cNvSpPr>
            <a:spLocks noChangeArrowheads="1"/>
          </p:cNvSpPr>
          <p:nvPr/>
        </p:nvSpPr>
        <p:spPr bwMode="auto">
          <a:xfrm>
            <a:off x="2147888" y="288925"/>
            <a:ext cx="5253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dirty="0">
                <a:latin typeface="Arial" charset="0"/>
              </a:rPr>
              <a:t>Pfiff zum TTO nicht gehört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hteck 1"/>
          <p:cNvSpPr>
            <a:spLocks noChangeArrowheads="1"/>
          </p:cNvSpPr>
          <p:nvPr/>
        </p:nvSpPr>
        <p:spPr bwMode="auto">
          <a:xfrm>
            <a:off x="271463" y="1171575"/>
            <a:ext cx="9432925" cy="1385888"/>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de-DE" altLang="de-DE" sz="1200">
                <a:solidFill>
                  <a:srgbClr val="FF0000"/>
                </a:solidFill>
                <a:latin typeface="Arial" charset="0"/>
              </a:rPr>
              <a:t>Mannschaft A hatte mit Grüner Karte korrekt ein Team-Time-out beantragt. Der Ball befand sich zu diesem Zeitpunkt im Toraus von Mannschaft A. Der Zeitnehmer hatte noch vor der Ausführung des Abwurfs für Mannschaft A mit Pfiff und Stopp der Spielzeituhr das vom Mannschaftoffiziellen „C“ beantragte TTO angezeigt. Keiner der beiden Schiedsrichter hatte jedoch den Pfiff des Zeitnehmers wahrgenommen oder die hochgehaltene Grüne Karte bemerkt, sodass das Spiel weiterlief und Mannschaft A ein Tor erzielte. Nach dem Torpfiff (vor Ausführung des Anwurfes) bemerkten die Schiedsrichter das Gestikulieren und die erneuten Pfiffe des Zeitnehmers und unterbrechen das Spiel. In der nachfolgenden Rücksprache wurde Ihnen mitgeteilt, dass der Team-Time-out-Pfiff des Zeitnehmers vor der Ausführung des Abwurfes erfolgt war.</a:t>
            </a:r>
          </a:p>
        </p:txBody>
      </p:sp>
      <p:sp>
        <p:nvSpPr>
          <p:cNvPr id="18436" name="Rechteck 1"/>
          <p:cNvSpPr>
            <a:spLocks noChangeArrowheads="1"/>
          </p:cNvSpPr>
          <p:nvPr/>
        </p:nvSpPr>
        <p:spPr bwMode="auto">
          <a:xfrm>
            <a:off x="271463" y="2684463"/>
            <a:ext cx="9432925" cy="461962"/>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2400">
                <a:latin typeface="Arial" charset="0"/>
              </a:rPr>
              <a:t>Spielfortsetzung?</a:t>
            </a:r>
          </a:p>
        </p:txBody>
      </p:sp>
      <p:sp>
        <p:nvSpPr>
          <p:cNvPr id="5" name="Rechteck 1"/>
          <p:cNvSpPr>
            <a:spLocks noChangeArrowheads="1"/>
          </p:cNvSpPr>
          <p:nvPr/>
        </p:nvSpPr>
        <p:spPr bwMode="auto">
          <a:xfrm>
            <a:off x="271463" y="3446463"/>
            <a:ext cx="9432925" cy="1200150"/>
          </a:xfrm>
          <a:prstGeom prst="rect">
            <a:avLst/>
          </a:prstGeom>
          <a:solidFill>
            <a:schemeClr val="bg1"/>
          </a:solidFill>
          <a:ln w="9525">
            <a:solidFill>
              <a:schemeClr val="tx1"/>
            </a:solidFill>
            <a:miter lim="800000"/>
            <a:headEnd/>
            <a:tailEnd/>
          </a:ln>
        </p:spPr>
        <p:txBody>
          <a:bodyPr>
            <a:spAutoFit/>
          </a:bodyPr>
          <a:lstStyle>
            <a:lvl1pPr marL="342900" indent="-342900"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 typeface="Wingdings" pitchFamily="2" charset="2"/>
              <a:buChar char="ü"/>
            </a:pPr>
            <a:r>
              <a:rPr lang="de-DE" altLang="de-DE" sz="2400">
                <a:solidFill>
                  <a:srgbClr val="FF0000"/>
                </a:solidFill>
                <a:latin typeface="Arial" charset="0"/>
              </a:rPr>
              <a:t>Kein Tor für Mannschaft A</a:t>
            </a:r>
          </a:p>
          <a:p>
            <a:pPr eaLnBrk="1" hangingPunct="1">
              <a:lnSpc>
                <a:spcPct val="100000"/>
              </a:lnSpc>
              <a:spcBef>
                <a:spcPct val="0"/>
              </a:spcBef>
              <a:buFont typeface="Wingdings" pitchFamily="2" charset="2"/>
              <a:buChar char="ü"/>
            </a:pPr>
            <a:r>
              <a:rPr lang="de-DE" altLang="de-DE" sz="2400">
                <a:solidFill>
                  <a:srgbClr val="FF0000"/>
                </a:solidFill>
                <a:latin typeface="Arial" charset="0"/>
              </a:rPr>
              <a:t>Gewährung TTO für Mannschaft A</a:t>
            </a:r>
          </a:p>
          <a:p>
            <a:pPr eaLnBrk="1" hangingPunct="1">
              <a:lnSpc>
                <a:spcPct val="100000"/>
              </a:lnSpc>
              <a:spcBef>
                <a:spcPct val="0"/>
              </a:spcBef>
              <a:buFont typeface="Wingdings" pitchFamily="2" charset="2"/>
              <a:buChar char="ü"/>
            </a:pPr>
            <a:r>
              <a:rPr lang="de-DE" altLang="de-DE" sz="2400">
                <a:solidFill>
                  <a:srgbClr val="FF0000"/>
                </a:solidFill>
                <a:latin typeface="Arial" charset="0"/>
              </a:rPr>
              <a:t>Nach TTO Spielfortsetzung mit Abwurf Mannschaft A</a:t>
            </a:r>
          </a:p>
        </p:txBody>
      </p:sp>
      <p:sp>
        <p:nvSpPr>
          <p:cNvPr id="6" name="Rechteck 1"/>
          <p:cNvSpPr>
            <a:spLocks noChangeArrowheads="1"/>
          </p:cNvSpPr>
          <p:nvPr/>
        </p:nvSpPr>
        <p:spPr bwMode="auto">
          <a:xfrm>
            <a:off x="2147888" y="288925"/>
            <a:ext cx="5253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dirty="0">
                <a:latin typeface="Arial" charset="0"/>
              </a:rPr>
              <a:t>Pfiff zum TTO nicht gehört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hteck 1"/>
          <p:cNvSpPr>
            <a:spLocks noChangeArrowheads="1"/>
          </p:cNvSpPr>
          <p:nvPr/>
        </p:nvSpPr>
        <p:spPr bwMode="auto">
          <a:xfrm>
            <a:off x="271463" y="1171575"/>
            <a:ext cx="9432925" cy="3048000"/>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de-DE" altLang="de-DE" sz="2400">
                <a:latin typeface="Arial" charset="0"/>
              </a:rPr>
              <a:t>In einer Variante der beschriebenen Situation hatte ein Spieler der gegnerischen Mannschaft das Signal des Zeitnehmers ebenfalls nicht wahrgenommen und zuvor den ballführenden Spieler der Mannschaft A regelwidrig im Sinne der Regel 8:4e gefoult, bevor dieser nach Vorteilsgewährung durch die Schiedsrichter sein Tor erzielt hat. Erst mit der Bestrafung des fehlbaren Spielers bemerken die Schiedsrichter den gestikulierenden Zeitnehmer</a:t>
            </a:r>
          </a:p>
        </p:txBody>
      </p:sp>
      <p:sp>
        <p:nvSpPr>
          <p:cNvPr id="19460" name="Rechteck 1"/>
          <p:cNvSpPr>
            <a:spLocks noChangeArrowheads="1"/>
          </p:cNvSpPr>
          <p:nvPr/>
        </p:nvSpPr>
        <p:spPr bwMode="auto">
          <a:xfrm>
            <a:off x="271463" y="4340225"/>
            <a:ext cx="9432925" cy="461963"/>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2400">
                <a:latin typeface="Arial" charset="0"/>
              </a:rPr>
              <a:t>Spielfortsetzung?</a:t>
            </a:r>
          </a:p>
        </p:txBody>
      </p:sp>
      <p:sp>
        <p:nvSpPr>
          <p:cNvPr id="5" name="Rechteck 1"/>
          <p:cNvSpPr>
            <a:spLocks noChangeArrowheads="1"/>
          </p:cNvSpPr>
          <p:nvPr/>
        </p:nvSpPr>
        <p:spPr bwMode="auto">
          <a:xfrm>
            <a:off x="271463" y="4940300"/>
            <a:ext cx="9432925" cy="1570038"/>
          </a:xfrm>
          <a:prstGeom prst="rect">
            <a:avLst/>
          </a:prstGeom>
          <a:solidFill>
            <a:schemeClr val="bg1"/>
          </a:solidFill>
          <a:ln w="9525">
            <a:solidFill>
              <a:schemeClr val="tx1"/>
            </a:solidFill>
            <a:miter lim="800000"/>
            <a:headEnd/>
            <a:tailEnd/>
          </a:ln>
        </p:spPr>
        <p:txBody>
          <a:bodyPr>
            <a:spAutoFit/>
          </a:bodyPr>
          <a:lstStyle>
            <a:lvl1pPr marL="342900" indent="-342900"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 typeface="Wingdings" pitchFamily="2" charset="2"/>
              <a:buChar char="ü"/>
            </a:pPr>
            <a:r>
              <a:rPr lang="de-DE" altLang="de-DE" sz="2400">
                <a:solidFill>
                  <a:srgbClr val="FF0000"/>
                </a:solidFill>
                <a:latin typeface="Arial" charset="0"/>
              </a:rPr>
              <a:t>Kein Tor für Mannschaft A</a:t>
            </a:r>
          </a:p>
          <a:p>
            <a:pPr eaLnBrk="1" hangingPunct="1">
              <a:lnSpc>
                <a:spcPct val="100000"/>
              </a:lnSpc>
              <a:spcBef>
                <a:spcPct val="0"/>
              </a:spcBef>
              <a:buFont typeface="Wingdings" pitchFamily="2" charset="2"/>
              <a:buChar char="ü"/>
            </a:pPr>
            <a:r>
              <a:rPr lang="de-DE" altLang="de-DE" sz="2400">
                <a:solidFill>
                  <a:srgbClr val="FF0000"/>
                </a:solidFill>
                <a:latin typeface="Arial" charset="0"/>
              </a:rPr>
              <a:t>Gewährung TTO für Mannschaft A</a:t>
            </a:r>
          </a:p>
          <a:p>
            <a:pPr eaLnBrk="1" hangingPunct="1">
              <a:lnSpc>
                <a:spcPct val="100000"/>
              </a:lnSpc>
              <a:spcBef>
                <a:spcPct val="0"/>
              </a:spcBef>
              <a:buFont typeface="Wingdings" pitchFamily="2" charset="2"/>
              <a:buChar char="ü"/>
            </a:pPr>
            <a:r>
              <a:rPr lang="de-DE" altLang="de-DE" sz="2400">
                <a:solidFill>
                  <a:srgbClr val="FF0000"/>
                </a:solidFill>
                <a:latin typeface="Arial" charset="0"/>
              </a:rPr>
              <a:t>Nach TTO Spielfortsetzung mit Abwurf Mannschaft A</a:t>
            </a:r>
          </a:p>
          <a:p>
            <a:pPr eaLnBrk="1" hangingPunct="1">
              <a:lnSpc>
                <a:spcPct val="100000"/>
              </a:lnSpc>
              <a:spcBef>
                <a:spcPct val="0"/>
              </a:spcBef>
              <a:buFont typeface="Wingdings" pitchFamily="2" charset="2"/>
              <a:buChar char="ü"/>
            </a:pPr>
            <a:r>
              <a:rPr lang="de-DE" altLang="de-DE" sz="2400">
                <a:solidFill>
                  <a:srgbClr val="FF0000"/>
                </a:solidFill>
                <a:latin typeface="Arial" charset="0"/>
              </a:rPr>
              <a:t>Hinausstellung für den fehlbaren Spieler</a:t>
            </a:r>
          </a:p>
        </p:txBody>
      </p:sp>
      <p:sp>
        <p:nvSpPr>
          <p:cNvPr id="6" name="Rechteck 1"/>
          <p:cNvSpPr>
            <a:spLocks noChangeArrowheads="1"/>
          </p:cNvSpPr>
          <p:nvPr/>
        </p:nvSpPr>
        <p:spPr bwMode="auto">
          <a:xfrm>
            <a:off x="2147888" y="288925"/>
            <a:ext cx="5253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dirty="0">
                <a:latin typeface="Arial" charset="0"/>
              </a:rPr>
              <a:t>Pfiff zum TTO nicht gehört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hteck 20"/>
          <p:cNvSpPr>
            <a:spLocks noChangeArrowheads="1"/>
          </p:cNvSpPr>
          <p:nvPr/>
        </p:nvSpPr>
        <p:spPr bwMode="auto">
          <a:xfrm>
            <a:off x="3360738" y="379413"/>
            <a:ext cx="272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Team-Time-out</a:t>
            </a:r>
          </a:p>
        </p:txBody>
      </p:sp>
      <p:grpSp>
        <p:nvGrpSpPr>
          <p:cNvPr id="20483" name="Gruppieren 2"/>
          <p:cNvGrpSpPr>
            <a:grpSpLocks/>
          </p:cNvGrpSpPr>
          <p:nvPr/>
        </p:nvGrpSpPr>
        <p:grpSpPr bwMode="auto">
          <a:xfrm>
            <a:off x="404813" y="2309813"/>
            <a:ext cx="2736850" cy="752475"/>
            <a:chOff x="415702" y="1095375"/>
            <a:chExt cx="2240533" cy="542131"/>
          </a:xfrm>
        </p:grpSpPr>
        <p:sp>
          <p:nvSpPr>
            <p:cNvPr id="4" name="Rechteck 3"/>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latin typeface="Arial" panose="020B0604020202020204" pitchFamily="34" charset="0"/>
                <a:cs typeface="Arial" panose="020B0604020202020204" pitchFamily="34" charset="0"/>
              </a:endParaRPr>
            </a:p>
          </p:txBody>
        </p:sp>
        <p:sp>
          <p:nvSpPr>
            <p:cNvPr id="20489" name="Rechteck 4"/>
            <p:cNvSpPr>
              <a:spLocks noChangeArrowheads="1"/>
            </p:cNvSpPr>
            <p:nvPr/>
          </p:nvSpPr>
          <p:spPr bwMode="auto">
            <a:xfrm>
              <a:off x="415702" y="1152525"/>
              <a:ext cx="2240533" cy="26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Spielsituation</a:t>
              </a:r>
            </a:p>
          </p:txBody>
        </p:sp>
      </p:grpSp>
      <p:sp>
        <p:nvSpPr>
          <p:cNvPr id="6" name="Rechteck 5"/>
          <p:cNvSpPr/>
          <p:nvPr/>
        </p:nvSpPr>
        <p:spPr>
          <a:xfrm>
            <a:off x="3332163" y="2322513"/>
            <a:ext cx="6313487" cy="7397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panose="020B0604020202020204" pitchFamily="34" charset="0"/>
              <a:cs typeface="Arial" panose="020B0604020202020204" pitchFamily="34" charset="0"/>
            </a:endParaRPr>
          </a:p>
        </p:txBody>
      </p:sp>
      <p:sp>
        <p:nvSpPr>
          <p:cNvPr id="20485" name="Rechteck 6"/>
          <p:cNvSpPr>
            <a:spLocks noChangeArrowheads="1"/>
          </p:cNvSpPr>
          <p:nvPr/>
        </p:nvSpPr>
        <p:spPr bwMode="auto">
          <a:xfrm>
            <a:off x="3343275" y="2414588"/>
            <a:ext cx="6311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800" b="0" dirty="0">
                <a:solidFill>
                  <a:srgbClr val="000000"/>
                </a:solidFill>
                <a:latin typeface="Arial" charset="0"/>
              </a:rPr>
              <a:t>Der Einstieg in die einzelnen Fallkonstellationen ist dabei immer gleich:.</a:t>
            </a:r>
            <a:endParaRPr lang="de-DE" altLang="de-DE" sz="1800" dirty="0">
              <a:solidFill>
                <a:srgbClr val="FF0000"/>
              </a:solidFill>
              <a:latin typeface="Arial" charset="0"/>
            </a:endParaRPr>
          </a:p>
        </p:txBody>
      </p:sp>
      <p:sp>
        <p:nvSpPr>
          <p:cNvPr id="8" name="Rechteck 7"/>
          <p:cNvSpPr/>
          <p:nvPr/>
        </p:nvSpPr>
        <p:spPr>
          <a:xfrm>
            <a:off x="404813" y="3313113"/>
            <a:ext cx="9290050" cy="13874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3600">
              <a:latin typeface="Arial" panose="020B0604020202020204" pitchFamily="34" charset="0"/>
              <a:cs typeface="Arial" panose="020B0604020202020204" pitchFamily="34" charset="0"/>
            </a:endParaRPr>
          </a:p>
        </p:txBody>
      </p:sp>
      <p:sp>
        <p:nvSpPr>
          <p:cNvPr id="20487" name="Rechteck 8"/>
          <p:cNvSpPr>
            <a:spLocks noChangeArrowheads="1"/>
          </p:cNvSpPr>
          <p:nvPr/>
        </p:nvSpPr>
        <p:spPr bwMode="auto">
          <a:xfrm>
            <a:off x="415925" y="3368675"/>
            <a:ext cx="9288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2400">
                <a:solidFill>
                  <a:srgbClr val="FF0000"/>
                </a:solidFill>
                <a:latin typeface="Arial" charset="0"/>
              </a:rPr>
              <a:t>Ein Offizieller von Mannschaft A legt die Grüne Karte vor dem Zeitnehmer auf den Tisch. Als dieser das Spiel unterbrechen will, hat sich folgende Situation ergeben:……..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hteck 20"/>
          <p:cNvSpPr>
            <a:spLocks noChangeArrowheads="1"/>
          </p:cNvSpPr>
          <p:nvPr/>
        </p:nvSpPr>
        <p:spPr bwMode="auto">
          <a:xfrm>
            <a:off x="3360738" y="379413"/>
            <a:ext cx="272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Team-Time-out</a:t>
            </a:r>
          </a:p>
        </p:txBody>
      </p:sp>
      <p:sp>
        <p:nvSpPr>
          <p:cNvPr id="20485" name="Rechteck 6"/>
          <p:cNvSpPr>
            <a:spLocks noChangeArrowheads="1"/>
          </p:cNvSpPr>
          <p:nvPr/>
        </p:nvSpPr>
        <p:spPr bwMode="auto">
          <a:xfrm>
            <a:off x="1569244" y="2324150"/>
            <a:ext cx="63119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4800" dirty="0">
                <a:solidFill>
                  <a:srgbClr val="000000"/>
                </a:solidFill>
                <a:latin typeface="Arial" charset="0"/>
              </a:rPr>
              <a:t>Nachfolgende einzelnen Fallkonstellationen</a:t>
            </a:r>
            <a:endParaRPr lang="de-DE" altLang="de-DE" sz="4800" dirty="0">
              <a:solidFill>
                <a:srgbClr val="FF0000"/>
              </a:solidFill>
              <a:latin typeface="Arial" charset="0"/>
            </a:endParaRPr>
          </a:p>
        </p:txBody>
      </p:sp>
    </p:spTree>
    <p:extLst>
      <p:ext uri="{BB962C8B-B14F-4D97-AF65-F5344CB8AC3E}">
        <p14:creationId xmlns:p14="http://schemas.microsoft.com/office/powerpoint/2010/main" val="2572611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06400" y="1244600"/>
            <a:ext cx="9361488" cy="708025"/>
          </a:xfrm>
          <a:prstGeom prst="rect">
            <a:avLst/>
          </a:prstGeom>
          <a:solidFill>
            <a:schemeClr val="bg1">
              <a:lumMod val="85000"/>
            </a:schemeClr>
          </a:solidFill>
          <a:ln>
            <a:solidFill>
              <a:schemeClr val="tx1"/>
            </a:solidFill>
          </a:ln>
        </p:spPr>
        <p:txBody>
          <a:bodyPr>
            <a:spAutoFit/>
          </a:bodyPr>
          <a:lstStyle/>
          <a:p>
            <a:pPr algn="just">
              <a:defRPr/>
            </a:pPr>
            <a:r>
              <a:rPr lang="de-DE" sz="2000" dirty="0">
                <a:solidFill>
                  <a:schemeClr val="tx1"/>
                </a:solidFill>
              </a:rPr>
              <a:t>Jede Mannschaft hat pro Halbzeit (ausgenommen Verlängerungen) Anspruch auf ein Team-Time-out von einer Minute Länge (Erläuterung 3).</a:t>
            </a:r>
          </a:p>
        </p:txBody>
      </p:sp>
      <p:sp>
        <p:nvSpPr>
          <p:cNvPr id="3" name="Rechteck 2"/>
          <p:cNvSpPr/>
          <p:nvPr/>
        </p:nvSpPr>
        <p:spPr>
          <a:xfrm>
            <a:off x="406400" y="2755900"/>
            <a:ext cx="9361488" cy="2678113"/>
          </a:xfrm>
          <a:prstGeom prst="rect">
            <a:avLst/>
          </a:prstGeom>
          <a:solidFill>
            <a:schemeClr val="bg1">
              <a:lumMod val="95000"/>
            </a:schemeClr>
          </a:solidFill>
          <a:ln>
            <a:solidFill>
              <a:schemeClr val="tx1"/>
            </a:solidFill>
          </a:ln>
        </p:spPr>
        <p:txBody>
          <a:bodyPr>
            <a:spAutoFit/>
          </a:bodyPr>
          <a:lstStyle/>
          <a:p>
            <a:pPr algn="just">
              <a:defRPr/>
            </a:pPr>
            <a:r>
              <a:rPr lang="de-DE" i="1" dirty="0">
                <a:solidFill>
                  <a:schemeClr val="tx1"/>
                </a:solidFill>
              </a:rPr>
              <a:t>IHF, Kontinentalverbände und </a:t>
            </a:r>
            <a:r>
              <a:rPr lang="de-DE" i="1" dirty="0">
                <a:solidFill>
                  <a:srgbClr val="FF0000"/>
                </a:solidFill>
              </a:rPr>
              <a:t>nationale Verbände haben das Recht</a:t>
            </a:r>
            <a:r>
              <a:rPr lang="de-DE" i="1" dirty="0">
                <a:solidFill>
                  <a:schemeClr val="tx1"/>
                </a:solidFill>
              </a:rPr>
              <a:t>, für ihren Bereich </a:t>
            </a:r>
            <a:r>
              <a:rPr lang="de-DE" i="1" dirty="0">
                <a:solidFill>
                  <a:srgbClr val="FF0000"/>
                </a:solidFill>
              </a:rPr>
              <a:t>abweichende Regelungen bezüglich der Anzahl der Team-Time-outs zu treffen</a:t>
            </a:r>
            <a:r>
              <a:rPr lang="de-DE" i="1" dirty="0">
                <a:solidFill>
                  <a:schemeClr val="tx1"/>
                </a:solidFill>
              </a:rPr>
              <a:t>, wobei jede Mannschaft pro Spiel (ausgenommen Verlängerungen) </a:t>
            </a:r>
            <a:r>
              <a:rPr lang="de-DE" i="1" dirty="0">
                <a:solidFill>
                  <a:srgbClr val="FF0000"/>
                </a:solidFill>
              </a:rPr>
              <a:t>Anspruch auf drei Team-Time-outs </a:t>
            </a:r>
            <a:r>
              <a:rPr lang="de-DE" i="1" dirty="0">
                <a:solidFill>
                  <a:schemeClr val="tx1"/>
                </a:solidFill>
              </a:rPr>
              <a:t>von jeweils einer Minute hat aber pro Halbzeit nur 2 möglich sind (siehe Hinweis in Erläuterung 3).</a:t>
            </a:r>
          </a:p>
        </p:txBody>
      </p:sp>
      <p:sp>
        <p:nvSpPr>
          <p:cNvPr id="4100" name="Rechteck 11"/>
          <p:cNvSpPr>
            <a:spLocks noChangeArrowheads="1"/>
          </p:cNvSpPr>
          <p:nvPr/>
        </p:nvSpPr>
        <p:spPr bwMode="auto">
          <a:xfrm>
            <a:off x="3871913" y="379413"/>
            <a:ext cx="1984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Regel 2:10</a:t>
            </a:r>
          </a:p>
        </p:txBody>
      </p:sp>
      <p:sp>
        <p:nvSpPr>
          <p:cNvPr id="6" name="Rechteck 5"/>
          <p:cNvSpPr/>
          <p:nvPr/>
        </p:nvSpPr>
        <p:spPr>
          <a:xfrm>
            <a:off x="406400" y="2108200"/>
            <a:ext cx="2047875" cy="461963"/>
          </a:xfrm>
          <a:prstGeom prst="rect">
            <a:avLst/>
          </a:prstGeom>
          <a:solidFill>
            <a:schemeClr val="accent2">
              <a:lumMod val="40000"/>
              <a:lumOff val="60000"/>
            </a:schemeClr>
          </a:solidFill>
          <a:ln>
            <a:solidFill>
              <a:schemeClr val="tx1"/>
            </a:solidFill>
          </a:ln>
        </p:spPr>
        <p:txBody>
          <a:bodyPr wrap="none">
            <a:spAutoFit/>
          </a:bodyPr>
          <a:lstStyle/>
          <a:p>
            <a:pPr>
              <a:defRPr/>
            </a:pPr>
            <a:r>
              <a:rPr lang="de-DE" dirty="0">
                <a:solidFill>
                  <a:prstClr val="black"/>
                </a:solidFill>
              </a:rPr>
              <a:t>IHF-Hinweis:</a:t>
            </a:r>
          </a:p>
        </p:txBody>
      </p:sp>
      <p:sp>
        <p:nvSpPr>
          <p:cNvPr id="7" name="Rechteck 6"/>
          <p:cNvSpPr/>
          <p:nvPr/>
        </p:nvSpPr>
        <p:spPr>
          <a:xfrm>
            <a:off x="406400" y="5564188"/>
            <a:ext cx="9361488" cy="1016000"/>
          </a:xfrm>
          <a:prstGeom prst="rect">
            <a:avLst/>
          </a:prstGeom>
          <a:solidFill>
            <a:schemeClr val="bg1">
              <a:lumMod val="95000"/>
            </a:schemeClr>
          </a:solidFill>
          <a:ln>
            <a:solidFill>
              <a:schemeClr val="tx1"/>
            </a:solidFill>
          </a:ln>
        </p:spPr>
        <p:txBody>
          <a:bodyPr anchor="t">
            <a:spAutoFit/>
          </a:bodyPr>
          <a:lstStyle/>
          <a:p>
            <a:pPr>
              <a:defRPr/>
            </a:pPr>
            <a:r>
              <a:rPr lang="de-DE" sz="2000" i="1" dirty="0">
                <a:solidFill>
                  <a:srgbClr val="FF0000"/>
                </a:solidFill>
              </a:rPr>
              <a:t>Nur gültig für den Bereich des DHB:</a:t>
            </a:r>
          </a:p>
          <a:p>
            <a:pPr>
              <a:defRPr/>
            </a:pPr>
            <a:r>
              <a:rPr lang="de-DE" sz="2000" i="1" dirty="0">
                <a:solidFill>
                  <a:schemeClr val="tx1"/>
                </a:solidFill>
              </a:rPr>
              <a:t>Die Landesverbände können für ihren Bereich die Nichtanwendung des</a:t>
            </a:r>
          </a:p>
          <a:p>
            <a:pPr>
              <a:defRPr/>
            </a:pPr>
            <a:r>
              <a:rPr lang="de-DE" sz="2000" i="1" dirty="0">
                <a:solidFill>
                  <a:schemeClr val="tx1"/>
                </a:solidFill>
              </a:rPr>
              <a:t>Team-Time-outs beschließen (vgl. § 87 Abs. 2 </a:t>
            </a:r>
            <a:r>
              <a:rPr lang="de-DE" sz="2000" i="1" dirty="0" err="1">
                <a:solidFill>
                  <a:schemeClr val="tx1"/>
                </a:solidFill>
              </a:rPr>
              <a:t>SpO</a:t>
            </a:r>
            <a:r>
              <a:rPr lang="de-DE" sz="2000" i="1"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332163" y="1241425"/>
            <a:ext cx="6313487" cy="55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507" name="Rechteck 20"/>
          <p:cNvSpPr>
            <a:spLocks noChangeArrowheads="1"/>
          </p:cNvSpPr>
          <p:nvPr/>
        </p:nvSpPr>
        <p:spPr bwMode="auto">
          <a:xfrm>
            <a:off x="3360738" y="379413"/>
            <a:ext cx="272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Team-Time-out</a:t>
            </a:r>
          </a:p>
        </p:txBody>
      </p:sp>
      <p:grpSp>
        <p:nvGrpSpPr>
          <p:cNvPr id="21508" name="Gruppieren 2"/>
          <p:cNvGrpSpPr>
            <a:grpSpLocks/>
          </p:cNvGrpSpPr>
          <p:nvPr/>
        </p:nvGrpSpPr>
        <p:grpSpPr bwMode="auto">
          <a:xfrm>
            <a:off x="404813" y="1228725"/>
            <a:ext cx="2736850" cy="541338"/>
            <a:chOff x="415702" y="1095375"/>
            <a:chExt cx="2240533" cy="542131"/>
          </a:xfrm>
        </p:grpSpPr>
        <p:sp>
          <p:nvSpPr>
            <p:cNvPr id="5" name="Rechteck 4"/>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1529" name="Rechteck 5"/>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Spielsituation</a:t>
              </a:r>
            </a:p>
          </p:txBody>
        </p:sp>
      </p:grpSp>
      <p:grpSp>
        <p:nvGrpSpPr>
          <p:cNvPr id="21509" name="Gruppieren 8"/>
          <p:cNvGrpSpPr>
            <a:grpSpLocks/>
          </p:cNvGrpSpPr>
          <p:nvPr/>
        </p:nvGrpSpPr>
        <p:grpSpPr bwMode="auto">
          <a:xfrm>
            <a:off x="404813" y="1982788"/>
            <a:ext cx="2736850" cy="541337"/>
            <a:chOff x="415702" y="1095375"/>
            <a:chExt cx="2240533" cy="542131"/>
          </a:xfrm>
        </p:grpSpPr>
        <p:sp>
          <p:nvSpPr>
            <p:cNvPr id="10" name="Rechteck 9"/>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1527" name="Rechteck 10"/>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TTO für A</a:t>
              </a:r>
            </a:p>
          </p:txBody>
        </p:sp>
      </p:grpSp>
      <p:grpSp>
        <p:nvGrpSpPr>
          <p:cNvPr id="18441" name="Gruppieren 12"/>
          <p:cNvGrpSpPr>
            <a:grpSpLocks/>
          </p:cNvGrpSpPr>
          <p:nvPr/>
        </p:nvGrpSpPr>
        <p:grpSpPr bwMode="auto">
          <a:xfrm>
            <a:off x="415925" y="2701925"/>
            <a:ext cx="2716213" cy="542925"/>
            <a:chOff x="415702" y="1095375"/>
            <a:chExt cx="2240533" cy="542131"/>
          </a:xfrm>
        </p:grpSpPr>
        <p:sp>
          <p:nvSpPr>
            <p:cNvPr id="14" name="Rechteck 13"/>
            <p:cNvSpPr/>
            <p:nvPr/>
          </p:nvSpPr>
          <p:spPr bwMode="auto">
            <a:xfrm>
              <a:off x="415702" y="1095375"/>
              <a:ext cx="223267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1525" name="Rechteck 14"/>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Regelhinweis</a:t>
              </a:r>
            </a:p>
          </p:txBody>
        </p:sp>
      </p:grpSp>
      <p:grpSp>
        <p:nvGrpSpPr>
          <p:cNvPr id="18442" name="Gruppieren 15"/>
          <p:cNvGrpSpPr>
            <a:grpSpLocks/>
          </p:cNvGrpSpPr>
          <p:nvPr/>
        </p:nvGrpSpPr>
        <p:grpSpPr bwMode="auto">
          <a:xfrm>
            <a:off x="425450" y="3421063"/>
            <a:ext cx="2695575" cy="541337"/>
            <a:chOff x="415702" y="1095375"/>
            <a:chExt cx="2240533" cy="542131"/>
          </a:xfrm>
        </p:grpSpPr>
        <p:sp>
          <p:nvSpPr>
            <p:cNvPr id="17" name="Rechteck 16"/>
            <p:cNvSpPr/>
            <p:nvPr/>
          </p:nvSpPr>
          <p:spPr bwMode="auto">
            <a:xfrm>
              <a:off x="415702" y="1095375"/>
              <a:ext cx="223261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1523" name="Rechteck 17"/>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Bemerkungen</a:t>
              </a:r>
            </a:p>
          </p:txBody>
        </p:sp>
      </p:grpSp>
      <p:sp>
        <p:nvSpPr>
          <p:cNvPr id="21512" name="Rechteck 20"/>
          <p:cNvSpPr>
            <a:spLocks noChangeArrowheads="1"/>
          </p:cNvSpPr>
          <p:nvPr/>
        </p:nvSpPr>
        <p:spPr bwMode="auto">
          <a:xfrm>
            <a:off x="3343275" y="1333500"/>
            <a:ext cx="631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800" b="0">
                <a:solidFill>
                  <a:srgbClr val="000000"/>
                </a:solidFill>
                <a:latin typeface="Arial" charset="0"/>
              </a:rPr>
              <a:t>Ein Spieler der Mannschaft  A hält den Ball in der Hand.</a:t>
            </a:r>
            <a:endParaRPr lang="de-DE" altLang="de-DE" sz="1800">
              <a:solidFill>
                <a:srgbClr val="FF0000"/>
              </a:solidFill>
              <a:latin typeface="Arial" charset="0"/>
            </a:endParaRPr>
          </a:p>
        </p:txBody>
      </p:sp>
      <p:grpSp>
        <p:nvGrpSpPr>
          <p:cNvPr id="2" name="Gruppieren 1"/>
          <p:cNvGrpSpPr>
            <a:grpSpLocks/>
          </p:cNvGrpSpPr>
          <p:nvPr/>
        </p:nvGrpSpPr>
        <p:grpSpPr bwMode="auto">
          <a:xfrm>
            <a:off x="3332163" y="1965325"/>
            <a:ext cx="6323012" cy="558800"/>
            <a:chOff x="3332163" y="3046413"/>
            <a:chExt cx="6323012" cy="558800"/>
          </a:xfrm>
        </p:grpSpPr>
        <p:sp>
          <p:nvSpPr>
            <p:cNvPr id="25" name="Rechteck 24"/>
            <p:cNvSpPr/>
            <p:nvPr/>
          </p:nvSpPr>
          <p:spPr>
            <a:xfrm>
              <a:off x="3332163" y="3046413"/>
              <a:ext cx="6323012" cy="55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0B050"/>
                </a:solidFill>
              </a:endParaRPr>
            </a:p>
          </p:txBody>
        </p:sp>
        <p:sp>
          <p:nvSpPr>
            <p:cNvPr id="21521" name="Rechteck 21"/>
            <p:cNvSpPr>
              <a:spLocks noChangeArrowheads="1"/>
            </p:cNvSpPr>
            <p:nvPr/>
          </p:nvSpPr>
          <p:spPr bwMode="auto">
            <a:xfrm>
              <a:off x="6216650" y="3119438"/>
              <a:ext cx="5445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200">
                  <a:solidFill>
                    <a:srgbClr val="00B050"/>
                  </a:solidFill>
                  <a:latin typeface="Arial" charset="0"/>
                </a:rPr>
                <a:t>JA</a:t>
              </a:r>
            </a:p>
          </p:txBody>
        </p:sp>
      </p:grpSp>
      <p:grpSp>
        <p:nvGrpSpPr>
          <p:cNvPr id="3" name="Gruppieren 2"/>
          <p:cNvGrpSpPr>
            <a:grpSpLocks/>
          </p:cNvGrpSpPr>
          <p:nvPr/>
        </p:nvGrpSpPr>
        <p:grpSpPr bwMode="auto">
          <a:xfrm>
            <a:off x="3343275" y="2701925"/>
            <a:ext cx="6302375" cy="558800"/>
            <a:chOff x="3343275" y="3783013"/>
            <a:chExt cx="6302375" cy="558800"/>
          </a:xfrm>
        </p:grpSpPr>
        <p:sp>
          <p:nvSpPr>
            <p:cNvPr id="26" name="Rechteck 25"/>
            <p:cNvSpPr/>
            <p:nvPr/>
          </p:nvSpPr>
          <p:spPr>
            <a:xfrm>
              <a:off x="3343275" y="3783013"/>
              <a:ext cx="6302375" cy="55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519" name="Rechteck 22"/>
            <p:cNvSpPr>
              <a:spLocks noChangeArrowheads="1"/>
            </p:cNvSpPr>
            <p:nvPr/>
          </p:nvSpPr>
          <p:spPr bwMode="auto">
            <a:xfrm>
              <a:off x="3360738" y="3886200"/>
              <a:ext cx="6284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solidFill>
                    <a:srgbClr val="FF0000"/>
                  </a:solidFill>
                  <a:latin typeface="Arial" charset="0"/>
                </a:rPr>
                <a:t>Bestimmungen IHF-Erl. 3, Abs. 3  sind erfüllt.</a:t>
              </a:r>
            </a:p>
          </p:txBody>
        </p:sp>
      </p:grpSp>
      <p:grpSp>
        <p:nvGrpSpPr>
          <p:cNvPr id="4" name="Gruppieren 3"/>
          <p:cNvGrpSpPr>
            <a:grpSpLocks/>
          </p:cNvGrpSpPr>
          <p:nvPr/>
        </p:nvGrpSpPr>
        <p:grpSpPr bwMode="auto">
          <a:xfrm>
            <a:off x="3343275" y="3421063"/>
            <a:ext cx="6311900" cy="558800"/>
            <a:chOff x="3343275" y="4502150"/>
            <a:chExt cx="6311900" cy="558800"/>
          </a:xfrm>
        </p:grpSpPr>
        <p:sp>
          <p:nvSpPr>
            <p:cNvPr id="27" name="Rechteck 26"/>
            <p:cNvSpPr/>
            <p:nvPr/>
          </p:nvSpPr>
          <p:spPr>
            <a:xfrm>
              <a:off x="3343275" y="4502150"/>
              <a:ext cx="6311900" cy="55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21517" name="Rechteck 27"/>
            <p:cNvSpPr>
              <a:spLocks noChangeArrowheads="1"/>
            </p:cNvSpPr>
            <p:nvPr/>
          </p:nvSpPr>
          <p:spPr bwMode="auto">
            <a:xfrm>
              <a:off x="3343275" y="4622800"/>
              <a:ext cx="6302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latin typeface="Arial" charset="0"/>
                </a:rPr>
                <a:t>Dies ist der klassische Regelfall</a:t>
              </a:r>
              <a:r>
                <a:rPr lang="de-DE" altLang="de-DE" sz="1800">
                  <a:latin typeface="Arial"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84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332163" y="1190625"/>
            <a:ext cx="6313487" cy="55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531" name="Rechteck 20"/>
          <p:cNvSpPr>
            <a:spLocks noChangeArrowheads="1"/>
          </p:cNvSpPr>
          <p:nvPr/>
        </p:nvSpPr>
        <p:spPr bwMode="auto">
          <a:xfrm>
            <a:off x="3360738" y="379413"/>
            <a:ext cx="272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Team-Time-out</a:t>
            </a:r>
          </a:p>
        </p:txBody>
      </p:sp>
      <p:grpSp>
        <p:nvGrpSpPr>
          <p:cNvPr id="22532" name="Gruppieren 2"/>
          <p:cNvGrpSpPr>
            <a:grpSpLocks/>
          </p:cNvGrpSpPr>
          <p:nvPr/>
        </p:nvGrpSpPr>
        <p:grpSpPr bwMode="auto">
          <a:xfrm>
            <a:off x="404813" y="1177925"/>
            <a:ext cx="2736850" cy="541338"/>
            <a:chOff x="415702" y="1095375"/>
            <a:chExt cx="2240533" cy="542131"/>
          </a:xfrm>
        </p:grpSpPr>
        <p:sp>
          <p:nvSpPr>
            <p:cNvPr id="5" name="Rechteck 4"/>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2553" name="Rechteck 5"/>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Spielsituation</a:t>
              </a:r>
            </a:p>
          </p:txBody>
        </p:sp>
      </p:grpSp>
      <p:grpSp>
        <p:nvGrpSpPr>
          <p:cNvPr id="22533" name="Gruppieren 8"/>
          <p:cNvGrpSpPr>
            <a:grpSpLocks/>
          </p:cNvGrpSpPr>
          <p:nvPr/>
        </p:nvGrpSpPr>
        <p:grpSpPr bwMode="auto">
          <a:xfrm>
            <a:off x="404813" y="1931988"/>
            <a:ext cx="2736850" cy="541337"/>
            <a:chOff x="415702" y="1095375"/>
            <a:chExt cx="2240533" cy="542131"/>
          </a:xfrm>
        </p:grpSpPr>
        <p:sp>
          <p:nvSpPr>
            <p:cNvPr id="10" name="Rechteck 9"/>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2551" name="Rechteck 10"/>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TTO für A</a:t>
              </a:r>
            </a:p>
          </p:txBody>
        </p:sp>
      </p:grpSp>
      <p:grpSp>
        <p:nvGrpSpPr>
          <p:cNvPr id="19465" name="Gruppieren 12"/>
          <p:cNvGrpSpPr>
            <a:grpSpLocks/>
          </p:cNvGrpSpPr>
          <p:nvPr/>
        </p:nvGrpSpPr>
        <p:grpSpPr bwMode="auto">
          <a:xfrm>
            <a:off x="415925" y="2651125"/>
            <a:ext cx="2716213" cy="542925"/>
            <a:chOff x="415702" y="1095375"/>
            <a:chExt cx="2240533" cy="542131"/>
          </a:xfrm>
        </p:grpSpPr>
        <p:sp>
          <p:nvSpPr>
            <p:cNvPr id="14" name="Rechteck 13"/>
            <p:cNvSpPr/>
            <p:nvPr/>
          </p:nvSpPr>
          <p:spPr bwMode="auto">
            <a:xfrm>
              <a:off x="415702" y="1095375"/>
              <a:ext cx="223267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2549" name="Rechteck 14"/>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Regelhinweis</a:t>
              </a:r>
            </a:p>
          </p:txBody>
        </p:sp>
      </p:grpSp>
      <p:grpSp>
        <p:nvGrpSpPr>
          <p:cNvPr id="19466" name="Gruppieren 15"/>
          <p:cNvGrpSpPr>
            <a:grpSpLocks/>
          </p:cNvGrpSpPr>
          <p:nvPr/>
        </p:nvGrpSpPr>
        <p:grpSpPr bwMode="auto">
          <a:xfrm>
            <a:off x="425450" y="3370263"/>
            <a:ext cx="2695575" cy="541337"/>
            <a:chOff x="415702" y="1095375"/>
            <a:chExt cx="2240533" cy="542131"/>
          </a:xfrm>
        </p:grpSpPr>
        <p:sp>
          <p:nvSpPr>
            <p:cNvPr id="17" name="Rechteck 16"/>
            <p:cNvSpPr/>
            <p:nvPr/>
          </p:nvSpPr>
          <p:spPr bwMode="auto">
            <a:xfrm>
              <a:off x="415702" y="1095375"/>
              <a:ext cx="223261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2547" name="Rechteck 17"/>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Bemerkungen</a:t>
              </a:r>
            </a:p>
          </p:txBody>
        </p:sp>
      </p:grpSp>
      <p:grpSp>
        <p:nvGrpSpPr>
          <p:cNvPr id="2" name="Gruppieren 1"/>
          <p:cNvGrpSpPr>
            <a:grpSpLocks/>
          </p:cNvGrpSpPr>
          <p:nvPr/>
        </p:nvGrpSpPr>
        <p:grpSpPr bwMode="auto">
          <a:xfrm>
            <a:off x="3332163" y="1914525"/>
            <a:ext cx="6323012" cy="558800"/>
            <a:chOff x="3332163" y="3046413"/>
            <a:chExt cx="6323012" cy="558800"/>
          </a:xfrm>
        </p:grpSpPr>
        <p:sp>
          <p:nvSpPr>
            <p:cNvPr id="25" name="Rechteck 24"/>
            <p:cNvSpPr/>
            <p:nvPr/>
          </p:nvSpPr>
          <p:spPr>
            <a:xfrm>
              <a:off x="3332163" y="3046413"/>
              <a:ext cx="6323012" cy="55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0B050"/>
                </a:solidFill>
              </a:endParaRPr>
            </a:p>
          </p:txBody>
        </p:sp>
        <p:sp>
          <p:nvSpPr>
            <p:cNvPr id="22545" name="Rechteck 21"/>
            <p:cNvSpPr>
              <a:spLocks noChangeArrowheads="1"/>
            </p:cNvSpPr>
            <p:nvPr/>
          </p:nvSpPr>
          <p:spPr bwMode="auto">
            <a:xfrm>
              <a:off x="6216650" y="3119438"/>
              <a:ext cx="5445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200">
                  <a:solidFill>
                    <a:srgbClr val="00B050"/>
                  </a:solidFill>
                  <a:latin typeface="Arial" charset="0"/>
                </a:rPr>
                <a:t>JA</a:t>
              </a:r>
            </a:p>
          </p:txBody>
        </p:sp>
      </p:grpSp>
      <p:sp>
        <p:nvSpPr>
          <p:cNvPr id="22537" name="Rechteck 23"/>
          <p:cNvSpPr>
            <a:spLocks noChangeArrowheads="1"/>
          </p:cNvSpPr>
          <p:nvPr/>
        </p:nvSpPr>
        <p:spPr bwMode="auto">
          <a:xfrm>
            <a:off x="3332163" y="1171575"/>
            <a:ext cx="6313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800" b="0">
                <a:solidFill>
                  <a:srgbClr val="000000"/>
                </a:solidFill>
                <a:latin typeface="Arial" charset="0"/>
              </a:rPr>
              <a:t>Ein Spieler der Mannschaft  A prellt den Ball im Lauf bzw. im Stehen.</a:t>
            </a:r>
          </a:p>
        </p:txBody>
      </p:sp>
      <p:grpSp>
        <p:nvGrpSpPr>
          <p:cNvPr id="3" name="Gruppieren 2"/>
          <p:cNvGrpSpPr>
            <a:grpSpLocks/>
          </p:cNvGrpSpPr>
          <p:nvPr/>
        </p:nvGrpSpPr>
        <p:grpSpPr bwMode="auto">
          <a:xfrm>
            <a:off x="3343275" y="2651125"/>
            <a:ext cx="6302375" cy="558800"/>
            <a:chOff x="3343275" y="3783013"/>
            <a:chExt cx="6302375" cy="558800"/>
          </a:xfrm>
        </p:grpSpPr>
        <p:sp>
          <p:nvSpPr>
            <p:cNvPr id="26" name="Rechteck 25"/>
            <p:cNvSpPr/>
            <p:nvPr/>
          </p:nvSpPr>
          <p:spPr>
            <a:xfrm>
              <a:off x="3343275" y="3783013"/>
              <a:ext cx="6302375" cy="55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543" name="Rechteck 29"/>
            <p:cNvSpPr>
              <a:spLocks noChangeArrowheads="1"/>
            </p:cNvSpPr>
            <p:nvPr/>
          </p:nvSpPr>
          <p:spPr bwMode="auto">
            <a:xfrm>
              <a:off x="3343275" y="3895725"/>
              <a:ext cx="630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solidFill>
                    <a:srgbClr val="FF0000"/>
                  </a:solidFill>
                  <a:latin typeface="Arial" charset="0"/>
                </a:rPr>
                <a:t>Bestimmungen IHF-Erl. 3, Abs. 3 sind erfüllt.</a:t>
              </a:r>
            </a:p>
          </p:txBody>
        </p:sp>
      </p:grpSp>
      <p:grpSp>
        <p:nvGrpSpPr>
          <p:cNvPr id="4" name="Gruppieren 3"/>
          <p:cNvGrpSpPr>
            <a:grpSpLocks/>
          </p:cNvGrpSpPr>
          <p:nvPr/>
        </p:nvGrpSpPr>
        <p:grpSpPr bwMode="auto">
          <a:xfrm>
            <a:off x="3343275" y="3336925"/>
            <a:ext cx="6311900" cy="646113"/>
            <a:chOff x="3343275" y="4468813"/>
            <a:chExt cx="6311900" cy="646112"/>
          </a:xfrm>
        </p:grpSpPr>
        <p:sp>
          <p:nvSpPr>
            <p:cNvPr id="27" name="Rechteck 26"/>
            <p:cNvSpPr/>
            <p:nvPr/>
          </p:nvSpPr>
          <p:spPr>
            <a:xfrm>
              <a:off x="3343275" y="4502151"/>
              <a:ext cx="6311900" cy="55879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22541" name="Rechteck 30"/>
            <p:cNvSpPr>
              <a:spLocks noChangeArrowheads="1"/>
            </p:cNvSpPr>
            <p:nvPr/>
          </p:nvSpPr>
          <p:spPr bwMode="auto">
            <a:xfrm>
              <a:off x="3348038" y="4468813"/>
              <a:ext cx="6297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latin typeface="Arial" charset="0"/>
                </a:rPr>
                <a:t>Ballbesitz ist auch dann gegeben, wenn ein Spieler anderweitig Ballkontrolle hat.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4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332163" y="1257300"/>
            <a:ext cx="6313487" cy="9318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555" name="Rechteck 20"/>
          <p:cNvSpPr>
            <a:spLocks noChangeArrowheads="1"/>
          </p:cNvSpPr>
          <p:nvPr/>
        </p:nvSpPr>
        <p:spPr bwMode="auto">
          <a:xfrm>
            <a:off x="3360738" y="379413"/>
            <a:ext cx="272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Team-Time-out</a:t>
            </a:r>
          </a:p>
        </p:txBody>
      </p:sp>
      <p:grpSp>
        <p:nvGrpSpPr>
          <p:cNvPr id="23556" name="Gruppieren 2"/>
          <p:cNvGrpSpPr>
            <a:grpSpLocks/>
          </p:cNvGrpSpPr>
          <p:nvPr/>
        </p:nvGrpSpPr>
        <p:grpSpPr bwMode="auto">
          <a:xfrm>
            <a:off x="404813" y="1244600"/>
            <a:ext cx="2736850" cy="944563"/>
            <a:chOff x="415702" y="1095375"/>
            <a:chExt cx="2240533" cy="542131"/>
          </a:xfrm>
        </p:grpSpPr>
        <p:sp>
          <p:nvSpPr>
            <p:cNvPr id="5" name="Rechteck 4"/>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3577" name="Rechteck 5"/>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Spielsituation</a:t>
              </a:r>
            </a:p>
          </p:txBody>
        </p:sp>
      </p:grpSp>
      <p:grpSp>
        <p:nvGrpSpPr>
          <p:cNvPr id="23557" name="Gruppieren 8"/>
          <p:cNvGrpSpPr>
            <a:grpSpLocks/>
          </p:cNvGrpSpPr>
          <p:nvPr/>
        </p:nvGrpSpPr>
        <p:grpSpPr bwMode="auto">
          <a:xfrm>
            <a:off x="404813" y="2300288"/>
            <a:ext cx="2736850" cy="542925"/>
            <a:chOff x="415702" y="1095375"/>
            <a:chExt cx="2240533" cy="542131"/>
          </a:xfrm>
        </p:grpSpPr>
        <p:sp>
          <p:nvSpPr>
            <p:cNvPr id="10" name="Rechteck 9"/>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3575" name="Rechteck 10"/>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TTO für A</a:t>
              </a:r>
            </a:p>
          </p:txBody>
        </p:sp>
      </p:grpSp>
      <p:grpSp>
        <p:nvGrpSpPr>
          <p:cNvPr id="20489" name="Gruppieren 12"/>
          <p:cNvGrpSpPr>
            <a:grpSpLocks/>
          </p:cNvGrpSpPr>
          <p:nvPr/>
        </p:nvGrpSpPr>
        <p:grpSpPr bwMode="auto">
          <a:xfrm>
            <a:off x="415925" y="3005138"/>
            <a:ext cx="2716213" cy="541337"/>
            <a:chOff x="415702" y="1095375"/>
            <a:chExt cx="2240533" cy="542131"/>
          </a:xfrm>
        </p:grpSpPr>
        <p:sp>
          <p:nvSpPr>
            <p:cNvPr id="14" name="Rechteck 13"/>
            <p:cNvSpPr/>
            <p:nvPr/>
          </p:nvSpPr>
          <p:spPr bwMode="auto">
            <a:xfrm>
              <a:off x="415702" y="1095375"/>
              <a:ext cx="223267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3573" name="Rechteck 14"/>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Regelhinweis</a:t>
              </a:r>
            </a:p>
          </p:txBody>
        </p:sp>
      </p:grpSp>
      <p:grpSp>
        <p:nvGrpSpPr>
          <p:cNvPr id="20490" name="Gruppieren 15"/>
          <p:cNvGrpSpPr>
            <a:grpSpLocks/>
          </p:cNvGrpSpPr>
          <p:nvPr/>
        </p:nvGrpSpPr>
        <p:grpSpPr bwMode="auto">
          <a:xfrm>
            <a:off x="425450" y="3724275"/>
            <a:ext cx="2695575" cy="1063625"/>
            <a:chOff x="415702" y="1095375"/>
            <a:chExt cx="2240533" cy="542131"/>
          </a:xfrm>
        </p:grpSpPr>
        <p:sp>
          <p:nvSpPr>
            <p:cNvPr id="17" name="Rechteck 16"/>
            <p:cNvSpPr/>
            <p:nvPr/>
          </p:nvSpPr>
          <p:spPr bwMode="auto">
            <a:xfrm>
              <a:off x="415702" y="1095375"/>
              <a:ext cx="223261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3571" name="Rechteck 17"/>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Bemerkungen</a:t>
              </a:r>
            </a:p>
          </p:txBody>
        </p:sp>
      </p:grpSp>
      <p:grpSp>
        <p:nvGrpSpPr>
          <p:cNvPr id="2" name="Gruppieren 1"/>
          <p:cNvGrpSpPr>
            <a:grpSpLocks/>
          </p:cNvGrpSpPr>
          <p:nvPr/>
        </p:nvGrpSpPr>
        <p:grpSpPr bwMode="auto">
          <a:xfrm>
            <a:off x="3332163" y="2284413"/>
            <a:ext cx="6323012" cy="558800"/>
            <a:chOff x="3332163" y="3349625"/>
            <a:chExt cx="6323012" cy="558800"/>
          </a:xfrm>
        </p:grpSpPr>
        <p:sp>
          <p:nvSpPr>
            <p:cNvPr id="25" name="Rechteck 24"/>
            <p:cNvSpPr/>
            <p:nvPr/>
          </p:nvSpPr>
          <p:spPr>
            <a:xfrm>
              <a:off x="3332163" y="3349625"/>
              <a:ext cx="6323012" cy="55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0B050"/>
                </a:solidFill>
              </a:endParaRPr>
            </a:p>
          </p:txBody>
        </p:sp>
        <p:sp>
          <p:nvSpPr>
            <p:cNvPr id="23569" name="Rechteck 21"/>
            <p:cNvSpPr>
              <a:spLocks noChangeArrowheads="1"/>
            </p:cNvSpPr>
            <p:nvPr/>
          </p:nvSpPr>
          <p:spPr bwMode="auto">
            <a:xfrm>
              <a:off x="6216650" y="3421063"/>
              <a:ext cx="544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200">
                  <a:solidFill>
                    <a:srgbClr val="00B050"/>
                  </a:solidFill>
                  <a:latin typeface="Arial" charset="0"/>
                </a:rPr>
                <a:t>JA</a:t>
              </a:r>
            </a:p>
          </p:txBody>
        </p:sp>
      </p:grpSp>
      <p:sp>
        <p:nvSpPr>
          <p:cNvPr id="23561" name="Rechteck 22"/>
          <p:cNvSpPr>
            <a:spLocks noChangeArrowheads="1"/>
          </p:cNvSpPr>
          <p:nvPr/>
        </p:nvSpPr>
        <p:spPr bwMode="auto">
          <a:xfrm>
            <a:off x="3332163" y="1266825"/>
            <a:ext cx="6313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800" b="0">
                <a:solidFill>
                  <a:srgbClr val="000000"/>
                </a:solidFill>
                <a:latin typeface="Arial" charset="0"/>
              </a:rPr>
              <a:t>Ein Spieler (inkl. Torwart) der gegnerischen Mannschaft hat den Wurf des Angreifers geblockt. Der Ball befindet sich aktuell in der Luft.</a:t>
            </a:r>
          </a:p>
        </p:txBody>
      </p:sp>
      <p:grpSp>
        <p:nvGrpSpPr>
          <p:cNvPr id="3" name="Gruppieren 2"/>
          <p:cNvGrpSpPr>
            <a:grpSpLocks/>
          </p:cNvGrpSpPr>
          <p:nvPr/>
        </p:nvGrpSpPr>
        <p:grpSpPr bwMode="auto">
          <a:xfrm>
            <a:off x="3343275" y="2967038"/>
            <a:ext cx="6302375" cy="646112"/>
            <a:chOff x="3343275" y="4032250"/>
            <a:chExt cx="6302375" cy="646113"/>
          </a:xfrm>
        </p:grpSpPr>
        <p:sp>
          <p:nvSpPr>
            <p:cNvPr id="26" name="Rechteck 25"/>
            <p:cNvSpPr/>
            <p:nvPr/>
          </p:nvSpPr>
          <p:spPr>
            <a:xfrm>
              <a:off x="3343275" y="4070350"/>
              <a:ext cx="6302375" cy="5588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567" name="Rechteck 28"/>
            <p:cNvSpPr>
              <a:spLocks noChangeArrowheads="1"/>
            </p:cNvSpPr>
            <p:nvPr/>
          </p:nvSpPr>
          <p:spPr bwMode="auto">
            <a:xfrm>
              <a:off x="3349625" y="4032250"/>
              <a:ext cx="6296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solidFill>
                    <a:srgbClr val="FF0000"/>
                  </a:solidFill>
                  <a:latin typeface="Arial" charset="0"/>
                </a:rPr>
                <a:t>Hier kommt es zur analogen Anwendung der </a:t>
              </a:r>
              <a:br>
                <a:rPr lang="de-DE" altLang="de-DE" sz="1800" b="0">
                  <a:solidFill>
                    <a:srgbClr val="FF0000"/>
                  </a:solidFill>
                  <a:latin typeface="Arial" charset="0"/>
                </a:rPr>
              </a:br>
              <a:r>
                <a:rPr lang="de-DE" altLang="de-DE" sz="1800" b="0">
                  <a:solidFill>
                    <a:srgbClr val="FF0000"/>
                  </a:solidFill>
                  <a:latin typeface="Arial" charset="0"/>
                </a:rPr>
                <a:t>Regel 13:4b.</a:t>
              </a:r>
            </a:p>
          </p:txBody>
        </p:sp>
      </p:grpSp>
      <p:grpSp>
        <p:nvGrpSpPr>
          <p:cNvPr id="4" name="Gruppieren 3"/>
          <p:cNvGrpSpPr>
            <a:grpSpLocks/>
          </p:cNvGrpSpPr>
          <p:nvPr/>
        </p:nvGrpSpPr>
        <p:grpSpPr bwMode="auto">
          <a:xfrm>
            <a:off x="3343275" y="3724275"/>
            <a:ext cx="6311900" cy="1063625"/>
            <a:chOff x="3343275" y="4789488"/>
            <a:chExt cx="6311900" cy="1063625"/>
          </a:xfrm>
        </p:grpSpPr>
        <p:sp>
          <p:nvSpPr>
            <p:cNvPr id="27" name="Rechteck 26"/>
            <p:cNvSpPr/>
            <p:nvPr/>
          </p:nvSpPr>
          <p:spPr>
            <a:xfrm>
              <a:off x="3343275" y="4789488"/>
              <a:ext cx="6311900" cy="10636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23565" name="Rechteck 31"/>
            <p:cNvSpPr>
              <a:spLocks noChangeArrowheads="1"/>
            </p:cNvSpPr>
            <p:nvPr/>
          </p:nvSpPr>
          <p:spPr bwMode="auto">
            <a:xfrm>
              <a:off x="3349625" y="4873625"/>
              <a:ext cx="62960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latin typeface="Arial" charset="0"/>
                </a:rPr>
                <a:t>Abblocken des Wurfes ist kein Ballbesitz. Wenn aktuell keine Mannschaft im physischen Ballbesitz ist, wird er der Mannschaft zugesprochen, die zuletzt in Ballbesitz war.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4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332163" y="1184275"/>
            <a:ext cx="6313487" cy="9318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4579" name="Rechteck 20"/>
          <p:cNvSpPr>
            <a:spLocks noChangeArrowheads="1"/>
          </p:cNvSpPr>
          <p:nvPr/>
        </p:nvSpPr>
        <p:spPr bwMode="auto">
          <a:xfrm>
            <a:off x="3360738" y="379413"/>
            <a:ext cx="272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Team-Time-out</a:t>
            </a:r>
          </a:p>
        </p:txBody>
      </p:sp>
      <p:grpSp>
        <p:nvGrpSpPr>
          <p:cNvPr id="24580" name="Gruppieren 2"/>
          <p:cNvGrpSpPr>
            <a:grpSpLocks/>
          </p:cNvGrpSpPr>
          <p:nvPr/>
        </p:nvGrpSpPr>
        <p:grpSpPr bwMode="auto">
          <a:xfrm>
            <a:off x="404813" y="1171575"/>
            <a:ext cx="2736850" cy="944563"/>
            <a:chOff x="415702" y="1095375"/>
            <a:chExt cx="2240533" cy="542131"/>
          </a:xfrm>
        </p:grpSpPr>
        <p:sp>
          <p:nvSpPr>
            <p:cNvPr id="5" name="Rechteck 4"/>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4601" name="Rechteck 5"/>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Spielsituation</a:t>
              </a:r>
            </a:p>
          </p:txBody>
        </p:sp>
      </p:grpSp>
      <p:grpSp>
        <p:nvGrpSpPr>
          <p:cNvPr id="24581" name="Gruppieren 8"/>
          <p:cNvGrpSpPr>
            <a:grpSpLocks/>
          </p:cNvGrpSpPr>
          <p:nvPr/>
        </p:nvGrpSpPr>
        <p:grpSpPr bwMode="auto">
          <a:xfrm>
            <a:off x="404813" y="2227263"/>
            <a:ext cx="2736850" cy="542925"/>
            <a:chOff x="415702" y="1095375"/>
            <a:chExt cx="2240533" cy="542131"/>
          </a:xfrm>
        </p:grpSpPr>
        <p:sp>
          <p:nvSpPr>
            <p:cNvPr id="10" name="Rechteck 9"/>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4599" name="Rechteck 10"/>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TTO für A</a:t>
              </a:r>
            </a:p>
          </p:txBody>
        </p:sp>
      </p:grpSp>
      <p:grpSp>
        <p:nvGrpSpPr>
          <p:cNvPr id="21513" name="Gruppieren 12"/>
          <p:cNvGrpSpPr>
            <a:grpSpLocks/>
          </p:cNvGrpSpPr>
          <p:nvPr/>
        </p:nvGrpSpPr>
        <p:grpSpPr bwMode="auto">
          <a:xfrm>
            <a:off x="415925" y="2932113"/>
            <a:ext cx="2716213" cy="541337"/>
            <a:chOff x="415702" y="1095375"/>
            <a:chExt cx="2240533" cy="542131"/>
          </a:xfrm>
        </p:grpSpPr>
        <p:sp>
          <p:nvSpPr>
            <p:cNvPr id="14" name="Rechteck 13"/>
            <p:cNvSpPr/>
            <p:nvPr/>
          </p:nvSpPr>
          <p:spPr bwMode="auto">
            <a:xfrm>
              <a:off x="415702" y="1095375"/>
              <a:ext cx="223267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4597" name="Rechteck 14"/>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Regelhinweis</a:t>
              </a:r>
            </a:p>
          </p:txBody>
        </p:sp>
      </p:grpSp>
      <p:grpSp>
        <p:nvGrpSpPr>
          <p:cNvPr id="21514" name="Gruppieren 15"/>
          <p:cNvGrpSpPr>
            <a:grpSpLocks/>
          </p:cNvGrpSpPr>
          <p:nvPr/>
        </p:nvGrpSpPr>
        <p:grpSpPr bwMode="auto">
          <a:xfrm>
            <a:off x="425450" y="3651250"/>
            <a:ext cx="2695575" cy="1063625"/>
            <a:chOff x="415702" y="1095375"/>
            <a:chExt cx="2240533" cy="542131"/>
          </a:xfrm>
        </p:grpSpPr>
        <p:sp>
          <p:nvSpPr>
            <p:cNvPr id="17" name="Rechteck 16"/>
            <p:cNvSpPr/>
            <p:nvPr/>
          </p:nvSpPr>
          <p:spPr bwMode="auto">
            <a:xfrm>
              <a:off x="415702" y="1095375"/>
              <a:ext cx="223261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4595" name="Rechteck 17"/>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Bemerkungen</a:t>
              </a:r>
            </a:p>
          </p:txBody>
        </p:sp>
      </p:grpSp>
      <p:grpSp>
        <p:nvGrpSpPr>
          <p:cNvPr id="2" name="Gruppieren 1"/>
          <p:cNvGrpSpPr>
            <a:grpSpLocks/>
          </p:cNvGrpSpPr>
          <p:nvPr/>
        </p:nvGrpSpPr>
        <p:grpSpPr bwMode="auto">
          <a:xfrm>
            <a:off x="3332163" y="2211388"/>
            <a:ext cx="6323012" cy="558800"/>
            <a:chOff x="3332163" y="3349625"/>
            <a:chExt cx="6323012" cy="558800"/>
          </a:xfrm>
        </p:grpSpPr>
        <p:sp>
          <p:nvSpPr>
            <p:cNvPr id="25" name="Rechteck 24"/>
            <p:cNvSpPr/>
            <p:nvPr/>
          </p:nvSpPr>
          <p:spPr>
            <a:xfrm>
              <a:off x="3332163" y="3349625"/>
              <a:ext cx="6323012" cy="55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0B050"/>
                </a:solidFill>
              </a:endParaRPr>
            </a:p>
          </p:txBody>
        </p:sp>
        <p:sp>
          <p:nvSpPr>
            <p:cNvPr id="24593" name="Rechteck 23"/>
            <p:cNvSpPr>
              <a:spLocks noChangeArrowheads="1"/>
            </p:cNvSpPr>
            <p:nvPr/>
          </p:nvSpPr>
          <p:spPr bwMode="auto">
            <a:xfrm>
              <a:off x="6216650" y="3413125"/>
              <a:ext cx="544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200">
                  <a:solidFill>
                    <a:srgbClr val="00B050"/>
                  </a:solidFill>
                  <a:latin typeface="Arial" charset="0"/>
                </a:rPr>
                <a:t>JA</a:t>
              </a:r>
            </a:p>
          </p:txBody>
        </p:sp>
      </p:grpSp>
      <p:grpSp>
        <p:nvGrpSpPr>
          <p:cNvPr id="3" name="Gruppieren 2"/>
          <p:cNvGrpSpPr>
            <a:grpSpLocks/>
          </p:cNvGrpSpPr>
          <p:nvPr/>
        </p:nvGrpSpPr>
        <p:grpSpPr bwMode="auto">
          <a:xfrm>
            <a:off x="3343275" y="2900363"/>
            <a:ext cx="6311900" cy="646112"/>
            <a:chOff x="3343275" y="4038600"/>
            <a:chExt cx="6311900" cy="646113"/>
          </a:xfrm>
        </p:grpSpPr>
        <p:sp>
          <p:nvSpPr>
            <p:cNvPr id="26" name="Rechteck 25"/>
            <p:cNvSpPr/>
            <p:nvPr/>
          </p:nvSpPr>
          <p:spPr>
            <a:xfrm>
              <a:off x="3343275" y="4070350"/>
              <a:ext cx="6302375" cy="5588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4591" name="Rechteck 27"/>
            <p:cNvSpPr>
              <a:spLocks noChangeArrowheads="1"/>
            </p:cNvSpPr>
            <p:nvPr/>
          </p:nvSpPr>
          <p:spPr bwMode="auto">
            <a:xfrm>
              <a:off x="3354388" y="4038600"/>
              <a:ext cx="6300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solidFill>
                    <a:srgbClr val="FF0000"/>
                  </a:solidFill>
                  <a:latin typeface="Arial" charset="0"/>
                </a:rPr>
                <a:t>Hier kommt die Regel 11 zur Anwendung. Das Spiel ist mit Einwurf für Mannschaft A fortzusetzen.</a:t>
              </a:r>
            </a:p>
          </p:txBody>
        </p:sp>
      </p:grpSp>
      <p:grpSp>
        <p:nvGrpSpPr>
          <p:cNvPr id="4" name="Gruppieren 3"/>
          <p:cNvGrpSpPr>
            <a:grpSpLocks/>
          </p:cNvGrpSpPr>
          <p:nvPr/>
        </p:nvGrpSpPr>
        <p:grpSpPr bwMode="auto">
          <a:xfrm>
            <a:off x="3343275" y="3605213"/>
            <a:ext cx="6311900" cy="1200150"/>
            <a:chOff x="3343275" y="4743450"/>
            <a:chExt cx="6311900" cy="1200150"/>
          </a:xfrm>
        </p:grpSpPr>
        <p:sp>
          <p:nvSpPr>
            <p:cNvPr id="27" name="Rechteck 26"/>
            <p:cNvSpPr/>
            <p:nvPr/>
          </p:nvSpPr>
          <p:spPr>
            <a:xfrm>
              <a:off x="3343275" y="4789487"/>
              <a:ext cx="6311900" cy="10636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24589" name="Rechteck 29"/>
            <p:cNvSpPr>
              <a:spLocks noChangeArrowheads="1"/>
            </p:cNvSpPr>
            <p:nvPr/>
          </p:nvSpPr>
          <p:spPr bwMode="auto">
            <a:xfrm>
              <a:off x="3354388" y="4743450"/>
              <a:ext cx="6291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latin typeface="Arial" charset="0"/>
                </a:rPr>
                <a:t>In diesem Fall besteht faktisch Ballbesitz für die Mannschaft A, weil das Spiel mit einem formalen Wurf für Mannschaft A fortzusetzen ist und dies ist gleichbedeutend mit Ballbesitz für diese Mannschaft ist.</a:t>
              </a:r>
            </a:p>
          </p:txBody>
        </p:sp>
      </p:grpSp>
      <p:sp>
        <p:nvSpPr>
          <p:cNvPr id="24587" name="Rechteck 30"/>
          <p:cNvSpPr>
            <a:spLocks noChangeArrowheads="1"/>
          </p:cNvSpPr>
          <p:nvPr/>
        </p:nvSpPr>
        <p:spPr bwMode="auto">
          <a:xfrm>
            <a:off x="3343275" y="1189038"/>
            <a:ext cx="6311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800" b="0">
                <a:solidFill>
                  <a:srgbClr val="000000"/>
                </a:solidFill>
                <a:latin typeface="Arial" charset="0"/>
              </a:rPr>
              <a:t>Ein Spieler der gegnerischen Mannschaft hat den Wurf des Angreifers geblockt. Der Ball ist daraufhin ins Seitenaus/ins Toraus/an die Decke geflogen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5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332163" y="1184275"/>
            <a:ext cx="6313487" cy="9318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5603" name="Rechteck 20"/>
          <p:cNvSpPr>
            <a:spLocks noChangeArrowheads="1"/>
          </p:cNvSpPr>
          <p:nvPr/>
        </p:nvSpPr>
        <p:spPr bwMode="auto">
          <a:xfrm>
            <a:off x="3360738" y="379413"/>
            <a:ext cx="272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Team-Time-out</a:t>
            </a:r>
          </a:p>
        </p:txBody>
      </p:sp>
      <p:grpSp>
        <p:nvGrpSpPr>
          <p:cNvPr id="25604" name="Gruppieren 2"/>
          <p:cNvGrpSpPr>
            <a:grpSpLocks/>
          </p:cNvGrpSpPr>
          <p:nvPr/>
        </p:nvGrpSpPr>
        <p:grpSpPr bwMode="auto">
          <a:xfrm>
            <a:off x="404813" y="1171575"/>
            <a:ext cx="2736850" cy="944563"/>
            <a:chOff x="415702" y="1095375"/>
            <a:chExt cx="2240533" cy="542131"/>
          </a:xfrm>
        </p:grpSpPr>
        <p:sp>
          <p:nvSpPr>
            <p:cNvPr id="5" name="Rechteck 4"/>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5625" name="Rechteck 5"/>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Spielsituation</a:t>
              </a:r>
            </a:p>
          </p:txBody>
        </p:sp>
      </p:grpSp>
      <p:grpSp>
        <p:nvGrpSpPr>
          <p:cNvPr id="25605" name="Gruppieren 8"/>
          <p:cNvGrpSpPr>
            <a:grpSpLocks/>
          </p:cNvGrpSpPr>
          <p:nvPr/>
        </p:nvGrpSpPr>
        <p:grpSpPr bwMode="auto">
          <a:xfrm>
            <a:off x="404813" y="2227263"/>
            <a:ext cx="2736850" cy="542925"/>
            <a:chOff x="415702" y="1095375"/>
            <a:chExt cx="2240533" cy="542131"/>
          </a:xfrm>
        </p:grpSpPr>
        <p:sp>
          <p:nvSpPr>
            <p:cNvPr id="10" name="Rechteck 9"/>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5623" name="Rechteck 10"/>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TTO für A</a:t>
              </a:r>
            </a:p>
          </p:txBody>
        </p:sp>
      </p:grpSp>
      <p:grpSp>
        <p:nvGrpSpPr>
          <p:cNvPr id="22537" name="Gruppieren 12"/>
          <p:cNvGrpSpPr>
            <a:grpSpLocks/>
          </p:cNvGrpSpPr>
          <p:nvPr/>
        </p:nvGrpSpPr>
        <p:grpSpPr bwMode="auto">
          <a:xfrm>
            <a:off x="415925" y="2932113"/>
            <a:ext cx="2716213" cy="541337"/>
            <a:chOff x="415702" y="1095375"/>
            <a:chExt cx="2240533" cy="542131"/>
          </a:xfrm>
        </p:grpSpPr>
        <p:sp>
          <p:nvSpPr>
            <p:cNvPr id="14" name="Rechteck 13"/>
            <p:cNvSpPr/>
            <p:nvPr/>
          </p:nvSpPr>
          <p:spPr bwMode="auto">
            <a:xfrm>
              <a:off x="415702" y="1095375"/>
              <a:ext cx="223267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5621" name="Rechteck 14"/>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Regelhinweis</a:t>
              </a:r>
            </a:p>
          </p:txBody>
        </p:sp>
      </p:grpSp>
      <p:grpSp>
        <p:nvGrpSpPr>
          <p:cNvPr id="22538" name="Gruppieren 15"/>
          <p:cNvGrpSpPr>
            <a:grpSpLocks/>
          </p:cNvGrpSpPr>
          <p:nvPr/>
        </p:nvGrpSpPr>
        <p:grpSpPr bwMode="auto">
          <a:xfrm>
            <a:off x="425450" y="3651250"/>
            <a:ext cx="2695575" cy="646113"/>
            <a:chOff x="415702" y="1095375"/>
            <a:chExt cx="2240533" cy="542131"/>
          </a:xfrm>
        </p:grpSpPr>
        <p:sp>
          <p:nvSpPr>
            <p:cNvPr id="17" name="Rechteck 16"/>
            <p:cNvSpPr/>
            <p:nvPr/>
          </p:nvSpPr>
          <p:spPr bwMode="auto">
            <a:xfrm>
              <a:off x="415702" y="1095375"/>
              <a:ext cx="223261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5619" name="Rechteck 17"/>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Bemerkungen</a:t>
              </a:r>
            </a:p>
          </p:txBody>
        </p:sp>
      </p:grpSp>
      <p:sp>
        <p:nvSpPr>
          <p:cNvPr id="25608" name="Rechteck 18"/>
          <p:cNvSpPr>
            <a:spLocks noChangeArrowheads="1"/>
          </p:cNvSpPr>
          <p:nvPr/>
        </p:nvSpPr>
        <p:spPr bwMode="auto">
          <a:xfrm>
            <a:off x="3330575" y="1217613"/>
            <a:ext cx="632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800" b="0">
                <a:solidFill>
                  <a:srgbClr val="000000"/>
                </a:solidFill>
                <a:latin typeface="Arial" charset="0"/>
              </a:rPr>
              <a:t>Der Wurf des ballführenden Spielers wird vom Torwart abgewehrt und der Ball </a:t>
            </a:r>
            <a:r>
              <a:rPr lang="de-DE" altLang="de-DE" sz="1800" b="0">
                <a:solidFill>
                  <a:srgbClr val="FF0000"/>
                </a:solidFill>
                <a:latin typeface="Arial" charset="0"/>
              </a:rPr>
              <a:t>springt</a:t>
            </a:r>
            <a:r>
              <a:rPr lang="de-DE" altLang="de-DE" sz="1800" b="0">
                <a:solidFill>
                  <a:srgbClr val="000000"/>
                </a:solidFill>
                <a:latin typeface="Arial" charset="0"/>
              </a:rPr>
              <a:t> im Torraum in Richtung Spielfeld/Torauslinie/Seitenauslinie.</a:t>
            </a:r>
            <a:endParaRPr lang="de-DE" altLang="de-DE" sz="1800" b="0">
              <a:solidFill>
                <a:srgbClr val="FF0000"/>
              </a:solidFill>
              <a:latin typeface="Arial" charset="0"/>
            </a:endParaRPr>
          </a:p>
        </p:txBody>
      </p:sp>
      <p:grpSp>
        <p:nvGrpSpPr>
          <p:cNvPr id="2" name="Gruppieren 1"/>
          <p:cNvGrpSpPr>
            <a:grpSpLocks/>
          </p:cNvGrpSpPr>
          <p:nvPr/>
        </p:nvGrpSpPr>
        <p:grpSpPr bwMode="auto">
          <a:xfrm>
            <a:off x="3332163" y="2211388"/>
            <a:ext cx="6323012" cy="558800"/>
            <a:chOff x="3332163" y="3349625"/>
            <a:chExt cx="6323012" cy="558800"/>
          </a:xfrm>
        </p:grpSpPr>
        <p:sp>
          <p:nvSpPr>
            <p:cNvPr id="25" name="Rechteck 24"/>
            <p:cNvSpPr/>
            <p:nvPr/>
          </p:nvSpPr>
          <p:spPr>
            <a:xfrm>
              <a:off x="3332163" y="3349625"/>
              <a:ext cx="6323012" cy="55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0B050"/>
                </a:solidFill>
              </a:endParaRPr>
            </a:p>
          </p:txBody>
        </p:sp>
        <p:sp>
          <p:nvSpPr>
            <p:cNvPr id="25617" name="Rechteck 19"/>
            <p:cNvSpPr>
              <a:spLocks noChangeArrowheads="1"/>
            </p:cNvSpPr>
            <p:nvPr/>
          </p:nvSpPr>
          <p:spPr bwMode="auto">
            <a:xfrm>
              <a:off x="6216650" y="3422650"/>
              <a:ext cx="544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200">
                  <a:solidFill>
                    <a:srgbClr val="00B050"/>
                  </a:solidFill>
                  <a:latin typeface="Arial" charset="0"/>
                </a:rPr>
                <a:t>JA</a:t>
              </a:r>
            </a:p>
          </p:txBody>
        </p:sp>
      </p:grpSp>
      <p:grpSp>
        <p:nvGrpSpPr>
          <p:cNvPr id="3" name="Gruppieren 2"/>
          <p:cNvGrpSpPr>
            <a:grpSpLocks/>
          </p:cNvGrpSpPr>
          <p:nvPr/>
        </p:nvGrpSpPr>
        <p:grpSpPr bwMode="auto">
          <a:xfrm>
            <a:off x="3332163" y="2894013"/>
            <a:ext cx="6323012" cy="646112"/>
            <a:chOff x="3332163" y="4032250"/>
            <a:chExt cx="6323012" cy="646113"/>
          </a:xfrm>
        </p:grpSpPr>
        <p:sp>
          <p:nvSpPr>
            <p:cNvPr id="26" name="Rechteck 25"/>
            <p:cNvSpPr/>
            <p:nvPr/>
          </p:nvSpPr>
          <p:spPr>
            <a:xfrm>
              <a:off x="3343275" y="4070350"/>
              <a:ext cx="6302375" cy="5588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5615" name="Rechteck 20"/>
            <p:cNvSpPr>
              <a:spLocks noChangeArrowheads="1"/>
            </p:cNvSpPr>
            <p:nvPr/>
          </p:nvSpPr>
          <p:spPr bwMode="auto">
            <a:xfrm>
              <a:off x="3332163" y="4032250"/>
              <a:ext cx="6323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solidFill>
                    <a:srgbClr val="FF0000"/>
                  </a:solidFill>
                  <a:latin typeface="Arial" charset="0"/>
                </a:rPr>
                <a:t>Da ein über dem Torraum befindlicher Ball für alle spielbar ist, kommt es zur analogen Anwendung der Regel 13:4b.</a:t>
              </a:r>
            </a:p>
          </p:txBody>
        </p:sp>
      </p:grpSp>
      <p:grpSp>
        <p:nvGrpSpPr>
          <p:cNvPr id="4" name="Gruppieren 3"/>
          <p:cNvGrpSpPr>
            <a:grpSpLocks/>
          </p:cNvGrpSpPr>
          <p:nvPr/>
        </p:nvGrpSpPr>
        <p:grpSpPr bwMode="auto">
          <a:xfrm>
            <a:off x="3343275" y="3651250"/>
            <a:ext cx="6311900" cy="646113"/>
            <a:chOff x="3343275" y="4789488"/>
            <a:chExt cx="6311900" cy="646112"/>
          </a:xfrm>
        </p:grpSpPr>
        <p:sp>
          <p:nvSpPr>
            <p:cNvPr id="27" name="Rechteck 26"/>
            <p:cNvSpPr/>
            <p:nvPr/>
          </p:nvSpPr>
          <p:spPr>
            <a:xfrm>
              <a:off x="3343275" y="4789488"/>
              <a:ext cx="6311900" cy="6461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25613" name="Rechteck 21"/>
            <p:cNvSpPr>
              <a:spLocks noChangeArrowheads="1"/>
            </p:cNvSpPr>
            <p:nvPr/>
          </p:nvSpPr>
          <p:spPr bwMode="auto">
            <a:xfrm>
              <a:off x="3343275" y="4789488"/>
              <a:ext cx="6302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latin typeface="Arial" charset="0"/>
                </a:rPr>
                <a:t>Der in dem Torraum „springende“ Ball ist von dem im Torraum rollenden oder liegenden Ball zu unterscheiden.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5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332163" y="1257300"/>
            <a:ext cx="6313487" cy="9318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627" name="Rechteck 20"/>
          <p:cNvSpPr>
            <a:spLocks noChangeArrowheads="1"/>
          </p:cNvSpPr>
          <p:nvPr/>
        </p:nvSpPr>
        <p:spPr bwMode="auto">
          <a:xfrm>
            <a:off x="3360738" y="379413"/>
            <a:ext cx="272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Team-Time-out</a:t>
            </a:r>
          </a:p>
        </p:txBody>
      </p:sp>
      <p:grpSp>
        <p:nvGrpSpPr>
          <p:cNvPr id="26628" name="Gruppieren 2"/>
          <p:cNvGrpSpPr>
            <a:grpSpLocks/>
          </p:cNvGrpSpPr>
          <p:nvPr/>
        </p:nvGrpSpPr>
        <p:grpSpPr bwMode="auto">
          <a:xfrm>
            <a:off x="404813" y="1244600"/>
            <a:ext cx="2736850" cy="944563"/>
            <a:chOff x="415702" y="1095375"/>
            <a:chExt cx="2240533" cy="542131"/>
          </a:xfrm>
        </p:grpSpPr>
        <p:sp>
          <p:nvSpPr>
            <p:cNvPr id="5" name="Rechteck 4"/>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6649" name="Rechteck 5"/>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Spielsituation</a:t>
              </a:r>
            </a:p>
          </p:txBody>
        </p:sp>
      </p:grpSp>
      <p:grpSp>
        <p:nvGrpSpPr>
          <p:cNvPr id="26629" name="Gruppieren 8"/>
          <p:cNvGrpSpPr>
            <a:grpSpLocks/>
          </p:cNvGrpSpPr>
          <p:nvPr/>
        </p:nvGrpSpPr>
        <p:grpSpPr bwMode="auto">
          <a:xfrm>
            <a:off x="404813" y="2300288"/>
            <a:ext cx="2736850" cy="542925"/>
            <a:chOff x="415702" y="1095375"/>
            <a:chExt cx="2240533" cy="542131"/>
          </a:xfrm>
        </p:grpSpPr>
        <p:sp>
          <p:nvSpPr>
            <p:cNvPr id="10" name="Rechteck 9"/>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6647" name="Rechteck 10"/>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TTO für A</a:t>
              </a:r>
            </a:p>
          </p:txBody>
        </p:sp>
      </p:grpSp>
      <p:grpSp>
        <p:nvGrpSpPr>
          <p:cNvPr id="23561" name="Gruppieren 12"/>
          <p:cNvGrpSpPr>
            <a:grpSpLocks/>
          </p:cNvGrpSpPr>
          <p:nvPr/>
        </p:nvGrpSpPr>
        <p:grpSpPr bwMode="auto">
          <a:xfrm>
            <a:off x="415925" y="3005138"/>
            <a:ext cx="2716213" cy="541337"/>
            <a:chOff x="415702" y="1095375"/>
            <a:chExt cx="2240533" cy="542131"/>
          </a:xfrm>
        </p:grpSpPr>
        <p:sp>
          <p:nvSpPr>
            <p:cNvPr id="14" name="Rechteck 13"/>
            <p:cNvSpPr/>
            <p:nvPr/>
          </p:nvSpPr>
          <p:spPr bwMode="auto">
            <a:xfrm>
              <a:off x="415702" y="1095375"/>
              <a:ext cx="223267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6645" name="Rechteck 14"/>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Regelhinweis</a:t>
              </a:r>
            </a:p>
          </p:txBody>
        </p:sp>
      </p:grpSp>
      <p:grpSp>
        <p:nvGrpSpPr>
          <p:cNvPr id="23562" name="Gruppieren 15"/>
          <p:cNvGrpSpPr>
            <a:grpSpLocks/>
          </p:cNvGrpSpPr>
          <p:nvPr/>
        </p:nvGrpSpPr>
        <p:grpSpPr bwMode="auto">
          <a:xfrm>
            <a:off x="407988" y="3724275"/>
            <a:ext cx="2695575" cy="1477963"/>
            <a:chOff x="415702" y="1095375"/>
            <a:chExt cx="2240533" cy="542131"/>
          </a:xfrm>
        </p:grpSpPr>
        <p:sp>
          <p:nvSpPr>
            <p:cNvPr id="17" name="Rechteck 16"/>
            <p:cNvSpPr/>
            <p:nvPr/>
          </p:nvSpPr>
          <p:spPr bwMode="auto">
            <a:xfrm>
              <a:off x="415702" y="1095375"/>
              <a:ext cx="223261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6643" name="Rechteck 17"/>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Bemerkungen</a:t>
              </a:r>
            </a:p>
          </p:txBody>
        </p:sp>
      </p:grpSp>
      <p:grpSp>
        <p:nvGrpSpPr>
          <p:cNvPr id="2" name="Gruppieren 1"/>
          <p:cNvGrpSpPr>
            <a:grpSpLocks/>
          </p:cNvGrpSpPr>
          <p:nvPr/>
        </p:nvGrpSpPr>
        <p:grpSpPr bwMode="auto">
          <a:xfrm>
            <a:off x="3332163" y="2284413"/>
            <a:ext cx="6323012" cy="558800"/>
            <a:chOff x="3332163" y="3349625"/>
            <a:chExt cx="6323012" cy="558800"/>
          </a:xfrm>
        </p:grpSpPr>
        <p:sp>
          <p:nvSpPr>
            <p:cNvPr id="25" name="Rechteck 24"/>
            <p:cNvSpPr/>
            <p:nvPr/>
          </p:nvSpPr>
          <p:spPr>
            <a:xfrm>
              <a:off x="3332163" y="3349625"/>
              <a:ext cx="6323012" cy="55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0B050"/>
                </a:solidFill>
              </a:endParaRPr>
            </a:p>
          </p:txBody>
        </p:sp>
        <p:sp>
          <p:nvSpPr>
            <p:cNvPr id="26641" name="Rechteck 18"/>
            <p:cNvSpPr>
              <a:spLocks noChangeArrowheads="1"/>
            </p:cNvSpPr>
            <p:nvPr/>
          </p:nvSpPr>
          <p:spPr bwMode="auto">
            <a:xfrm>
              <a:off x="6059488" y="3392488"/>
              <a:ext cx="8588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200">
                  <a:solidFill>
                    <a:srgbClr val="FF0000"/>
                  </a:solidFill>
                  <a:latin typeface="Arial" charset="0"/>
                </a:rPr>
                <a:t>NEIN</a:t>
              </a:r>
            </a:p>
          </p:txBody>
        </p:sp>
      </p:grpSp>
      <p:grpSp>
        <p:nvGrpSpPr>
          <p:cNvPr id="3" name="Gruppieren 2"/>
          <p:cNvGrpSpPr>
            <a:grpSpLocks/>
          </p:cNvGrpSpPr>
          <p:nvPr/>
        </p:nvGrpSpPr>
        <p:grpSpPr bwMode="auto">
          <a:xfrm>
            <a:off x="3341688" y="2986090"/>
            <a:ext cx="6278650" cy="646331"/>
            <a:chOff x="3341688" y="4051300"/>
            <a:chExt cx="6313487" cy="633764"/>
          </a:xfrm>
        </p:grpSpPr>
        <p:sp>
          <p:nvSpPr>
            <p:cNvPr id="26" name="Rechteck 25"/>
            <p:cNvSpPr/>
            <p:nvPr/>
          </p:nvSpPr>
          <p:spPr>
            <a:xfrm>
              <a:off x="3343275" y="4070350"/>
              <a:ext cx="6302375" cy="5588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639" name="Rechteck 19"/>
            <p:cNvSpPr>
              <a:spLocks noChangeArrowheads="1"/>
            </p:cNvSpPr>
            <p:nvPr/>
          </p:nvSpPr>
          <p:spPr bwMode="auto">
            <a:xfrm>
              <a:off x="3341688" y="4051300"/>
              <a:ext cx="6313487" cy="6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solidFill>
                    <a:srgbClr val="FF0000"/>
                  </a:solidFill>
                  <a:latin typeface="Arial" charset="0"/>
                </a:rPr>
                <a:t>Gemäß Regel 6:5, Abs. 1 besteht hier regeltechnisch Ballbesitz für die gegnerischen Mannschaft</a:t>
              </a:r>
            </a:p>
          </p:txBody>
        </p:sp>
      </p:grpSp>
      <p:sp>
        <p:nvSpPr>
          <p:cNvPr id="26634" name="Rechteck 20"/>
          <p:cNvSpPr>
            <a:spLocks noChangeArrowheads="1"/>
          </p:cNvSpPr>
          <p:nvPr/>
        </p:nvSpPr>
        <p:spPr bwMode="auto">
          <a:xfrm>
            <a:off x="3343275" y="1273175"/>
            <a:ext cx="63023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800" b="0" dirty="0">
                <a:solidFill>
                  <a:srgbClr val="000000"/>
                </a:solidFill>
                <a:latin typeface="Arial" charset="0"/>
              </a:rPr>
              <a:t>Der Wurf des ballführenden Spielers wird vom Torwart abgewehrt und der Ball rollt im Torraum in Richtung Spielfeld/Torauslinie/Seitenauslinie.</a:t>
            </a:r>
            <a:endParaRPr lang="de-DE" altLang="de-DE" sz="1800" dirty="0">
              <a:solidFill>
                <a:srgbClr val="FF0000"/>
              </a:solidFill>
              <a:latin typeface="Arial" charset="0"/>
            </a:endParaRPr>
          </a:p>
        </p:txBody>
      </p:sp>
      <p:grpSp>
        <p:nvGrpSpPr>
          <p:cNvPr id="4" name="Gruppieren 3"/>
          <p:cNvGrpSpPr>
            <a:grpSpLocks/>
          </p:cNvGrpSpPr>
          <p:nvPr/>
        </p:nvGrpSpPr>
        <p:grpSpPr bwMode="auto">
          <a:xfrm>
            <a:off x="3343275" y="3752850"/>
            <a:ext cx="6323012" cy="1477963"/>
            <a:chOff x="3332163" y="4789488"/>
            <a:chExt cx="6323012" cy="1477962"/>
          </a:xfrm>
        </p:grpSpPr>
        <p:sp>
          <p:nvSpPr>
            <p:cNvPr id="27" name="Rechteck 26"/>
            <p:cNvSpPr/>
            <p:nvPr/>
          </p:nvSpPr>
          <p:spPr>
            <a:xfrm>
              <a:off x="3343275" y="4789488"/>
              <a:ext cx="6311900" cy="14779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26637" name="Rechteck 21"/>
            <p:cNvSpPr>
              <a:spLocks noChangeArrowheads="1"/>
            </p:cNvSpPr>
            <p:nvPr/>
          </p:nvSpPr>
          <p:spPr bwMode="auto">
            <a:xfrm>
              <a:off x="3332163" y="4789488"/>
              <a:ext cx="63134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latin typeface="Arial" charset="0"/>
                </a:rPr>
                <a:t>Bei einem im Torraum liegenden Ball (Ball ist außerhalb des Spiels) ist das Spiel gemäß Regel 12:1, Abs 1 (II) mit Abwurf fortzusetzen. Insofern besteht in einer derartigen Situation bereits ein faktischer Ballbesitz für </a:t>
              </a:r>
              <a:br>
                <a:rPr lang="de-DE" altLang="de-DE" sz="1800" b="0">
                  <a:latin typeface="Arial" charset="0"/>
                </a:rPr>
              </a:br>
              <a:r>
                <a:rPr lang="de-DE" altLang="de-DE" sz="1800" b="0">
                  <a:latin typeface="Arial" charset="0"/>
                </a:rPr>
                <a:t>die Mannschaft des Torwarts.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35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332163" y="1185863"/>
            <a:ext cx="6313487" cy="9318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651" name="Rechteck 20"/>
          <p:cNvSpPr>
            <a:spLocks noChangeArrowheads="1"/>
          </p:cNvSpPr>
          <p:nvPr/>
        </p:nvSpPr>
        <p:spPr bwMode="auto">
          <a:xfrm>
            <a:off x="3360738" y="379413"/>
            <a:ext cx="272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Team-Time-out</a:t>
            </a:r>
          </a:p>
        </p:txBody>
      </p:sp>
      <p:grpSp>
        <p:nvGrpSpPr>
          <p:cNvPr id="27652" name="Gruppieren 2"/>
          <p:cNvGrpSpPr>
            <a:grpSpLocks/>
          </p:cNvGrpSpPr>
          <p:nvPr/>
        </p:nvGrpSpPr>
        <p:grpSpPr bwMode="auto">
          <a:xfrm>
            <a:off x="404813" y="1171575"/>
            <a:ext cx="2736850" cy="946150"/>
            <a:chOff x="415702" y="1095375"/>
            <a:chExt cx="2240533" cy="542131"/>
          </a:xfrm>
        </p:grpSpPr>
        <p:sp>
          <p:nvSpPr>
            <p:cNvPr id="5" name="Rechteck 4"/>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7673" name="Rechteck 5"/>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Spielsituation</a:t>
              </a:r>
            </a:p>
          </p:txBody>
        </p:sp>
      </p:grpSp>
      <p:grpSp>
        <p:nvGrpSpPr>
          <p:cNvPr id="27653" name="Gruppieren 8"/>
          <p:cNvGrpSpPr>
            <a:grpSpLocks/>
          </p:cNvGrpSpPr>
          <p:nvPr/>
        </p:nvGrpSpPr>
        <p:grpSpPr bwMode="auto">
          <a:xfrm>
            <a:off x="404813" y="2228850"/>
            <a:ext cx="2736850" cy="541338"/>
            <a:chOff x="415702" y="1095375"/>
            <a:chExt cx="2240533" cy="542131"/>
          </a:xfrm>
        </p:grpSpPr>
        <p:sp>
          <p:nvSpPr>
            <p:cNvPr id="10" name="Rechteck 9"/>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7671" name="Rechteck 10"/>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TTO für A</a:t>
              </a:r>
            </a:p>
          </p:txBody>
        </p:sp>
      </p:grpSp>
      <p:grpSp>
        <p:nvGrpSpPr>
          <p:cNvPr id="24585" name="Gruppieren 12"/>
          <p:cNvGrpSpPr>
            <a:grpSpLocks/>
          </p:cNvGrpSpPr>
          <p:nvPr/>
        </p:nvGrpSpPr>
        <p:grpSpPr bwMode="auto">
          <a:xfrm>
            <a:off x="415925" y="2932113"/>
            <a:ext cx="2716213" cy="923925"/>
            <a:chOff x="415702" y="1095375"/>
            <a:chExt cx="2240533" cy="542131"/>
          </a:xfrm>
        </p:grpSpPr>
        <p:sp>
          <p:nvSpPr>
            <p:cNvPr id="14" name="Rechteck 13"/>
            <p:cNvSpPr/>
            <p:nvPr/>
          </p:nvSpPr>
          <p:spPr bwMode="auto">
            <a:xfrm>
              <a:off x="415702" y="1095375"/>
              <a:ext cx="223267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7669" name="Rechteck 14"/>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Regelhinweis</a:t>
              </a:r>
            </a:p>
          </p:txBody>
        </p:sp>
      </p:grpSp>
      <p:grpSp>
        <p:nvGrpSpPr>
          <p:cNvPr id="24586" name="Gruppieren 15"/>
          <p:cNvGrpSpPr>
            <a:grpSpLocks/>
          </p:cNvGrpSpPr>
          <p:nvPr/>
        </p:nvGrpSpPr>
        <p:grpSpPr bwMode="auto">
          <a:xfrm>
            <a:off x="425450" y="3922713"/>
            <a:ext cx="2695575" cy="1484312"/>
            <a:chOff x="415702" y="1095375"/>
            <a:chExt cx="2240533" cy="542131"/>
          </a:xfrm>
        </p:grpSpPr>
        <p:sp>
          <p:nvSpPr>
            <p:cNvPr id="17" name="Rechteck 16"/>
            <p:cNvSpPr/>
            <p:nvPr/>
          </p:nvSpPr>
          <p:spPr bwMode="auto">
            <a:xfrm>
              <a:off x="415702" y="1095375"/>
              <a:ext cx="223261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7667" name="Rechteck 17"/>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Bemerkungen</a:t>
              </a:r>
            </a:p>
          </p:txBody>
        </p:sp>
      </p:grpSp>
      <p:sp>
        <p:nvSpPr>
          <p:cNvPr id="27656" name="Rechteck 18"/>
          <p:cNvSpPr>
            <a:spLocks noChangeArrowheads="1"/>
          </p:cNvSpPr>
          <p:nvPr/>
        </p:nvSpPr>
        <p:spPr bwMode="auto">
          <a:xfrm>
            <a:off x="3343275" y="1185863"/>
            <a:ext cx="63119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800" b="0">
                <a:solidFill>
                  <a:srgbClr val="000000"/>
                </a:solidFill>
                <a:latin typeface="Arial" charset="0"/>
              </a:rPr>
              <a:t>Der ballführende Spieler hat den Ball ohne weitere Berührung durch einen gegnerischen Spieler bereits ins Toraus/ins Tor geworfen.</a:t>
            </a:r>
          </a:p>
        </p:txBody>
      </p:sp>
      <p:grpSp>
        <p:nvGrpSpPr>
          <p:cNvPr id="2" name="Gruppieren 1"/>
          <p:cNvGrpSpPr>
            <a:grpSpLocks/>
          </p:cNvGrpSpPr>
          <p:nvPr/>
        </p:nvGrpSpPr>
        <p:grpSpPr bwMode="auto">
          <a:xfrm>
            <a:off x="3332163" y="2211388"/>
            <a:ext cx="6323012" cy="558800"/>
            <a:chOff x="3332163" y="2932113"/>
            <a:chExt cx="6323012" cy="558800"/>
          </a:xfrm>
        </p:grpSpPr>
        <p:sp>
          <p:nvSpPr>
            <p:cNvPr id="25" name="Rechteck 24"/>
            <p:cNvSpPr/>
            <p:nvPr/>
          </p:nvSpPr>
          <p:spPr>
            <a:xfrm>
              <a:off x="3332163" y="2932113"/>
              <a:ext cx="6323012" cy="55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0B050"/>
                </a:solidFill>
              </a:endParaRPr>
            </a:p>
          </p:txBody>
        </p:sp>
        <p:sp>
          <p:nvSpPr>
            <p:cNvPr id="27665" name="Rechteck 19"/>
            <p:cNvSpPr>
              <a:spLocks noChangeArrowheads="1"/>
            </p:cNvSpPr>
            <p:nvPr/>
          </p:nvSpPr>
          <p:spPr bwMode="auto">
            <a:xfrm>
              <a:off x="6059488" y="3006725"/>
              <a:ext cx="8588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200">
                  <a:solidFill>
                    <a:srgbClr val="FF0000"/>
                  </a:solidFill>
                  <a:latin typeface="Arial" charset="0"/>
                </a:rPr>
                <a:t>NEIN</a:t>
              </a:r>
            </a:p>
          </p:txBody>
        </p:sp>
      </p:grpSp>
      <p:grpSp>
        <p:nvGrpSpPr>
          <p:cNvPr id="4" name="Gruppieren 3"/>
          <p:cNvGrpSpPr>
            <a:grpSpLocks/>
          </p:cNvGrpSpPr>
          <p:nvPr/>
        </p:nvGrpSpPr>
        <p:grpSpPr bwMode="auto">
          <a:xfrm>
            <a:off x="3343275" y="3922713"/>
            <a:ext cx="6311900" cy="1484312"/>
            <a:chOff x="3343275" y="4643438"/>
            <a:chExt cx="6311900" cy="1484312"/>
          </a:xfrm>
        </p:grpSpPr>
        <p:sp>
          <p:nvSpPr>
            <p:cNvPr id="27" name="Rechteck 26"/>
            <p:cNvSpPr/>
            <p:nvPr/>
          </p:nvSpPr>
          <p:spPr>
            <a:xfrm>
              <a:off x="3343275" y="4643438"/>
              <a:ext cx="6311900" cy="14843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27663" name="Rechteck 20"/>
            <p:cNvSpPr>
              <a:spLocks noChangeArrowheads="1"/>
            </p:cNvSpPr>
            <p:nvPr/>
          </p:nvSpPr>
          <p:spPr bwMode="auto">
            <a:xfrm>
              <a:off x="3360738" y="4651375"/>
              <a:ext cx="62849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latin typeface="Arial" charset="0"/>
                </a:rPr>
                <a:t>Lediglich in dem Fall, in dem die Schiedsrichter das Tor nicht anerkannt haben, aber auf Freiwurf oder 7-m-Wurf für A entscheiden (z.B.: Werfer hat unter regelwidriger Bedrängnis vor dem Wurf vier Schritte gemacht), wäre das TTO dennoch zu gewähren. </a:t>
              </a:r>
            </a:p>
          </p:txBody>
        </p:sp>
      </p:grpSp>
      <p:grpSp>
        <p:nvGrpSpPr>
          <p:cNvPr id="3" name="Gruppieren 2"/>
          <p:cNvGrpSpPr>
            <a:grpSpLocks/>
          </p:cNvGrpSpPr>
          <p:nvPr/>
        </p:nvGrpSpPr>
        <p:grpSpPr bwMode="auto">
          <a:xfrm>
            <a:off x="3343275" y="2932113"/>
            <a:ext cx="6311900" cy="923925"/>
            <a:chOff x="3343275" y="3652838"/>
            <a:chExt cx="6311900" cy="923925"/>
          </a:xfrm>
        </p:grpSpPr>
        <p:sp>
          <p:nvSpPr>
            <p:cNvPr id="26" name="Rechteck 25"/>
            <p:cNvSpPr/>
            <p:nvPr/>
          </p:nvSpPr>
          <p:spPr>
            <a:xfrm>
              <a:off x="3343275" y="3652838"/>
              <a:ext cx="6302375" cy="9239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661" name="Rechteck 21"/>
            <p:cNvSpPr>
              <a:spLocks noChangeArrowheads="1"/>
            </p:cNvSpPr>
            <p:nvPr/>
          </p:nvSpPr>
          <p:spPr bwMode="auto">
            <a:xfrm>
              <a:off x="3363913" y="3652838"/>
              <a:ext cx="6291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solidFill>
                    <a:srgbClr val="FF0000"/>
                  </a:solidFill>
                  <a:latin typeface="Arial" charset="0"/>
                </a:rPr>
                <a:t>In beiden Fällen wird das Spiel mit Ballbesitz für die gegnerische Mannschaft fortgesetzt </a:t>
              </a:r>
              <a:br>
                <a:rPr lang="de-DE" altLang="de-DE" sz="1800" b="0">
                  <a:solidFill>
                    <a:srgbClr val="FF0000"/>
                  </a:solidFill>
                  <a:latin typeface="Arial" charset="0"/>
                </a:rPr>
              </a:br>
              <a:r>
                <a:rPr lang="de-DE" altLang="de-DE" sz="1800" b="0">
                  <a:solidFill>
                    <a:srgbClr val="FF0000"/>
                  </a:solidFill>
                  <a:latin typeface="Arial" charset="0"/>
                </a:rPr>
                <a:t>(siehe Regel 12:1, Abs. 1 (IV) bzw. 10:2).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5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332163" y="1257300"/>
            <a:ext cx="6313487" cy="6477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8675" name="Rechteck 20"/>
          <p:cNvSpPr>
            <a:spLocks noChangeArrowheads="1"/>
          </p:cNvSpPr>
          <p:nvPr/>
        </p:nvSpPr>
        <p:spPr bwMode="auto">
          <a:xfrm>
            <a:off x="3360738" y="379413"/>
            <a:ext cx="272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Team-Time-out</a:t>
            </a:r>
          </a:p>
        </p:txBody>
      </p:sp>
      <p:grpSp>
        <p:nvGrpSpPr>
          <p:cNvPr id="28676" name="Gruppieren 2"/>
          <p:cNvGrpSpPr>
            <a:grpSpLocks/>
          </p:cNvGrpSpPr>
          <p:nvPr/>
        </p:nvGrpSpPr>
        <p:grpSpPr bwMode="auto">
          <a:xfrm>
            <a:off x="404813" y="1244600"/>
            <a:ext cx="2736850" cy="660400"/>
            <a:chOff x="415702" y="1095375"/>
            <a:chExt cx="2240533" cy="542131"/>
          </a:xfrm>
        </p:grpSpPr>
        <p:sp>
          <p:nvSpPr>
            <p:cNvPr id="5" name="Rechteck 4"/>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8697" name="Rechteck 5"/>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Spielsituation</a:t>
              </a:r>
            </a:p>
          </p:txBody>
        </p:sp>
      </p:grpSp>
      <p:grpSp>
        <p:nvGrpSpPr>
          <p:cNvPr id="28677" name="Gruppieren 8"/>
          <p:cNvGrpSpPr>
            <a:grpSpLocks/>
          </p:cNvGrpSpPr>
          <p:nvPr/>
        </p:nvGrpSpPr>
        <p:grpSpPr bwMode="auto">
          <a:xfrm>
            <a:off x="404813" y="2066925"/>
            <a:ext cx="2736850" cy="542925"/>
            <a:chOff x="415702" y="1095375"/>
            <a:chExt cx="2240533" cy="542131"/>
          </a:xfrm>
        </p:grpSpPr>
        <p:sp>
          <p:nvSpPr>
            <p:cNvPr id="10" name="Rechteck 9"/>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8695" name="Rechteck 10"/>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TTO für A</a:t>
              </a:r>
            </a:p>
          </p:txBody>
        </p:sp>
      </p:grpSp>
      <p:grpSp>
        <p:nvGrpSpPr>
          <p:cNvPr id="25609" name="Gruppieren 12"/>
          <p:cNvGrpSpPr>
            <a:grpSpLocks/>
          </p:cNvGrpSpPr>
          <p:nvPr/>
        </p:nvGrpSpPr>
        <p:grpSpPr bwMode="auto">
          <a:xfrm>
            <a:off x="406400" y="2735263"/>
            <a:ext cx="2716213" cy="542925"/>
            <a:chOff x="415702" y="1095375"/>
            <a:chExt cx="2240533" cy="542131"/>
          </a:xfrm>
        </p:grpSpPr>
        <p:sp>
          <p:nvSpPr>
            <p:cNvPr id="14" name="Rechteck 13"/>
            <p:cNvSpPr/>
            <p:nvPr/>
          </p:nvSpPr>
          <p:spPr bwMode="auto">
            <a:xfrm>
              <a:off x="415702" y="1095375"/>
              <a:ext cx="223267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8693" name="Rechteck 14"/>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Regelhinweis</a:t>
              </a:r>
            </a:p>
          </p:txBody>
        </p:sp>
      </p:grpSp>
      <p:grpSp>
        <p:nvGrpSpPr>
          <p:cNvPr id="25610" name="Gruppieren 15"/>
          <p:cNvGrpSpPr>
            <a:grpSpLocks/>
          </p:cNvGrpSpPr>
          <p:nvPr/>
        </p:nvGrpSpPr>
        <p:grpSpPr bwMode="auto">
          <a:xfrm>
            <a:off x="425450" y="3419475"/>
            <a:ext cx="2695575" cy="1871663"/>
            <a:chOff x="415702" y="1095375"/>
            <a:chExt cx="2240533" cy="542131"/>
          </a:xfrm>
        </p:grpSpPr>
        <p:sp>
          <p:nvSpPr>
            <p:cNvPr id="17" name="Rechteck 16"/>
            <p:cNvSpPr/>
            <p:nvPr/>
          </p:nvSpPr>
          <p:spPr bwMode="auto">
            <a:xfrm>
              <a:off x="415702" y="1095375"/>
              <a:ext cx="223261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8691" name="Rechteck 17"/>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Bemerkungen</a:t>
              </a:r>
            </a:p>
          </p:txBody>
        </p:sp>
      </p:grpSp>
      <p:grpSp>
        <p:nvGrpSpPr>
          <p:cNvPr id="2" name="Gruppieren 1"/>
          <p:cNvGrpSpPr>
            <a:grpSpLocks/>
          </p:cNvGrpSpPr>
          <p:nvPr/>
        </p:nvGrpSpPr>
        <p:grpSpPr bwMode="auto">
          <a:xfrm>
            <a:off x="3332163" y="2051050"/>
            <a:ext cx="6323012" cy="558800"/>
            <a:chOff x="3332163" y="3116263"/>
            <a:chExt cx="6323012" cy="558800"/>
          </a:xfrm>
        </p:grpSpPr>
        <p:sp>
          <p:nvSpPr>
            <p:cNvPr id="25" name="Rechteck 24"/>
            <p:cNvSpPr/>
            <p:nvPr/>
          </p:nvSpPr>
          <p:spPr>
            <a:xfrm>
              <a:off x="3332163" y="3116263"/>
              <a:ext cx="6323012" cy="55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0B050"/>
                </a:solidFill>
              </a:endParaRPr>
            </a:p>
          </p:txBody>
        </p:sp>
        <p:sp>
          <p:nvSpPr>
            <p:cNvPr id="28689" name="Rechteck 18"/>
            <p:cNvSpPr>
              <a:spLocks noChangeArrowheads="1"/>
            </p:cNvSpPr>
            <p:nvPr/>
          </p:nvSpPr>
          <p:spPr bwMode="auto">
            <a:xfrm>
              <a:off x="5888038" y="3179763"/>
              <a:ext cx="857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200">
                  <a:solidFill>
                    <a:srgbClr val="FF0000"/>
                  </a:solidFill>
                  <a:latin typeface="Arial" charset="0"/>
                </a:rPr>
                <a:t>NEIN</a:t>
              </a:r>
            </a:p>
          </p:txBody>
        </p:sp>
      </p:grpSp>
      <p:grpSp>
        <p:nvGrpSpPr>
          <p:cNvPr id="3" name="Gruppieren 2"/>
          <p:cNvGrpSpPr>
            <a:grpSpLocks/>
          </p:cNvGrpSpPr>
          <p:nvPr/>
        </p:nvGrpSpPr>
        <p:grpSpPr bwMode="auto">
          <a:xfrm>
            <a:off x="3333750" y="2700338"/>
            <a:ext cx="6302375" cy="646112"/>
            <a:chOff x="3333750" y="3765550"/>
            <a:chExt cx="6302375" cy="646113"/>
          </a:xfrm>
        </p:grpSpPr>
        <p:sp>
          <p:nvSpPr>
            <p:cNvPr id="26" name="Rechteck 25"/>
            <p:cNvSpPr/>
            <p:nvPr/>
          </p:nvSpPr>
          <p:spPr>
            <a:xfrm>
              <a:off x="3333750" y="3800475"/>
              <a:ext cx="6302375" cy="5588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8687" name="Rechteck 19"/>
            <p:cNvSpPr>
              <a:spLocks noChangeArrowheads="1"/>
            </p:cNvSpPr>
            <p:nvPr/>
          </p:nvSpPr>
          <p:spPr bwMode="auto">
            <a:xfrm>
              <a:off x="3354388" y="3765550"/>
              <a:ext cx="6281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solidFill>
                    <a:srgbClr val="FF0000"/>
                  </a:solidFill>
                  <a:latin typeface="Arial" charset="0"/>
                </a:rPr>
                <a:t>Gemäß Regel 6:2a i.V. m. Regel 12:1, Abs. 1 (I) wird das Spiel mit Abwurf für die gegnerische Mannschaft fortgesetzt.</a:t>
              </a:r>
            </a:p>
          </p:txBody>
        </p:sp>
      </p:grpSp>
      <p:grpSp>
        <p:nvGrpSpPr>
          <p:cNvPr id="4" name="Gruppieren 3"/>
          <p:cNvGrpSpPr>
            <a:grpSpLocks/>
          </p:cNvGrpSpPr>
          <p:nvPr/>
        </p:nvGrpSpPr>
        <p:grpSpPr bwMode="auto">
          <a:xfrm>
            <a:off x="3343275" y="3419475"/>
            <a:ext cx="6361113" cy="1888358"/>
            <a:chOff x="3343275" y="4484688"/>
            <a:chExt cx="6361113" cy="1871662"/>
          </a:xfrm>
        </p:grpSpPr>
        <p:sp>
          <p:nvSpPr>
            <p:cNvPr id="27" name="Rechteck 26"/>
            <p:cNvSpPr/>
            <p:nvPr/>
          </p:nvSpPr>
          <p:spPr>
            <a:xfrm>
              <a:off x="3343275" y="4484688"/>
              <a:ext cx="6311900" cy="18716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28685" name="Rechteck 20"/>
            <p:cNvSpPr>
              <a:spLocks noChangeArrowheads="1"/>
            </p:cNvSpPr>
            <p:nvPr/>
          </p:nvSpPr>
          <p:spPr bwMode="auto">
            <a:xfrm>
              <a:off x="3403600" y="4508500"/>
              <a:ext cx="6300788" cy="173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solidFill>
                    <a:srgbClr val="FF0000"/>
                  </a:solidFill>
                  <a:latin typeface="Arial" charset="0"/>
                </a:rPr>
                <a:t>In allen Fällen, in denen die Schiedsrichter bis zum Pfiff des Zeitnehmers bereits eine Entscheidung gegen die ballführende Mannschaft getroffen hat, kann das TTO nicht mehr gewährt werden. Hört der Zeitnehmer also einen Pfiff, muss er unbedingt das Richtungszeichen (Handzeichen 9) des Schiedsrichters beachten, um regelgerecht zu handeln</a:t>
              </a:r>
            </a:p>
          </p:txBody>
        </p:sp>
      </p:grpSp>
      <p:sp>
        <p:nvSpPr>
          <p:cNvPr id="28683" name="Rechteck 21"/>
          <p:cNvSpPr>
            <a:spLocks noChangeArrowheads="1"/>
          </p:cNvSpPr>
          <p:nvPr/>
        </p:nvSpPr>
        <p:spPr bwMode="auto">
          <a:xfrm>
            <a:off x="3332163" y="1258888"/>
            <a:ext cx="6313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800" b="0">
                <a:solidFill>
                  <a:srgbClr val="000000"/>
                </a:solidFill>
                <a:latin typeface="Arial" charset="0"/>
              </a:rPr>
              <a:t>Die Schiedsrichter haben gegen den ballführenden Spieler bereits auf Betreten des Torraums entschieden.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6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332163" y="1185863"/>
            <a:ext cx="6313487" cy="12001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699" name="Rechteck 20"/>
          <p:cNvSpPr>
            <a:spLocks noChangeArrowheads="1"/>
          </p:cNvSpPr>
          <p:nvPr/>
        </p:nvSpPr>
        <p:spPr bwMode="auto">
          <a:xfrm>
            <a:off x="3360738" y="379413"/>
            <a:ext cx="272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Team-Time-out</a:t>
            </a:r>
          </a:p>
        </p:txBody>
      </p:sp>
      <p:grpSp>
        <p:nvGrpSpPr>
          <p:cNvPr id="29700" name="Gruppieren 2"/>
          <p:cNvGrpSpPr>
            <a:grpSpLocks/>
          </p:cNvGrpSpPr>
          <p:nvPr/>
        </p:nvGrpSpPr>
        <p:grpSpPr bwMode="auto">
          <a:xfrm>
            <a:off x="404813" y="1171575"/>
            <a:ext cx="2736850" cy="1214438"/>
            <a:chOff x="415702" y="1095375"/>
            <a:chExt cx="2240533" cy="542131"/>
          </a:xfrm>
        </p:grpSpPr>
        <p:sp>
          <p:nvSpPr>
            <p:cNvPr id="5" name="Rechteck 4"/>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9721" name="Rechteck 5"/>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Spielsituation</a:t>
              </a:r>
            </a:p>
          </p:txBody>
        </p:sp>
      </p:grpSp>
      <p:grpSp>
        <p:nvGrpSpPr>
          <p:cNvPr id="29701" name="Gruppieren 8"/>
          <p:cNvGrpSpPr>
            <a:grpSpLocks/>
          </p:cNvGrpSpPr>
          <p:nvPr/>
        </p:nvGrpSpPr>
        <p:grpSpPr bwMode="auto">
          <a:xfrm>
            <a:off x="404813" y="2498725"/>
            <a:ext cx="2736850" cy="542925"/>
            <a:chOff x="415702" y="1095375"/>
            <a:chExt cx="2240533" cy="542131"/>
          </a:xfrm>
        </p:grpSpPr>
        <p:sp>
          <p:nvSpPr>
            <p:cNvPr id="10" name="Rechteck 9"/>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9719" name="Rechteck 10"/>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TTO für A</a:t>
              </a:r>
            </a:p>
          </p:txBody>
        </p:sp>
      </p:grpSp>
      <p:grpSp>
        <p:nvGrpSpPr>
          <p:cNvPr id="26633" name="Gruppieren 12"/>
          <p:cNvGrpSpPr>
            <a:grpSpLocks/>
          </p:cNvGrpSpPr>
          <p:nvPr/>
        </p:nvGrpSpPr>
        <p:grpSpPr bwMode="auto">
          <a:xfrm>
            <a:off x="415925" y="3203575"/>
            <a:ext cx="2716213" cy="1214438"/>
            <a:chOff x="415702" y="1095375"/>
            <a:chExt cx="2240533" cy="542131"/>
          </a:xfrm>
        </p:grpSpPr>
        <p:sp>
          <p:nvSpPr>
            <p:cNvPr id="14" name="Rechteck 13"/>
            <p:cNvSpPr/>
            <p:nvPr/>
          </p:nvSpPr>
          <p:spPr bwMode="auto">
            <a:xfrm>
              <a:off x="415702" y="1095375"/>
              <a:ext cx="223267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9717" name="Rechteck 14"/>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Regelhinweis</a:t>
              </a:r>
            </a:p>
          </p:txBody>
        </p:sp>
      </p:grpSp>
      <p:grpSp>
        <p:nvGrpSpPr>
          <p:cNvPr id="26634" name="Gruppieren 15"/>
          <p:cNvGrpSpPr>
            <a:grpSpLocks/>
          </p:cNvGrpSpPr>
          <p:nvPr/>
        </p:nvGrpSpPr>
        <p:grpSpPr bwMode="auto">
          <a:xfrm>
            <a:off x="425450" y="4597400"/>
            <a:ext cx="2695575" cy="1758950"/>
            <a:chOff x="415702" y="1095375"/>
            <a:chExt cx="2240533" cy="542131"/>
          </a:xfrm>
        </p:grpSpPr>
        <p:sp>
          <p:nvSpPr>
            <p:cNvPr id="17" name="Rechteck 16"/>
            <p:cNvSpPr/>
            <p:nvPr/>
          </p:nvSpPr>
          <p:spPr bwMode="auto">
            <a:xfrm>
              <a:off x="415702" y="1095375"/>
              <a:ext cx="223261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29715" name="Rechteck 17"/>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Bemerkungen</a:t>
              </a:r>
            </a:p>
          </p:txBody>
        </p:sp>
      </p:grpSp>
      <p:grpSp>
        <p:nvGrpSpPr>
          <p:cNvPr id="2" name="Gruppieren 1"/>
          <p:cNvGrpSpPr>
            <a:grpSpLocks/>
          </p:cNvGrpSpPr>
          <p:nvPr/>
        </p:nvGrpSpPr>
        <p:grpSpPr bwMode="auto">
          <a:xfrm>
            <a:off x="3332163" y="2482850"/>
            <a:ext cx="6323012" cy="558800"/>
            <a:chOff x="3332163" y="2482850"/>
            <a:chExt cx="6323012" cy="558800"/>
          </a:xfrm>
        </p:grpSpPr>
        <p:sp>
          <p:nvSpPr>
            <p:cNvPr id="25" name="Rechteck 24"/>
            <p:cNvSpPr/>
            <p:nvPr/>
          </p:nvSpPr>
          <p:spPr>
            <a:xfrm>
              <a:off x="3332163" y="2482850"/>
              <a:ext cx="6323012" cy="55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0B050"/>
                </a:solidFill>
              </a:endParaRPr>
            </a:p>
          </p:txBody>
        </p:sp>
        <p:sp>
          <p:nvSpPr>
            <p:cNvPr id="19" name="Rechteck 18"/>
            <p:cNvSpPr/>
            <p:nvPr/>
          </p:nvSpPr>
          <p:spPr>
            <a:xfrm>
              <a:off x="4416425" y="2546350"/>
              <a:ext cx="4144963" cy="431800"/>
            </a:xfrm>
            <a:prstGeom prst="rect">
              <a:avLst/>
            </a:prstGeom>
          </p:spPr>
          <p:txBody>
            <a:bodyPr>
              <a:spAutoFit/>
            </a:bodyPr>
            <a:lstStyle/>
            <a:p>
              <a:pPr algn="ctr" eaLnBrk="0" hangingPunct="0">
                <a:spcBef>
                  <a:spcPts val="0"/>
                </a:spcBef>
                <a:spcAft>
                  <a:spcPts val="0"/>
                </a:spcAft>
                <a:defRPr/>
              </a:pPr>
              <a:r>
                <a:rPr lang="de-DE" sz="2200" dirty="0">
                  <a:solidFill>
                    <a:schemeClr val="bg1">
                      <a:lumMod val="50000"/>
                    </a:schemeClr>
                  </a:solidFill>
                </a:rPr>
                <a:t>Zunächst fraglich</a:t>
              </a:r>
            </a:p>
          </p:txBody>
        </p:sp>
      </p:grpSp>
      <p:grpSp>
        <p:nvGrpSpPr>
          <p:cNvPr id="3" name="Gruppieren 2"/>
          <p:cNvGrpSpPr>
            <a:grpSpLocks/>
          </p:cNvGrpSpPr>
          <p:nvPr/>
        </p:nvGrpSpPr>
        <p:grpSpPr bwMode="auto">
          <a:xfrm>
            <a:off x="3343275" y="3203575"/>
            <a:ext cx="6302375" cy="1214438"/>
            <a:chOff x="3343275" y="3203575"/>
            <a:chExt cx="6302375" cy="1214438"/>
          </a:xfrm>
        </p:grpSpPr>
        <p:sp>
          <p:nvSpPr>
            <p:cNvPr id="26" name="Rechteck 25"/>
            <p:cNvSpPr/>
            <p:nvPr/>
          </p:nvSpPr>
          <p:spPr>
            <a:xfrm>
              <a:off x="3343275" y="3203575"/>
              <a:ext cx="6302375" cy="12144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711" name="Rechteck 19"/>
            <p:cNvSpPr>
              <a:spLocks noChangeArrowheads="1"/>
            </p:cNvSpPr>
            <p:nvPr/>
          </p:nvSpPr>
          <p:spPr bwMode="auto">
            <a:xfrm>
              <a:off x="3343275" y="3217863"/>
              <a:ext cx="6302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solidFill>
                    <a:srgbClr val="FF0000"/>
                  </a:solidFill>
                  <a:latin typeface="Arial" charset="0"/>
                </a:rPr>
                <a:t>Die Gewährung des TTO hängt von der Schiedsrichterentscheidung ab. Nur wenn Mannschaft A nach der Spielzeitunterbrechung das Spiel fortgesetzt soll, kann das TTO gewährt werden.</a:t>
              </a:r>
            </a:p>
          </p:txBody>
        </p:sp>
      </p:grpSp>
      <p:grpSp>
        <p:nvGrpSpPr>
          <p:cNvPr id="4" name="Gruppieren 3"/>
          <p:cNvGrpSpPr>
            <a:grpSpLocks/>
          </p:cNvGrpSpPr>
          <p:nvPr/>
        </p:nvGrpSpPr>
        <p:grpSpPr bwMode="auto">
          <a:xfrm>
            <a:off x="3343275" y="4597400"/>
            <a:ext cx="6311900" cy="1758950"/>
            <a:chOff x="3343275" y="4597400"/>
            <a:chExt cx="6311900" cy="1758950"/>
          </a:xfrm>
        </p:grpSpPr>
        <p:sp>
          <p:nvSpPr>
            <p:cNvPr id="27" name="Rechteck 26"/>
            <p:cNvSpPr/>
            <p:nvPr/>
          </p:nvSpPr>
          <p:spPr>
            <a:xfrm>
              <a:off x="3343275" y="4597400"/>
              <a:ext cx="6311900" cy="17589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29709" name="Rechteck 20"/>
            <p:cNvSpPr>
              <a:spLocks noChangeArrowheads="1"/>
            </p:cNvSpPr>
            <p:nvPr/>
          </p:nvSpPr>
          <p:spPr bwMode="auto">
            <a:xfrm>
              <a:off x="3348038" y="4602163"/>
              <a:ext cx="62976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latin typeface="Arial" charset="0"/>
                </a:rPr>
                <a:t>Wegen der bestehenden Spielzeitunterbrechung ist keine Eile geboten. Der Zeitnehmer kann im Zweifel die vorgesehene Spielfortsetzung erfragen. Keinesfalls sollte das TTO aber während der Verletzungsbehandlung erfolgen, damit alle Beteiligten dieser Mannschaft am TTO teilnehmen können.</a:t>
              </a:r>
            </a:p>
          </p:txBody>
        </p:sp>
      </p:grpSp>
      <p:sp>
        <p:nvSpPr>
          <p:cNvPr id="29707" name="Rechteck 21"/>
          <p:cNvSpPr>
            <a:spLocks noChangeArrowheads="1"/>
          </p:cNvSpPr>
          <p:nvPr/>
        </p:nvSpPr>
        <p:spPr bwMode="auto">
          <a:xfrm>
            <a:off x="3343275" y="1185863"/>
            <a:ext cx="6311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800" b="0">
                <a:solidFill>
                  <a:srgbClr val="000000"/>
                </a:solidFill>
                <a:latin typeface="Arial" charset="0"/>
              </a:rPr>
              <a:t>Die Schiedsrichter haben das Spiel bereits wegen der Verletzung eines Spielers mit Time-out unterbrochen und die Erlaubnis zum zusätzlichen Betreten der Spielfläche (Handzeichen 16) erteilt.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6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332163" y="1225550"/>
            <a:ext cx="6313487" cy="14763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0723" name="Rechteck 20"/>
          <p:cNvSpPr>
            <a:spLocks noChangeArrowheads="1"/>
          </p:cNvSpPr>
          <p:nvPr/>
        </p:nvSpPr>
        <p:spPr bwMode="auto">
          <a:xfrm>
            <a:off x="3360738" y="379413"/>
            <a:ext cx="272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Team-Time-out</a:t>
            </a:r>
          </a:p>
        </p:txBody>
      </p:sp>
      <p:grpSp>
        <p:nvGrpSpPr>
          <p:cNvPr id="30724" name="Gruppieren 2"/>
          <p:cNvGrpSpPr>
            <a:grpSpLocks/>
          </p:cNvGrpSpPr>
          <p:nvPr/>
        </p:nvGrpSpPr>
        <p:grpSpPr bwMode="auto">
          <a:xfrm>
            <a:off x="404813" y="1211263"/>
            <a:ext cx="2736850" cy="1490662"/>
            <a:chOff x="415702" y="1095375"/>
            <a:chExt cx="2240533" cy="542131"/>
          </a:xfrm>
        </p:grpSpPr>
        <p:sp>
          <p:nvSpPr>
            <p:cNvPr id="5" name="Rechteck 4"/>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30745" name="Rechteck 5"/>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Spielsituation</a:t>
              </a:r>
            </a:p>
          </p:txBody>
        </p:sp>
      </p:grpSp>
      <p:grpSp>
        <p:nvGrpSpPr>
          <p:cNvPr id="30725" name="Gruppieren 8"/>
          <p:cNvGrpSpPr>
            <a:grpSpLocks/>
          </p:cNvGrpSpPr>
          <p:nvPr/>
        </p:nvGrpSpPr>
        <p:grpSpPr bwMode="auto">
          <a:xfrm>
            <a:off x="404813" y="2847975"/>
            <a:ext cx="2736850" cy="542925"/>
            <a:chOff x="415702" y="1095375"/>
            <a:chExt cx="2240533" cy="542131"/>
          </a:xfrm>
        </p:grpSpPr>
        <p:sp>
          <p:nvSpPr>
            <p:cNvPr id="10" name="Rechteck 9"/>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30743" name="Rechteck 10"/>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TTO für A</a:t>
              </a:r>
            </a:p>
          </p:txBody>
        </p:sp>
      </p:grpSp>
      <p:grpSp>
        <p:nvGrpSpPr>
          <p:cNvPr id="27657" name="Gruppieren 12"/>
          <p:cNvGrpSpPr>
            <a:grpSpLocks/>
          </p:cNvGrpSpPr>
          <p:nvPr/>
        </p:nvGrpSpPr>
        <p:grpSpPr bwMode="auto">
          <a:xfrm>
            <a:off x="415925" y="3535363"/>
            <a:ext cx="2716213" cy="1168400"/>
            <a:chOff x="415702" y="1095375"/>
            <a:chExt cx="2240533" cy="542131"/>
          </a:xfrm>
        </p:grpSpPr>
        <p:sp>
          <p:nvSpPr>
            <p:cNvPr id="14" name="Rechteck 13"/>
            <p:cNvSpPr/>
            <p:nvPr/>
          </p:nvSpPr>
          <p:spPr bwMode="auto">
            <a:xfrm>
              <a:off x="415702" y="1095375"/>
              <a:ext cx="223267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30741" name="Rechteck 14"/>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Regelhinweis</a:t>
              </a:r>
            </a:p>
          </p:txBody>
        </p:sp>
      </p:grpSp>
      <p:grpSp>
        <p:nvGrpSpPr>
          <p:cNvPr id="27658" name="Gruppieren 15"/>
          <p:cNvGrpSpPr>
            <a:grpSpLocks/>
          </p:cNvGrpSpPr>
          <p:nvPr/>
        </p:nvGrpSpPr>
        <p:grpSpPr bwMode="auto">
          <a:xfrm>
            <a:off x="425450" y="4829175"/>
            <a:ext cx="2695575" cy="1666875"/>
            <a:chOff x="415702" y="1095375"/>
            <a:chExt cx="2240533" cy="542131"/>
          </a:xfrm>
        </p:grpSpPr>
        <p:sp>
          <p:nvSpPr>
            <p:cNvPr id="17" name="Rechteck 16"/>
            <p:cNvSpPr/>
            <p:nvPr/>
          </p:nvSpPr>
          <p:spPr bwMode="auto">
            <a:xfrm>
              <a:off x="415702" y="1095375"/>
              <a:ext cx="2232616"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800"/>
            </a:p>
          </p:txBody>
        </p:sp>
        <p:sp>
          <p:nvSpPr>
            <p:cNvPr id="30739" name="Rechteck 17"/>
            <p:cNvSpPr>
              <a:spLocks noChangeArrowheads="1"/>
            </p:cNvSpPr>
            <p:nvPr/>
          </p:nvSpPr>
          <p:spPr bwMode="auto">
            <a:xfrm>
              <a:off x="415702" y="1152525"/>
              <a:ext cx="22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a:latin typeface="Arial" charset="0"/>
                </a:rPr>
                <a:t>Bemerkungen</a:t>
              </a:r>
            </a:p>
          </p:txBody>
        </p:sp>
      </p:grpSp>
      <p:grpSp>
        <p:nvGrpSpPr>
          <p:cNvPr id="2" name="Gruppieren 1"/>
          <p:cNvGrpSpPr>
            <a:grpSpLocks/>
          </p:cNvGrpSpPr>
          <p:nvPr/>
        </p:nvGrpSpPr>
        <p:grpSpPr bwMode="auto">
          <a:xfrm>
            <a:off x="3316288" y="2803525"/>
            <a:ext cx="6338887" cy="646113"/>
            <a:chOff x="3316288" y="2803525"/>
            <a:chExt cx="6338887" cy="646113"/>
          </a:xfrm>
        </p:grpSpPr>
        <p:sp>
          <p:nvSpPr>
            <p:cNvPr id="25" name="Rechteck 24"/>
            <p:cNvSpPr/>
            <p:nvPr/>
          </p:nvSpPr>
          <p:spPr>
            <a:xfrm>
              <a:off x="3332163" y="2832100"/>
              <a:ext cx="6323012" cy="55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0B050"/>
                </a:solidFill>
              </a:endParaRPr>
            </a:p>
          </p:txBody>
        </p:sp>
        <p:sp>
          <p:nvSpPr>
            <p:cNvPr id="30737" name="Rechteck 18"/>
            <p:cNvSpPr>
              <a:spLocks noChangeArrowheads="1"/>
            </p:cNvSpPr>
            <p:nvPr/>
          </p:nvSpPr>
          <p:spPr bwMode="auto">
            <a:xfrm>
              <a:off x="3316288" y="2803525"/>
              <a:ext cx="6329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solidFill>
                    <a:srgbClr val="FF0000"/>
                  </a:solidFill>
                  <a:latin typeface="Arial" charset="0"/>
                </a:rPr>
                <a:t>Das vom Zeitnehmer  angezeigte TTO wird von den Schiedsrichtern nicht bestätigt.</a:t>
              </a:r>
            </a:p>
          </p:txBody>
        </p:sp>
      </p:grpSp>
      <p:grpSp>
        <p:nvGrpSpPr>
          <p:cNvPr id="3" name="Gruppieren 2"/>
          <p:cNvGrpSpPr>
            <a:grpSpLocks/>
          </p:cNvGrpSpPr>
          <p:nvPr/>
        </p:nvGrpSpPr>
        <p:grpSpPr bwMode="auto">
          <a:xfrm>
            <a:off x="3332163" y="3535363"/>
            <a:ext cx="6313487" cy="1214437"/>
            <a:chOff x="3332163" y="3535363"/>
            <a:chExt cx="6313487" cy="1214437"/>
          </a:xfrm>
        </p:grpSpPr>
        <p:sp>
          <p:nvSpPr>
            <p:cNvPr id="26" name="Rechteck 25"/>
            <p:cNvSpPr/>
            <p:nvPr/>
          </p:nvSpPr>
          <p:spPr>
            <a:xfrm>
              <a:off x="3343275" y="3535363"/>
              <a:ext cx="6302375" cy="1168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0735" name="Rechteck 19"/>
            <p:cNvSpPr>
              <a:spLocks noChangeArrowheads="1"/>
            </p:cNvSpPr>
            <p:nvPr/>
          </p:nvSpPr>
          <p:spPr bwMode="auto">
            <a:xfrm>
              <a:off x="3332163" y="3549650"/>
              <a:ext cx="6302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solidFill>
                    <a:srgbClr val="FF0000"/>
                  </a:solidFill>
                  <a:latin typeface="Arial" charset="0"/>
                </a:rPr>
                <a:t>In analoger Anwendung der 2:4 ist hier der Freiwurf für die gegnerische Mannschaft auszuführen. Damit hatte Mannschaft A regeltechnisch vor dem Pfiff des Zeitnehmers den Ballbesitz verloren.</a:t>
              </a:r>
            </a:p>
          </p:txBody>
        </p:sp>
      </p:grpSp>
      <p:sp>
        <p:nvSpPr>
          <p:cNvPr id="30730" name="Rechteck 20"/>
          <p:cNvSpPr>
            <a:spLocks noChangeArrowheads="1"/>
          </p:cNvSpPr>
          <p:nvPr/>
        </p:nvSpPr>
        <p:spPr bwMode="auto">
          <a:xfrm>
            <a:off x="3352800" y="1225550"/>
            <a:ext cx="63103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800" b="0">
                <a:solidFill>
                  <a:srgbClr val="000000"/>
                </a:solidFill>
                <a:latin typeface="Arial" charset="0"/>
              </a:rPr>
              <a:t>Ein Spieler der Mannschaft A hält den Ball in der Hand. Die Schiedsrichter haben unmittelbar vor dem Pfiff des Zeitnehmers ein Angreifervergehen erkannt, sind jedoch noch nicht dazu gekommen, selbst zu pfeifen und auf Freiwurf für die gegnerische Mannschaft zu entscheiden.</a:t>
            </a:r>
            <a:endParaRPr lang="de-DE" altLang="de-DE" sz="1800">
              <a:solidFill>
                <a:srgbClr val="FF0000"/>
              </a:solidFill>
              <a:latin typeface="Arial" charset="0"/>
            </a:endParaRPr>
          </a:p>
        </p:txBody>
      </p:sp>
      <p:grpSp>
        <p:nvGrpSpPr>
          <p:cNvPr id="4" name="Gruppieren 3"/>
          <p:cNvGrpSpPr>
            <a:grpSpLocks/>
          </p:cNvGrpSpPr>
          <p:nvPr/>
        </p:nvGrpSpPr>
        <p:grpSpPr bwMode="auto">
          <a:xfrm>
            <a:off x="3343275" y="4800600"/>
            <a:ext cx="6311900" cy="1754188"/>
            <a:chOff x="3343275" y="4800600"/>
            <a:chExt cx="6311900" cy="1754188"/>
          </a:xfrm>
        </p:grpSpPr>
        <p:sp>
          <p:nvSpPr>
            <p:cNvPr id="27" name="Rechteck 26"/>
            <p:cNvSpPr/>
            <p:nvPr/>
          </p:nvSpPr>
          <p:spPr>
            <a:xfrm>
              <a:off x="3343275" y="4826000"/>
              <a:ext cx="6311900" cy="16700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30733" name="Rechteck 21"/>
            <p:cNvSpPr>
              <a:spLocks noChangeArrowheads="1"/>
            </p:cNvSpPr>
            <p:nvPr/>
          </p:nvSpPr>
          <p:spPr bwMode="auto">
            <a:xfrm>
              <a:off x="3351213" y="4800600"/>
              <a:ext cx="62944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800" b="0">
                  <a:latin typeface="Arial" charset="0"/>
                </a:rPr>
                <a:t>Würde nicht wie nebenstehend beschrieben verfahren, würde das Spiel nach dem TTO für Mannschaft A mit einem Freiwurf für gegnerische Mannschaft fortgesetzt. Dies widerspricht dem Regelgrundsatz, dass das Spiel nach einem TTO nur mit Ballbesitz für die beantragende Mannschaft fortgesetzt werden kann.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76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377676" y="1316038"/>
            <a:ext cx="9300789" cy="1074647"/>
          </a:xfrm>
          <a:prstGeom prst="rect">
            <a:avLst/>
          </a:prstGeom>
          <a:solidFill>
            <a:schemeClr val="bg1"/>
          </a:solidFill>
          <a:ln>
            <a:solidFill>
              <a:schemeClr val="tx1">
                <a:lumMod val="50000"/>
                <a:lumOff val="50000"/>
              </a:schemeClr>
            </a:solidFill>
          </a:ln>
          <a:effectLst/>
        </p:spPr>
        <p:txBody>
          <a:bodyPr wrap="square" lIns="90482" tIns="44447" rIns="90482" bIns="44447">
            <a:spAutoFit/>
          </a:bodyPr>
          <a:lstStyle/>
          <a:p>
            <a:pPr marL="447675" indent="-447675">
              <a:spcBef>
                <a:spcPts val="600"/>
              </a:spcBef>
              <a:spcAft>
                <a:spcPts val="600"/>
              </a:spcAft>
              <a:buFont typeface="Arial" panose="020B0604020202020204" pitchFamily="34" charset="0"/>
              <a:buChar char="→"/>
            </a:pPr>
            <a:r>
              <a:rPr lang="de-DE" altLang="de-DE" sz="1800" dirty="0">
                <a:solidFill>
                  <a:schemeClr val="tx1"/>
                </a:solidFill>
              </a:rPr>
              <a:t>Jede Mannschaft hat </a:t>
            </a:r>
            <a:r>
              <a:rPr lang="de-DE" altLang="de-DE" sz="1800" dirty="0">
                <a:solidFill>
                  <a:srgbClr val="FF0000"/>
                </a:solidFill>
              </a:rPr>
              <a:t>pro Halbzeit </a:t>
            </a:r>
            <a:r>
              <a:rPr lang="de-DE" altLang="de-DE" sz="1800" dirty="0">
                <a:solidFill>
                  <a:schemeClr val="tx1"/>
                </a:solidFill>
              </a:rPr>
              <a:t>Anspruch auf </a:t>
            </a:r>
            <a:br>
              <a:rPr lang="de-DE" altLang="de-DE" sz="1800" dirty="0">
                <a:solidFill>
                  <a:schemeClr val="tx1"/>
                </a:solidFill>
              </a:rPr>
            </a:br>
            <a:r>
              <a:rPr lang="de-DE" altLang="de-DE" sz="1800" dirty="0">
                <a:solidFill>
                  <a:srgbClr val="FF0000"/>
                </a:solidFill>
              </a:rPr>
              <a:t>ein Team-Time-out</a:t>
            </a:r>
          </a:p>
          <a:p>
            <a:pPr marL="447675" indent="-447675">
              <a:spcBef>
                <a:spcPts val="600"/>
              </a:spcBef>
              <a:spcAft>
                <a:spcPts val="600"/>
              </a:spcAft>
              <a:buFont typeface="Arial" panose="020B0604020202020204" pitchFamily="34" charset="0"/>
              <a:buChar char="→"/>
            </a:pPr>
            <a:r>
              <a:rPr lang="de-DE" altLang="de-DE" sz="1800" dirty="0">
                <a:solidFill>
                  <a:schemeClr val="tx1"/>
                </a:solidFill>
              </a:rPr>
              <a:t>Dauer: jeweils eine Minute</a:t>
            </a:r>
          </a:p>
        </p:txBody>
      </p:sp>
      <p:grpSp>
        <p:nvGrpSpPr>
          <p:cNvPr id="3" name="Gruppieren 2"/>
          <p:cNvGrpSpPr/>
          <p:nvPr/>
        </p:nvGrpSpPr>
        <p:grpSpPr>
          <a:xfrm>
            <a:off x="6785438" y="1028006"/>
            <a:ext cx="1297294" cy="1339963"/>
            <a:chOff x="4520158" y="1585020"/>
            <a:chExt cx="1536937" cy="1555987"/>
          </a:xfrm>
        </p:grpSpPr>
        <p:pic>
          <p:nvPicPr>
            <p:cNvPr id="12" name="Picture 5"/>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4615" b="100000" l="0" r="73462"/>
                      </a14:imgEffect>
                    </a14:imgLayer>
                  </a14:imgProps>
                </a:ext>
                <a:ext uri="{28A0092B-C50C-407E-A947-70E740481C1C}">
                  <a14:useLocalDpi xmlns:a14="http://schemas.microsoft.com/office/drawing/2010/main" val="0"/>
                </a:ext>
              </a:extLst>
            </a:blip>
            <a:srcRect t="10982"/>
            <a:stretch/>
          </p:blipFill>
          <p:spPr bwMode="auto">
            <a:xfrm>
              <a:off x="4520158" y="1772855"/>
              <a:ext cx="153693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168230" y="1585020"/>
              <a:ext cx="576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rot="5400000">
              <a:off x="5312246" y="2180134"/>
              <a:ext cx="86409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 name="Rechteck 9"/>
          <p:cNvSpPr/>
          <p:nvPr/>
        </p:nvSpPr>
        <p:spPr>
          <a:xfrm>
            <a:off x="3561560" y="331851"/>
            <a:ext cx="2729145" cy="480131"/>
          </a:xfrm>
          <a:prstGeom prst="rect">
            <a:avLst/>
          </a:prstGeom>
        </p:spPr>
        <p:txBody>
          <a:bodyPr vert="horz" lIns="91434" tIns="45717" rIns="91434" bIns="45717" numCol="1" anchorCtr="0" compatLnSpc="1">
            <a:prstTxWarp prst="textNoShape">
              <a:avLst/>
            </a:prstTxWarp>
          </a:bodyPr>
          <a:lstStyle/>
          <a:p>
            <a:pPr algn="ctr" eaLnBrk="1" hangingPunct="1">
              <a:lnSpc>
                <a:spcPct val="90000"/>
              </a:lnSpc>
            </a:pPr>
            <a:r>
              <a:rPr lang="de-DE" sz="2800" dirty="0">
                <a:solidFill>
                  <a:schemeClr val="tx1"/>
                </a:solidFill>
              </a:rPr>
              <a:t>Team Time-out</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775" y="2704084"/>
            <a:ext cx="2342620" cy="1492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7"/>
          <p:cNvSpPr/>
          <p:nvPr/>
        </p:nvSpPr>
        <p:spPr>
          <a:xfrm>
            <a:off x="377676" y="4484390"/>
            <a:ext cx="9466932" cy="1936421"/>
          </a:xfrm>
          <a:prstGeom prst="rect">
            <a:avLst/>
          </a:prstGeom>
          <a:solidFill>
            <a:schemeClr val="bg1"/>
          </a:solidFill>
          <a:ln>
            <a:solidFill>
              <a:schemeClr val="tx1">
                <a:lumMod val="50000"/>
                <a:lumOff val="50000"/>
              </a:schemeClr>
            </a:solidFill>
          </a:ln>
          <a:effectLst/>
        </p:spPr>
        <p:txBody>
          <a:bodyPr wrap="square" lIns="90482" tIns="44447" rIns="90482" bIns="44447">
            <a:spAutoFit/>
          </a:bodyPr>
          <a:lstStyle/>
          <a:p>
            <a:pPr marL="447675" indent="-447675">
              <a:spcBef>
                <a:spcPts val="600"/>
              </a:spcBef>
              <a:spcAft>
                <a:spcPts val="600"/>
              </a:spcAft>
              <a:buFont typeface="Arial" panose="020B0604020202020204" pitchFamily="34" charset="0"/>
              <a:buChar char="→"/>
            </a:pPr>
            <a:r>
              <a:rPr lang="de-DE" altLang="de-DE" sz="1800" dirty="0">
                <a:solidFill>
                  <a:srgbClr val="FF0000"/>
                </a:solidFill>
              </a:rPr>
              <a:t>während der regulären Spielzeit  </a:t>
            </a:r>
            <a:r>
              <a:rPr lang="de-DE" altLang="de-DE" sz="1800" dirty="0">
                <a:solidFill>
                  <a:schemeClr val="tx1"/>
                </a:solidFill>
              </a:rPr>
              <a:t>Anspruch auf </a:t>
            </a:r>
            <a:br>
              <a:rPr lang="de-DE" altLang="de-DE" sz="1800" dirty="0">
                <a:solidFill>
                  <a:schemeClr val="tx1"/>
                </a:solidFill>
              </a:rPr>
            </a:br>
            <a:r>
              <a:rPr lang="de-DE" altLang="de-DE" sz="1800" dirty="0">
                <a:solidFill>
                  <a:srgbClr val="FF0000"/>
                </a:solidFill>
              </a:rPr>
              <a:t>drei Team Time-out</a:t>
            </a:r>
          </a:p>
          <a:p>
            <a:pPr marL="447675" indent="-447675">
              <a:spcBef>
                <a:spcPts val="600"/>
              </a:spcBef>
              <a:spcAft>
                <a:spcPts val="600"/>
              </a:spcAft>
              <a:buFont typeface="Arial" panose="020B0604020202020204" pitchFamily="34" charset="0"/>
              <a:buChar char="→"/>
            </a:pPr>
            <a:r>
              <a:rPr lang="de-DE" altLang="de-DE" sz="1800" dirty="0">
                <a:solidFill>
                  <a:schemeClr val="tx1"/>
                </a:solidFill>
              </a:rPr>
              <a:t>Pro Halbzeit nur zwei Team Time-outs</a:t>
            </a:r>
          </a:p>
          <a:p>
            <a:pPr marL="447675" indent="-447675">
              <a:spcBef>
                <a:spcPts val="600"/>
              </a:spcBef>
              <a:spcAft>
                <a:spcPts val="600"/>
              </a:spcAft>
              <a:buFont typeface="Arial" panose="020B0604020202020204" pitchFamily="34" charset="0"/>
              <a:buChar char="→"/>
            </a:pPr>
            <a:r>
              <a:rPr lang="de-DE" altLang="de-DE" sz="1800" dirty="0">
                <a:solidFill>
                  <a:schemeClr val="tx1"/>
                </a:solidFill>
              </a:rPr>
              <a:t>Innerhalb der letzten fünf Minuten ist nur ein Team Time-out erlaubt</a:t>
            </a:r>
          </a:p>
          <a:p>
            <a:pPr marL="447675" indent="-447675">
              <a:spcBef>
                <a:spcPts val="600"/>
              </a:spcBef>
              <a:spcAft>
                <a:spcPts val="600"/>
              </a:spcAft>
              <a:buFont typeface="Arial" panose="020B0604020202020204" pitchFamily="34" charset="0"/>
              <a:buChar char="→"/>
            </a:pPr>
            <a:r>
              <a:rPr lang="de-DE" altLang="de-DE" sz="1800" dirty="0">
                <a:solidFill>
                  <a:schemeClr val="tx1"/>
                </a:solidFill>
              </a:rPr>
              <a:t>Dauer: jeweils eine Minute</a:t>
            </a:r>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7671" y="4484390"/>
            <a:ext cx="1536937" cy="153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hteck 14"/>
          <p:cNvSpPr/>
          <p:nvPr/>
        </p:nvSpPr>
        <p:spPr>
          <a:xfrm>
            <a:off x="377676" y="3127055"/>
            <a:ext cx="5772397" cy="646331"/>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de-DE" sz="1800" dirty="0">
                <a:solidFill>
                  <a:srgbClr val="FF0000"/>
                </a:solidFill>
                <a:latin typeface="Arial" pitchFamily="34" charset="0"/>
                <a:cs typeface="Arial" pitchFamily="34" charset="0"/>
              </a:rPr>
              <a:t>oder</a:t>
            </a:r>
          </a:p>
          <a:p>
            <a:pPr algn="ctr">
              <a:defRPr/>
            </a:pPr>
            <a:r>
              <a:rPr lang="de-DE" sz="1800" dirty="0">
                <a:solidFill>
                  <a:srgbClr val="FF0000"/>
                </a:solidFill>
                <a:latin typeface="Arial" pitchFamily="34" charset="0"/>
                <a:cs typeface="Arial" pitchFamily="34" charset="0"/>
              </a:rPr>
              <a:t>(entsprechend den Durchführungsbestimmungen)</a:t>
            </a:r>
          </a:p>
        </p:txBody>
      </p:sp>
    </p:spTree>
    <p:extLst>
      <p:ext uri="{BB962C8B-B14F-4D97-AF65-F5344CB8AC3E}">
        <p14:creationId xmlns:p14="http://schemas.microsoft.com/office/powerpoint/2010/main" val="366450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15925" y="1747838"/>
            <a:ext cx="2725738"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5" name="Rechteck 24"/>
          <p:cNvSpPr/>
          <p:nvPr/>
        </p:nvSpPr>
        <p:spPr>
          <a:xfrm>
            <a:off x="3243263" y="1747838"/>
            <a:ext cx="1989137"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0B050"/>
              </a:solidFill>
            </a:endParaRPr>
          </a:p>
        </p:txBody>
      </p:sp>
      <p:sp>
        <p:nvSpPr>
          <p:cNvPr id="26" name="Rechteck 25"/>
          <p:cNvSpPr/>
          <p:nvPr/>
        </p:nvSpPr>
        <p:spPr>
          <a:xfrm>
            <a:off x="5311775" y="1747838"/>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Rechteck 26"/>
          <p:cNvSpPr/>
          <p:nvPr/>
        </p:nvSpPr>
        <p:spPr>
          <a:xfrm>
            <a:off x="7472363" y="1747838"/>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31750" name="Rechteck 20"/>
          <p:cNvSpPr>
            <a:spLocks noChangeArrowheads="1"/>
          </p:cNvSpPr>
          <p:nvPr/>
        </p:nvSpPr>
        <p:spPr bwMode="auto">
          <a:xfrm>
            <a:off x="3363367" y="235918"/>
            <a:ext cx="3462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dirty="0">
                <a:latin typeface="Arial" charset="0"/>
              </a:rPr>
              <a:t>Zusammenfassung</a:t>
            </a:r>
          </a:p>
        </p:txBody>
      </p:sp>
      <p:grpSp>
        <p:nvGrpSpPr>
          <p:cNvPr id="31751" name="Gruppieren 2"/>
          <p:cNvGrpSpPr>
            <a:grpSpLocks/>
          </p:cNvGrpSpPr>
          <p:nvPr/>
        </p:nvGrpSpPr>
        <p:grpSpPr bwMode="auto">
          <a:xfrm>
            <a:off x="415925" y="1095375"/>
            <a:ext cx="2736850" cy="541338"/>
            <a:chOff x="415702" y="1095375"/>
            <a:chExt cx="2240533" cy="542131"/>
          </a:xfrm>
        </p:grpSpPr>
        <p:sp>
          <p:nvSpPr>
            <p:cNvPr id="5" name="Rechteck 4"/>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2000"/>
            </a:p>
          </p:txBody>
        </p:sp>
        <p:sp>
          <p:nvSpPr>
            <p:cNvPr id="31790" name="Rechteck 5"/>
            <p:cNvSpPr>
              <a:spLocks noChangeArrowheads="1"/>
            </p:cNvSpPr>
            <p:nvPr/>
          </p:nvSpPr>
          <p:spPr bwMode="auto">
            <a:xfrm>
              <a:off x="415702" y="1152525"/>
              <a:ext cx="224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000">
                  <a:latin typeface="Arial" charset="0"/>
                </a:rPr>
                <a:t>Spielsituation</a:t>
              </a:r>
            </a:p>
          </p:txBody>
        </p:sp>
      </p:grpSp>
      <p:grpSp>
        <p:nvGrpSpPr>
          <p:cNvPr id="31752" name="Gruppieren 8"/>
          <p:cNvGrpSpPr>
            <a:grpSpLocks/>
          </p:cNvGrpSpPr>
          <p:nvPr/>
        </p:nvGrpSpPr>
        <p:grpSpPr bwMode="auto">
          <a:xfrm>
            <a:off x="3224213" y="1100138"/>
            <a:ext cx="2016125" cy="541337"/>
            <a:chOff x="415702" y="1095375"/>
            <a:chExt cx="2240533" cy="542131"/>
          </a:xfrm>
        </p:grpSpPr>
        <p:sp>
          <p:nvSpPr>
            <p:cNvPr id="10" name="Rechteck 9"/>
            <p:cNvSpPr/>
            <p:nvPr/>
          </p:nvSpPr>
          <p:spPr bwMode="auto">
            <a:xfrm>
              <a:off x="415702" y="1095375"/>
              <a:ext cx="2231711"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2000"/>
            </a:p>
          </p:txBody>
        </p:sp>
        <p:sp>
          <p:nvSpPr>
            <p:cNvPr id="31788" name="Rechteck 10"/>
            <p:cNvSpPr>
              <a:spLocks noChangeArrowheads="1"/>
            </p:cNvSpPr>
            <p:nvPr/>
          </p:nvSpPr>
          <p:spPr bwMode="auto">
            <a:xfrm>
              <a:off x="415702" y="1152525"/>
              <a:ext cx="224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000">
                  <a:latin typeface="Arial" charset="0"/>
                </a:rPr>
                <a:t>TTO für A</a:t>
              </a:r>
            </a:p>
          </p:txBody>
        </p:sp>
      </p:grpSp>
      <p:grpSp>
        <p:nvGrpSpPr>
          <p:cNvPr id="31753" name="Gruppieren 12"/>
          <p:cNvGrpSpPr>
            <a:grpSpLocks/>
          </p:cNvGrpSpPr>
          <p:nvPr/>
        </p:nvGrpSpPr>
        <p:grpSpPr bwMode="auto">
          <a:xfrm>
            <a:off x="5311775" y="1100138"/>
            <a:ext cx="2016125" cy="541337"/>
            <a:chOff x="415702" y="1095375"/>
            <a:chExt cx="2240533" cy="542131"/>
          </a:xfrm>
        </p:grpSpPr>
        <p:sp>
          <p:nvSpPr>
            <p:cNvPr id="14" name="Rechteck 13"/>
            <p:cNvSpPr/>
            <p:nvPr/>
          </p:nvSpPr>
          <p:spPr bwMode="auto">
            <a:xfrm>
              <a:off x="415702" y="1095375"/>
              <a:ext cx="2231713"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2000"/>
            </a:p>
          </p:txBody>
        </p:sp>
        <p:sp>
          <p:nvSpPr>
            <p:cNvPr id="31786" name="Rechteck 14"/>
            <p:cNvSpPr>
              <a:spLocks noChangeArrowheads="1"/>
            </p:cNvSpPr>
            <p:nvPr/>
          </p:nvSpPr>
          <p:spPr bwMode="auto">
            <a:xfrm>
              <a:off x="415702" y="1152525"/>
              <a:ext cx="224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000">
                  <a:latin typeface="Arial" charset="0"/>
                </a:rPr>
                <a:t>Regelhinweis</a:t>
              </a:r>
            </a:p>
          </p:txBody>
        </p:sp>
      </p:grpSp>
      <p:grpSp>
        <p:nvGrpSpPr>
          <p:cNvPr id="31754" name="Gruppieren 15"/>
          <p:cNvGrpSpPr>
            <a:grpSpLocks/>
          </p:cNvGrpSpPr>
          <p:nvPr/>
        </p:nvGrpSpPr>
        <p:grpSpPr bwMode="auto">
          <a:xfrm>
            <a:off x="7472363" y="1100138"/>
            <a:ext cx="2016125" cy="541337"/>
            <a:chOff x="415702" y="1095375"/>
            <a:chExt cx="2240533" cy="542131"/>
          </a:xfrm>
        </p:grpSpPr>
        <p:sp>
          <p:nvSpPr>
            <p:cNvPr id="17" name="Rechteck 16"/>
            <p:cNvSpPr/>
            <p:nvPr/>
          </p:nvSpPr>
          <p:spPr bwMode="auto">
            <a:xfrm>
              <a:off x="415702" y="1095375"/>
              <a:ext cx="2231711"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2000"/>
            </a:p>
          </p:txBody>
        </p:sp>
        <p:sp>
          <p:nvSpPr>
            <p:cNvPr id="31784" name="Rechteck 17"/>
            <p:cNvSpPr>
              <a:spLocks noChangeArrowheads="1"/>
            </p:cNvSpPr>
            <p:nvPr/>
          </p:nvSpPr>
          <p:spPr bwMode="auto">
            <a:xfrm>
              <a:off x="415702" y="1152525"/>
              <a:ext cx="224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000">
                  <a:latin typeface="Arial" charset="0"/>
                </a:rPr>
                <a:t>Bemerkungen</a:t>
              </a:r>
            </a:p>
          </p:txBody>
        </p:sp>
      </p:grpSp>
      <p:sp>
        <p:nvSpPr>
          <p:cNvPr id="31755" name="Rechteck 20"/>
          <p:cNvSpPr>
            <a:spLocks noChangeArrowheads="1"/>
          </p:cNvSpPr>
          <p:nvPr/>
        </p:nvSpPr>
        <p:spPr bwMode="auto">
          <a:xfrm>
            <a:off x="415925" y="1863725"/>
            <a:ext cx="27257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800" b="0">
                <a:solidFill>
                  <a:srgbClr val="000000"/>
                </a:solidFill>
                <a:latin typeface="Arial" charset="0"/>
              </a:rPr>
              <a:t>Ein Spieler der Mannschaft  A hält den Ball in der Hand.</a:t>
            </a:r>
            <a:endParaRPr lang="de-DE" altLang="de-DE" sz="1800">
              <a:solidFill>
                <a:srgbClr val="FF0000"/>
              </a:solidFill>
              <a:latin typeface="Arial" charset="0"/>
            </a:endParaRPr>
          </a:p>
        </p:txBody>
      </p:sp>
      <p:sp>
        <p:nvSpPr>
          <p:cNvPr id="31756" name="Rechteck 21"/>
          <p:cNvSpPr>
            <a:spLocks noChangeArrowheads="1"/>
          </p:cNvSpPr>
          <p:nvPr/>
        </p:nvSpPr>
        <p:spPr bwMode="auto">
          <a:xfrm>
            <a:off x="3956050" y="2090738"/>
            <a:ext cx="544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200">
                <a:solidFill>
                  <a:srgbClr val="00B050"/>
                </a:solidFill>
                <a:latin typeface="Arial" charset="0"/>
              </a:rPr>
              <a:t>JA</a:t>
            </a:r>
          </a:p>
        </p:txBody>
      </p:sp>
      <p:sp>
        <p:nvSpPr>
          <p:cNvPr id="31757" name="Rechteck 22"/>
          <p:cNvSpPr>
            <a:spLocks noChangeArrowheads="1"/>
          </p:cNvSpPr>
          <p:nvPr/>
        </p:nvSpPr>
        <p:spPr bwMode="auto">
          <a:xfrm>
            <a:off x="5311775" y="1935163"/>
            <a:ext cx="200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400">
                <a:solidFill>
                  <a:srgbClr val="FF0000"/>
                </a:solidFill>
                <a:latin typeface="Arial" charset="0"/>
              </a:rPr>
              <a:t>Bestimmungen </a:t>
            </a:r>
          </a:p>
          <a:p>
            <a:pPr algn="ctr">
              <a:lnSpc>
                <a:spcPct val="100000"/>
              </a:lnSpc>
              <a:spcBef>
                <a:spcPct val="0"/>
              </a:spcBef>
              <a:buFontTx/>
              <a:buNone/>
            </a:pPr>
            <a:r>
              <a:rPr lang="de-DE" altLang="de-DE" sz="1400">
                <a:solidFill>
                  <a:srgbClr val="FF0000"/>
                </a:solidFill>
                <a:latin typeface="Arial" charset="0"/>
              </a:rPr>
              <a:t>IHF-Erl. 3, Abs. 3 </a:t>
            </a:r>
          </a:p>
          <a:p>
            <a:pPr algn="ctr">
              <a:lnSpc>
                <a:spcPct val="100000"/>
              </a:lnSpc>
              <a:spcBef>
                <a:spcPct val="0"/>
              </a:spcBef>
              <a:buFontTx/>
              <a:buNone/>
            </a:pPr>
            <a:r>
              <a:rPr lang="de-DE" altLang="de-DE" sz="1400">
                <a:solidFill>
                  <a:srgbClr val="FF0000"/>
                </a:solidFill>
                <a:latin typeface="Arial" charset="0"/>
              </a:rPr>
              <a:t>sind erfüllt.</a:t>
            </a:r>
          </a:p>
        </p:txBody>
      </p:sp>
      <p:sp>
        <p:nvSpPr>
          <p:cNvPr id="31758" name="Rechteck 27"/>
          <p:cNvSpPr>
            <a:spLocks noChangeArrowheads="1"/>
          </p:cNvSpPr>
          <p:nvPr/>
        </p:nvSpPr>
        <p:spPr bwMode="auto">
          <a:xfrm>
            <a:off x="7832725" y="1963738"/>
            <a:ext cx="1397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400">
                <a:latin typeface="Arial" charset="0"/>
              </a:rPr>
              <a:t>Dies ist der klassische Regelfall.</a:t>
            </a:r>
          </a:p>
        </p:txBody>
      </p:sp>
      <p:sp>
        <p:nvSpPr>
          <p:cNvPr id="29" name="Rechteck 28"/>
          <p:cNvSpPr/>
          <p:nvPr/>
        </p:nvSpPr>
        <p:spPr>
          <a:xfrm>
            <a:off x="415925" y="2971800"/>
            <a:ext cx="2725738"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0" name="Rechteck 29"/>
          <p:cNvSpPr/>
          <p:nvPr/>
        </p:nvSpPr>
        <p:spPr>
          <a:xfrm>
            <a:off x="3243263" y="2971800"/>
            <a:ext cx="1989137"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0B050"/>
              </a:solidFill>
            </a:endParaRPr>
          </a:p>
        </p:txBody>
      </p:sp>
      <p:sp>
        <p:nvSpPr>
          <p:cNvPr id="31" name="Rechteck 30"/>
          <p:cNvSpPr/>
          <p:nvPr/>
        </p:nvSpPr>
        <p:spPr>
          <a:xfrm>
            <a:off x="5311775" y="2971800"/>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 name="Rechteck 31"/>
          <p:cNvSpPr/>
          <p:nvPr/>
        </p:nvSpPr>
        <p:spPr>
          <a:xfrm>
            <a:off x="7472363" y="2971800"/>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31763" name="Rechteck 32"/>
          <p:cNvSpPr>
            <a:spLocks noChangeArrowheads="1"/>
          </p:cNvSpPr>
          <p:nvPr/>
        </p:nvSpPr>
        <p:spPr bwMode="auto">
          <a:xfrm>
            <a:off x="415925" y="2951163"/>
            <a:ext cx="2725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800" b="0">
                <a:solidFill>
                  <a:srgbClr val="000000"/>
                </a:solidFill>
                <a:latin typeface="Arial" charset="0"/>
              </a:rPr>
              <a:t>Ein Spieler der Mannschaft  A prellt den Ball im Lauf bzw. im Stehen.</a:t>
            </a:r>
          </a:p>
        </p:txBody>
      </p:sp>
      <p:sp>
        <p:nvSpPr>
          <p:cNvPr id="31764" name="Rechteck 33"/>
          <p:cNvSpPr>
            <a:spLocks noChangeArrowheads="1"/>
          </p:cNvSpPr>
          <p:nvPr/>
        </p:nvSpPr>
        <p:spPr bwMode="auto">
          <a:xfrm>
            <a:off x="3956050" y="3314700"/>
            <a:ext cx="544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200">
                <a:solidFill>
                  <a:srgbClr val="00B050"/>
                </a:solidFill>
                <a:latin typeface="Arial" charset="0"/>
              </a:rPr>
              <a:t>JA</a:t>
            </a:r>
          </a:p>
        </p:txBody>
      </p:sp>
      <p:sp>
        <p:nvSpPr>
          <p:cNvPr id="31765" name="Rechteck 34"/>
          <p:cNvSpPr>
            <a:spLocks noChangeArrowheads="1"/>
          </p:cNvSpPr>
          <p:nvPr/>
        </p:nvSpPr>
        <p:spPr bwMode="auto">
          <a:xfrm>
            <a:off x="5311775" y="3159125"/>
            <a:ext cx="200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400">
                <a:solidFill>
                  <a:srgbClr val="FF0000"/>
                </a:solidFill>
                <a:latin typeface="Arial" charset="0"/>
              </a:rPr>
              <a:t>Bestimmungen </a:t>
            </a:r>
          </a:p>
          <a:p>
            <a:pPr algn="ctr">
              <a:lnSpc>
                <a:spcPct val="100000"/>
              </a:lnSpc>
              <a:spcBef>
                <a:spcPct val="0"/>
              </a:spcBef>
              <a:buFontTx/>
              <a:buNone/>
            </a:pPr>
            <a:r>
              <a:rPr lang="de-DE" altLang="de-DE" sz="1400">
                <a:solidFill>
                  <a:srgbClr val="FF0000"/>
                </a:solidFill>
                <a:latin typeface="Arial" charset="0"/>
              </a:rPr>
              <a:t>IHF-Erl. 3, Abs. 3 </a:t>
            </a:r>
          </a:p>
          <a:p>
            <a:pPr algn="ctr">
              <a:lnSpc>
                <a:spcPct val="100000"/>
              </a:lnSpc>
              <a:spcBef>
                <a:spcPct val="0"/>
              </a:spcBef>
              <a:buFontTx/>
              <a:buNone/>
            </a:pPr>
            <a:r>
              <a:rPr lang="de-DE" altLang="de-DE" sz="1400">
                <a:solidFill>
                  <a:srgbClr val="FF0000"/>
                </a:solidFill>
                <a:latin typeface="Arial" charset="0"/>
              </a:rPr>
              <a:t>sind erfüllt.</a:t>
            </a:r>
          </a:p>
        </p:txBody>
      </p:sp>
      <p:sp>
        <p:nvSpPr>
          <p:cNvPr id="31766" name="Rechteck 35"/>
          <p:cNvSpPr>
            <a:spLocks noChangeArrowheads="1"/>
          </p:cNvSpPr>
          <p:nvPr/>
        </p:nvSpPr>
        <p:spPr bwMode="auto">
          <a:xfrm>
            <a:off x="7472363" y="2954338"/>
            <a:ext cx="20081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400">
                <a:latin typeface="Arial" charset="0"/>
              </a:rPr>
              <a:t>Ballbesitz ist auch dann gegeben, wenn ein Spieler anderweitig Ballkontrolle hat.</a:t>
            </a:r>
          </a:p>
        </p:txBody>
      </p:sp>
      <p:sp>
        <p:nvSpPr>
          <p:cNvPr id="37" name="Rechteck 36"/>
          <p:cNvSpPr/>
          <p:nvPr/>
        </p:nvSpPr>
        <p:spPr>
          <a:xfrm>
            <a:off x="415925" y="4159250"/>
            <a:ext cx="2725738"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8" name="Rechteck 37"/>
          <p:cNvSpPr/>
          <p:nvPr/>
        </p:nvSpPr>
        <p:spPr>
          <a:xfrm>
            <a:off x="3243263" y="4159250"/>
            <a:ext cx="1989137"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0B050"/>
              </a:solidFill>
            </a:endParaRPr>
          </a:p>
        </p:txBody>
      </p:sp>
      <p:sp>
        <p:nvSpPr>
          <p:cNvPr id="39" name="Rechteck 38"/>
          <p:cNvSpPr/>
          <p:nvPr/>
        </p:nvSpPr>
        <p:spPr>
          <a:xfrm>
            <a:off x="5311775" y="4159250"/>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0" name="Rechteck 39"/>
          <p:cNvSpPr/>
          <p:nvPr/>
        </p:nvSpPr>
        <p:spPr>
          <a:xfrm>
            <a:off x="7472363" y="4159250"/>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31771" name="Rechteck 40"/>
          <p:cNvSpPr>
            <a:spLocks noChangeArrowheads="1"/>
          </p:cNvSpPr>
          <p:nvPr/>
        </p:nvSpPr>
        <p:spPr bwMode="auto">
          <a:xfrm>
            <a:off x="415925" y="4164013"/>
            <a:ext cx="27257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400" b="0">
                <a:solidFill>
                  <a:srgbClr val="000000"/>
                </a:solidFill>
                <a:latin typeface="Arial" charset="0"/>
              </a:rPr>
              <a:t>Ein Spieler (inkl. Torwart) der gegnerischen Mannschaft hat den Wurf des Angreifers geblockt. Der Ball befindet sich aktuell in der Luft.</a:t>
            </a:r>
          </a:p>
        </p:txBody>
      </p:sp>
      <p:sp>
        <p:nvSpPr>
          <p:cNvPr id="31772" name="Rechteck 41"/>
          <p:cNvSpPr>
            <a:spLocks noChangeArrowheads="1"/>
          </p:cNvSpPr>
          <p:nvPr/>
        </p:nvSpPr>
        <p:spPr bwMode="auto">
          <a:xfrm>
            <a:off x="3956050" y="4502150"/>
            <a:ext cx="544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200">
                <a:solidFill>
                  <a:srgbClr val="00B050"/>
                </a:solidFill>
                <a:latin typeface="Arial" charset="0"/>
              </a:rPr>
              <a:t>JA</a:t>
            </a:r>
          </a:p>
        </p:txBody>
      </p:sp>
      <p:sp>
        <p:nvSpPr>
          <p:cNvPr id="31773" name="Rechteck 42"/>
          <p:cNvSpPr>
            <a:spLocks noChangeArrowheads="1"/>
          </p:cNvSpPr>
          <p:nvPr/>
        </p:nvSpPr>
        <p:spPr bwMode="auto">
          <a:xfrm>
            <a:off x="5311775" y="4340225"/>
            <a:ext cx="2016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400">
                <a:solidFill>
                  <a:srgbClr val="FF0000"/>
                </a:solidFill>
                <a:latin typeface="Arial" charset="0"/>
              </a:rPr>
              <a:t>Hier kommt es zur analogen Anwendung der Regel 13:4b.</a:t>
            </a:r>
          </a:p>
        </p:txBody>
      </p:sp>
      <p:sp>
        <p:nvSpPr>
          <p:cNvPr id="31774" name="Rechteck 43"/>
          <p:cNvSpPr>
            <a:spLocks noChangeArrowheads="1"/>
          </p:cNvSpPr>
          <p:nvPr/>
        </p:nvSpPr>
        <p:spPr bwMode="auto">
          <a:xfrm>
            <a:off x="7472363" y="4167188"/>
            <a:ext cx="20081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000">
                <a:latin typeface="Arial" charset="0"/>
              </a:rPr>
              <a:t>Abblocken des Wurfes ist kein Ballbesitz. Wenn aktuell keine Mannschaft im Physischen Ballbesitz ist, wird er der Mannschaft zugesprochen, die zuletzt  in Ballbesitz war.</a:t>
            </a:r>
          </a:p>
        </p:txBody>
      </p:sp>
      <p:sp>
        <p:nvSpPr>
          <p:cNvPr id="45" name="Rechteck 44"/>
          <p:cNvSpPr/>
          <p:nvPr/>
        </p:nvSpPr>
        <p:spPr>
          <a:xfrm>
            <a:off x="415925" y="5348288"/>
            <a:ext cx="2725738"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6" name="Rechteck 45"/>
          <p:cNvSpPr/>
          <p:nvPr/>
        </p:nvSpPr>
        <p:spPr>
          <a:xfrm>
            <a:off x="3243263" y="5348288"/>
            <a:ext cx="1989137"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0B050"/>
              </a:solidFill>
            </a:endParaRPr>
          </a:p>
        </p:txBody>
      </p:sp>
      <p:sp>
        <p:nvSpPr>
          <p:cNvPr id="47" name="Rechteck 46"/>
          <p:cNvSpPr/>
          <p:nvPr/>
        </p:nvSpPr>
        <p:spPr>
          <a:xfrm>
            <a:off x="5311775" y="5348288"/>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8" name="Rechteck 47"/>
          <p:cNvSpPr/>
          <p:nvPr/>
        </p:nvSpPr>
        <p:spPr>
          <a:xfrm>
            <a:off x="7472363" y="5348288"/>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31779" name="Rechteck 49"/>
          <p:cNvSpPr>
            <a:spLocks noChangeArrowheads="1"/>
          </p:cNvSpPr>
          <p:nvPr/>
        </p:nvSpPr>
        <p:spPr bwMode="auto">
          <a:xfrm>
            <a:off x="3956050" y="5691188"/>
            <a:ext cx="544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200">
                <a:solidFill>
                  <a:srgbClr val="00B050"/>
                </a:solidFill>
                <a:latin typeface="Arial" charset="0"/>
              </a:rPr>
              <a:t>JA</a:t>
            </a:r>
          </a:p>
        </p:txBody>
      </p:sp>
      <p:sp>
        <p:nvSpPr>
          <p:cNvPr id="31780" name="Rechteck 50"/>
          <p:cNvSpPr>
            <a:spLocks noChangeArrowheads="1"/>
          </p:cNvSpPr>
          <p:nvPr/>
        </p:nvSpPr>
        <p:spPr bwMode="auto">
          <a:xfrm>
            <a:off x="5311775" y="5407025"/>
            <a:ext cx="2009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200">
                <a:solidFill>
                  <a:srgbClr val="FF0000"/>
                </a:solidFill>
                <a:latin typeface="Arial" charset="0"/>
              </a:rPr>
              <a:t>Hier kommt die Regel 11 zur Anwendung. Das Spiel ist mit Einwurf für Mannschaft A fortzusetzen.</a:t>
            </a:r>
          </a:p>
        </p:txBody>
      </p:sp>
      <p:sp>
        <p:nvSpPr>
          <p:cNvPr id="31781" name="Rechteck 51"/>
          <p:cNvSpPr>
            <a:spLocks noChangeArrowheads="1"/>
          </p:cNvSpPr>
          <p:nvPr/>
        </p:nvSpPr>
        <p:spPr bwMode="auto">
          <a:xfrm>
            <a:off x="7472363" y="5386388"/>
            <a:ext cx="200818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900">
                <a:latin typeface="Arial" charset="0"/>
              </a:rPr>
              <a:t>In diesem Fall besteht faktisch Ballbesitz für die Mannschaft A, weil das Spiel mit einem formalen Wurf für Mannschaft A fortzusetzen ist und dies ist gleichbedeutend mit Ballbesitz für diese Mannschaft ist.</a:t>
            </a:r>
          </a:p>
        </p:txBody>
      </p:sp>
      <p:sp>
        <p:nvSpPr>
          <p:cNvPr id="31782" name="Rechteck 52"/>
          <p:cNvSpPr>
            <a:spLocks noChangeArrowheads="1"/>
          </p:cNvSpPr>
          <p:nvPr/>
        </p:nvSpPr>
        <p:spPr bwMode="auto">
          <a:xfrm>
            <a:off x="415925" y="5330825"/>
            <a:ext cx="27257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400" b="0">
                <a:solidFill>
                  <a:srgbClr val="000000"/>
                </a:solidFill>
                <a:latin typeface="Arial" charset="0"/>
              </a:rPr>
              <a:t>Ein Spieler der gegnerischen Mannschaft hat den Wurf des Angreifers geblockt. Der Ball ist daraufhin ins Seitenaus/ins Toraus/an die Decke geflogen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15925" y="1747838"/>
            <a:ext cx="2725738"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5" name="Rechteck 24"/>
          <p:cNvSpPr/>
          <p:nvPr/>
        </p:nvSpPr>
        <p:spPr>
          <a:xfrm>
            <a:off x="3243263" y="1747838"/>
            <a:ext cx="1989137"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 name="Rechteck 25"/>
          <p:cNvSpPr/>
          <p:nvPr/>
        </p:nvSpPr>
        <p:spPr>
          <a:xfrm>
            <a:off x="5311775" y="1747838"/>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Rechteck 26"/>
          <p:cNvSpPr/>
          <p:nvPr/>
        </p:nvSpPr>
        <p:spPr>
          <a:xfrm>
            <a:off x="7472363" y="1747838"/>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32775" name="Gruppieren 2"/>
          <p:cNvGrpSpPr>
            <a:grpSpLocks/>
          </p:cNvGrpSpPr>
          <p:nvPr/>
        </p:nvGrpSpPr>
        <p:grpSpPr bwMode="auto">
          <a:xfrm>
            <a:off x="415925" y="1095375"/>
            <a:ext cx="2736850" cy="541338"/>
            <a:chOff x="415702" y="1095375"/>
            <a:chExt cx="2240533" cy="542131"/>
          </a:xfrm>
        </p:grpSpPr>
        <p:sp>
          <p:nvSpPr>
            <p:cNvPr id="5" name="Rechteck 4"/>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2000"/>
            </a:p>
          </p:txBody>
        </p:sp>
        <p:sp>
          <p:nvSpPr>
            <p:cNvPr id="32814" name="Rechteck 5"/>
            <p:cNvSpPr>
              <a:spLocks noChangeArrowheads="1"/>
            </p:cNvSpPr>
            <p:nvPr/>
          </p:nvSpPr>
          <p:spPr bwMode="auto">
            <a:xfrm>
              <a:off x="415702" y="1152525"/>
              <a:ext cx="224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000">
                  <a:latin typeface="Arial" charset="0"/>
                </a:rPr>
                <a:t>Spielsituation</a:t>
              </a:r>
            </a:p>
          </p:txBody>
        </p:sp>
      </p:grpSp>
      <p:grpSp>
        <p:nvGrpSpPr>
          <p:cNvPr id="32776" name="Gruppieren 8"/>
          <p:cNvGrpSpPr>
            <a:grpSpLocks/>
          </p:cNvGrpSpPr>
          <p:nvPr/>
        </p:nvGrpSpPr>
        <p:grpSpPr bwMode="auto">
          <a:xfrm>
            <a:off x="3224213" y="1100138"/>
            <a:ext cx="2016125" cy="541337"/>
            <a:chOff x="415702" y="1095375"/>
            <a:chExt cx="2240533" cy="542131"/>
          </a:xfrm>
        </p:grpSpPr>
        <p:sp>
          <p:nvSpPr>
            <p:cNvPr id="10" name="Rechteck 9"/>
            <p:cNvSpPr/>
            <p:nvPr/>
          </p:nvSpPr>
          <p:spPr bwMode="auto">
            <a:xfrm>
              <a:off x="415702" y="1095375"/>
              <a:ext cx="2231711"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2000"/>
            </a:p>
          </p:txBody>
        </p:sp>
        <p:sp>
          <p:nvSpPr>
            <p:cNvPr id="32812" name="Rechteck 10"/>
            <p:cNvSpPr>
              <a:spLocks noChangeArrowheads="1"/>
            </p:cNvSpPr>
            <p:nvPr/>
          </p:nvSpPr>
          <p:spPr bwMode="auto">
            <a:xfrm>
              <a:off x="415702" y="1152525"/>
              <a:ext cx="224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000">
                  <a:latin typeface="Arial" charset="0"/>
                </a:rPr>
                <a:t>TTO für A</a:t>
              </a:r>
            </a:p>
          </p:txBody>
        </p:sp>
      </p:grpSp>
      <p:grpSp>
        <p:nvGrpSpPr>
          <p:cNvPr id="32777" name="Gruppieren 12"/>
          <p:cNvGrpSpPr>
            <a:grpSpLocks/>
          </p:cNvGrpSpPr>
          <p:nvPr/>
        </p:nvGrpSpPr>
        <p:grpSpPr bwMode="auto">
          <a:xfrm>
            <a:off x="5311775" y="1100138"/>
            <a:ext cx="2016125" cy="541337"/>
            <a:chOff x="415702" y="1095375"/>
            <a:chExt cx="2240533" cy="542131"/>
          </a:xfrm>
        </p:grpSpPr>
        <p:sp>
          <p:nvSpPr>
            <p:cNvPr id="14" name="Rechteck 13"/>
            <p:cNvSpPr/>
            <p:nvPr/>
          </p:nvSpPr>
          <p:spPr bwMode="auto">
            <a:xfrm>
              <a:off x="415702" y="1095375"/>
              <a:ext cx="2231713"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2000"/>
            </a:p>
          </p:txBody>
        </p:sp>
        <p:sp>
          <p:nvSpPr>
            <p:cNvPr id="32810" name="Rechteck 14"/>
            <p:cNvSpPr>
              <a:spLocks noChangeArrowheads="1"/>
            </p:cNvSpPr>
            <p:nvPr/>
          </p:nvSpPr>
          <p:spPr bwMode="auto">
            <a:xfrm>
              <a:off x="415702" y="1152525"/>
              <a:ext cx="224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000">
                  <a:latin typeface="Arial" charset="0"/>
                </a:rPr>
                <a:t>Regelhinweis</a:t>
              </a:r>
            </a:p>
          </p:txBody>
        </p:sp>
      </p:grpSp>
      <p:grpSp>
        <p:nvGrpSpPr>
          <p:cNvPr id="32778" name="Gruppieren 15"/>
          <p:cNvGrpSpPr>
            <a:grpSpLocks/>
          </p:cNvGrpSpPr>
          <p:nvPr/>
        </p:nvGrpSpPr>
        <p:grpSpPr bwMode="auto">
          <a:xfrm>
            <a:off x="7472363" y="1100138"/>
            <a:ext cx="2016125" cy="541337"/>
            <a:chOff x="415702" y="1095375"/>
            <a:chExt cx="2240533" cy="542131"/>
          </a:xfrm>
        </p:grpSpPr>
        <p:sp>
          <p:nvSpPr>
            <p:cNvPr id="17" name="Rechteck 16"/>
            <p:cNvSpPr/>
            <p:nvPr/>
          </p:nvSpPr>
          <p:spPr bwMode="auto">
            <a:xfrm>
              <a:off x="415702" y="1095375"/>
              <a:ext cx="2231711"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2000"/>
            </a:p>
          </p:txBody>
        </p:sp>
        <p:sp>
          <p:nvSpPr>
            <p:cNvPr id="32808" name="Rechteck 17"/>
            <p:cNvSpPr>
              <a:spLocks noChangeArrowheads="1"/>
            </p:cNvSpPr>
            <p:nvPr/>
          </p:nvSpPr>
          <p:spPr bwMode="auto">
            <a:xfrm>
              <a:off x="415702" y="1152525"/>
              <a:ext cx="224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000">
                  <a:latin typeface="Arial" charset="0"/>
                </a:rPr>
                <a:t>Bemerkungen</a:t>
              </a:r>
            </a:p>
          </p:txBody>
        </p:sp>
      </p:grpSp>
      <p:sp>
        <p:nvSpPr>
          <p:cNvPr id="32779" name="Rechteck 20"/>
          <p:cNvSpPr>
            <a:spLocks noChangeArrowheads="1"/>
          </p:cNvSpPr>
          <p:nvPr/>
        </p:nvSpPr>
        <p:spPr bwMode="auto">
          <a:xfrm>
            <a:off x="415925" y="1747838"/>
            <a:ext cx="28082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300" b="0">
                <a:solidFill>
                  <a:srgbClr val="000000"/>
                </a:solidFill>
                <a:latin typeface="Arial" charset="0"/>
              </a:rPr>
              <a:t>Der Wurf des ballführenden Spielers wird vom Torwart abgewehrt und der Ball </a:t>
            </a:r>
            <a:r>
              <a:rPr lang="de-DE" altLang="de-DE" sz="1300" b="0">
                <a:solidFill>
                  <a:srgbClr val="FF0000"/>
                </a:solidFill>
                <a:latin typeface="Arial" charset="0"/>
              </a:rPr>
              <a:t>springt</a:t>
            </a:r>
            <a:r>
              <a:rPr lang="de-DE" altLang="de-DE" sz="1300" b="0">
                <a:solidFill>
                  <a:srgbClr val="000000"/>
                </a:solidFill>
                <a:latin typeface="Arial" charset="0"/>
              </a:rPr>
              <a:t> im Torraum in Richtung Spielfeld/Torauslinie/Seitenauslinie.</a:t>
            </a:r>
            <a:endParaRPr lang="de-DE" altLang="de-DE" sz="1300">
              <a:solidFill>
                <a:srgbClr val="FF0000"/>
              </a:solidFill>
              <a:latin typeface="Arial" charset="0"/>
            </a:endParaRPr>
          </a:p>
        </p:txBody>
      </p:sp>
      <p:sp>
        <p:nvSpPr>
          <p:cNvPr id="32780" name="Rechteck 21"/>
          <p:cNvSpPr>
            <a:spLocks noChangeArrowheads="1"/>
          </p:cNvSpPr>
          <p:nvPr/>
        </p:nvSpPr>
        <p:spPr bwMode="auto">
          <a:xfrm>
            <a:off x="3956050" y="2090738"/>
            <a:ext cx="544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200">
                <a:solidFill>
                  <a:srgbClr val="00B050"/>
                </a:solidFill>
                <a:latin typeface="Arial" charset="0"/>
              </a:rPr>
              <a:t>JA</a:t>
            </a:r>
          </a:p>
        </p:txBody>
      </p:sp>
      <p:sp>
        <p:nvSpPr>
          <p:cNvPr id="32781" name="Rechteck 22"/>
          <p:cNvSpPr>
            <a:spLocks noChangeArrowheads="1"/>
          </p:cNvSpPr>
          <p:nvPr/>
        </p:nvSpPr>
        <p:spPr bwMode="auto">
          <a:xfrm>
            <a:off x="5278438" y="1814513"/>
            <a:ext cx="20875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200">
                <a:solidFill>
                  <a:srgbClr val="FF0000"/>
                </a:solidFill>
                <a:latin typeface="Arial" charset="0"/>
              </a:rPr>
              <a:t>Da ein über dem Torraum befindlicher Ball für alle spielbar ist, kommt es zur analogen Anwendung der Regel 13:4b</a:t>
            </a:r>
          </a:p>
        </p:txBody>
      </p:sp>
      <p:sp>
        <p:nvSpPr>
          <p:cNvPr id="32782" name="Rechteck 27"/>
          <p:cNvSpPr>
            <a:spLocks noChangeArrowheads="1"/>
          </p:cNvSpPr>
          <p:nvPr/>
        </p:nvSpPr>
        <p:spPr bwMode="auto">
          <a:xfrm>
            <a:off x="7472363" y="1804988"/>
            <a:ext cx="2008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200">
                <a:latin typeface="Arial" charset="0"/>
              </a:rPr>
              <a:t>Der in dem Torraum „springende“ Ball ist von dem im Torraum rollenden oder liegenden Ball zu unterscheiden.</a:t>
            </a:r>
          </a:p>
        </p:txBody>
      </p:sp>
      <p:sp>
        <p:nvSpPr>
          <p:cNvPr id="29" name="Rechteck 28"/>
          <p:cNvSpPr/>
          <p:nvPr/>
        </p:nvSpPr>
        <p:spPr>
          <a:xfrm>
            <a:off x="415925" y="2971800"/>
            <a:ext cx="2725738"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0" name="Rechteck 29"/>
          <p:cNvSpPr/>
          <p:nvPr/>
        </p:nvSpPr>
        <p:spPr>
          <a:xfrm>
            <a:off x="3243263" y="2971800"/>
            <a:ext cx="1989137"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1" name="Rechteck 30"/>
          <p:cNvSpPr/>
          <p:nvPr/>
        </p:nvSpPr>
        <p:spPr>
          <a:xfrm>
            <a:off x="5311775" y="2971800"/>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 name="Rechteck 31"/>
          <p:cNvSpPr/>
          <p:nvPr/>
        </p:nvSpPr>
        <p:spPr>
          <a:xfrm>
            <a:off x="7472363" y="2971800"/>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787" name="Rechteck 33"/>
          <p:cNvSpPr>
            <a:spLocks noChangeArrowheads="1"/>
          </p:cNvSpPr>
          <p:nvPr/>
        </p:nvSpPr>
        <p:spPr bwMode="auto">
          <a:xfrm>
            <a:off x="3798888" y="3314700"/>
            <a:ext cx="8588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200">
                <a:solidFill>
                  <a:srgbClr val="FF0000"/>
                </a:solidFill>
                <a:latin typeface="Arial" charset="0"/>
              </a:rPr>
              <a:t>NEIN</a:t>
            </a:r>
          </a:p>
        </p:txBody>
      </p:sp>
      <p:sp>
        <p:nvSpPr>
          <p:cNvPr id="32788" name="Rechteck 34"/>
          <p:cNvSpPr>
            <a:spLocks noChangeArrowheads="1"/>
          </p:cNvSpPr>
          <p:nvPr/>
        </p:nvSpPr>
        <p:spPr bwMode="auto">
          <a:xfrm>
            <a:off x="5311775" y="3038475"/>
            <a:ext cx="2054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200">
                <a:solidFill>
                  <a:srgbClr val="FF0000"/>
                </a:solidFill>
                <a:latin typeface="Arial" charset="0"/>
              </a:rPr>
              <a:t>Gemäß Regel 6:5, Abs. 1 besteht hier regeltechnisch Ballbesitz für die gegnerischen Mannschaft</a:t>
            </a:r>
          </a:p>
        </p:txBody>
      </p:sp>
      <p:sp>
        <p:nvSpPr>
          <p:cNvPr id="37" name="Rechteck 36"/>
          <p:cNvSpPr/>
          <p:nvPr/>
        </p:nvSpPr>
        <p:spPr>
          <a:xfrm>
            <a:off x="415925" y="4159250"/>
            <a:ext cx="2725738"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8" name="Rechteck 37"/>
          <p:cNvSpPr/>
          <p:nvPr/>
        </p:nvSpPr>
        <p:spPr>
          <a:xfrm>
            <a:off x="3243263" y="4159250"/>
            <a:ext cx="1989137"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9" name="Rechteck 38"/>
          <p:cNvSpPr/>
          <p:nvPr/>
        </p:nvSpPr>
        <p:spPr>
          <a:xfrm>
            <a:off x="5311775" y="4159250"/>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0" name="Rechteck 39"/>
          <p:cNvSpPr/>
          <p:nvPr/>
        </p:nvSpPr>
        <p:spPr>
          <a:xfrm>
            <a:off x="7472363" y="4159250"/>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793" name="Rechteck 40"/>
          <p:cNvSpPr>
            <a:spLocks noChangeArrowheads="1"/>
          </p:cNvSpPr>
          <p:nvPr/>
        </p:nvSpPr>
        <p:spPr bwMode="auto">
          <a:xfrm>
            <a:off x="425450" y="4154488"/>
            <a:ext cx="27257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400" b="0">
                <a:solidFill>
                  <a:srgbClr val="000000"/>
                </a:solidFill>
                <a:latin typeface="Arial" charset="0"/>
              </a:rPr>
              <a:t>Der ballführende Spieler hat den Ball ohne weitere Berührung durch einen gegnerischen Spieler bereits ins Toraus/ins Tor geworfen.</a:t>
            </a:r>
          </a:p>
        </p:txBody>
      </p:sp>
      <p:sp>
        <p:nvSpPr>
          <p:cNvPr id="32794" name="Rechteck 41"/>
          <p:cNvSpPr>
            <a:spLocks noChangeArrowheads="1"/>
          </p:cNvSpPr>
          <p:nvPr/>
        </p:nvSpPr>
        <p:spPr bwMode="auto">
          <a:xfrm>
            <a:off x="3798888" y="4502150"/>
            <a:ext cx="8588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200">
                <a:solidFill>
                  <a:srgbClr val="FF0000"/>
                </a:solidFill>
                <a:latin typeface="Arial" charset="0"/>
              </a:rPr>
              <a:t>NEIN</a:t>
            </a:r>
          </a:p>
        </p:txBody>
      </p:sp>
      <p:sp>
        <p:nvSpPr>
          <p:cNvPr id="44" name="Rechteck 43"/>
          <p:cNvSpPr/>
          <p:nvPr/>
        </p:nvSpPr>
        <p:spPr>
          <a:xfrm>
            <a:off x="7472363" y="4167188"/>
            <a:ext cx="2008187" cy="1139825"/>
          </a:xfrm>
          <a:prstGeom prst="rect">
            <a:avLst/>
          </a:prstGeom>
        </p:spPr>
        <p:txBody>
          <a:bodyPr>
            <a:spAutoFit/>
          </a:bodyPr>
          <a:lstStyle/>
          <a:p>
            <a:pPr algn="ctr" eaLnBrk="0" hangingPunct="0">
              <a:spcBef>
                <a:spcPts val="0"/>
              </a:spcBef>
              <a:spcAft>
                <a:spcPts val="0"/>
              </a:spcAft>
              <a:defRPr/>
            </a:pPr>
            <a:r>
              <a:rPr lang="de-DE" sz="850" dirty="0">
                <a:solidFill>
                  <a:schemeClr val="tx1"/>
                </a:solidFill>
              </a:rPr>
              <a:t>Lediglich in dem Ball, in dem die Schiedsrichter das Tor nicht anerkannt haben, aber auf Freiwurf oder 7-m-Wurf für A entscheiden (z.B.: Werfer hat unter regelwidriger Bedrängnis vor dem Wurf vier Schritte gemacht), wäre das TTO dennoch zu gewähren. </a:t>
            </a:r>
          </a:p>
        </p:txBody>
      </p:sp>
      <p:sp>
        <p:nvSpPr>
          <p:cNvPr id="45" name="Rechteck 44"/>
          <p:cNvSpPr/>
          <p:nvPr/>
        </p:nvSpPr>
        <p:spPr>
          <a:xfrm>
            <a:off x="415925" y="5348288"/>
            <a:ext cx="2725738"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6" name="Rechteck 45"/>
          <p:cNvSpPr/>
          <p:nvPr/>
        </p:nvSpPr>
        <p:spPr>
          <a:xfrm>
            <a:off x="3243263" y="5348288"/>
            <a:ext cx="1989137"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7" name="Rechteck 46"/>
          <p:cNvSpPr/>
          <p:nvPr/>
        </p:nvSpPr>
        <p:spPr>
          <a:xfrm>
            <a:off x="5311775" y="5348288"/>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8" name="Rechteck 47"/>
          <p:cNvSpPr/>
          <p:nvPr/>
        </p:nvSpPr>
        <p:spPr>
          <a:xfrm>
            <a:off x="7472363" y="5348288"/>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800" name="Rechteck 49"/>
          <p:cNvSpPr>
            <a:spLocks noChangeArrowheads="1"/>
          </p:cNvSpPr>
          <p:nvPr/>
        </p:nvSpPr>
        <p:spPr bwMode="auto">
          <a:xfrm>
            <a:off x="3798888" y="5691188"/>
            <a:ext cx="8588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200">
                <a:solidFill>
                  <a:srgbClr val="FF0000"/>
                </a:solidFill>
                <a:latin typeface="Arial" charset="0"/>
              </a:rPr>
              <a:t>NEIN</a:t>
            </a:r>
          </a:p>
        </p:txBody>
      </p:sp>
      <p:sp>
        <p:nvSpPr>
          <p:cNvPr id="51" name="Rechteck 50"/>
          <p:cNvSpPr/>
          <p:nvPr/>
        </p:nvSpPr>
        <p:spPr>
          <a:xfrm>
            <a:off x="5311775" y="5426075"/>
            <a:ext cx="2009775" cy="977900"/>
          </a:xfrm>
          <a:prstGeom prst="rect">
            <a:avLst/>
          </a:prstGeom>
        </p:spPr>
        <p:txBody>
          <a:bodyPr>
            <a:spAutoFit/>
          </a:bodyPr>
          <a:lstStyle/>
          <a:p>
            <a:pPr algn="ctr" eaLnBrk="0" hangingPunct="0">
              <a:spcBef>
                <a:spcPts val="0"/>
              </a:spcBef>
              <a:spcAft>
                <a:spcPts val="0"/>
              </a:spcAft>
              <a:defRPr/>
            </a:pPr>
            <a:r>
              <a:rPr lang="de-DE" sz="1150" dirty="0">
                <a:solidFill>
                  <a:srgbClr val="FF0000"/>
                </a:solidFill>
              </a:rPr>
              <a:t>Gemäß Regel 6:2a i.V. m. Regel 12:1, Abs. 1 (I) wird das Spiel mit Abwurf für die gegnerische Mannschaft fortgesetzt.</a:t>
            </a:r>
          </a:p>
        </p:txBody>
      </p:sp>
      <p:sp>
        <p:nvSpPr>
          <p:cNvPr id="32802" name="Rechteck 51"/>
          <p:cNvSpPr>
            <a:spLocks noChangeArrowheads="1"/>
          </p:cNvSpPr>
          <p:nvPr/>
        </p:nvSpPr>
        <p:spPr bwMode="auto">
          <a:xfrm>
            <a:off x="7472363" y="5386388"/>
            <a:ext cx="200818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700">
                <a:solidFill>
                  <a:srgbClr val="FF0000"/>
                </a:solidFill>
                <a:latin typeface="Arial" charset="0"/>
              </a:rPr>
              <a:t>In allen Fällen, in denen die Schiedsrichter bis zum Pfiff des Zeitnehmers bereits eine Entscheidung gegen die ballführende Mannschaft getroffen hat, kann das TTO nicht mehr gewährt werden. Hört der Zeitnehmer also einen Pfiff, muss er unbedingt das Richtungszeichen (Handzeichen 9) des Schiedsrichters beachten, um regelgerecht zu handeln</a:t>
            </a:r>
          </a:p>
        </p:txBody>
      </p:sp>
      <p:sp>
        <p:nvSpPr>
          <p:cNvPr id="32803" name="Rechteck 52"/>
          <p:cNvSpPr>
            <a:spLocks noChangeArrowheads="1"/>
          </p:cNvSpPr>
          <p:nvPr/>
        </p:nvSpPr>
        <p:spPr bwMode="auto">
          <a:xfrm>
            <a:off x="415925" y="5445125"/>
            <a:ext cx="27257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400" b="0">
                <a:solidFill>
                  <a:srgbClr val="000000"/>
                </a:solidFill>
                <a:latin typeface="Arial" charset="0"/>
              </a:rPr>
              <a:t>Die Schiedsrichter haben gegen den ballführenden Spieler bereits auf Betreten des Torraums entschieden.</a:t>
            </a:r>
          </a:p>
        </p:txBody>
      </p:sp>
      <p:sp>
        <p:nvSpPr>
          <p:cNvPr id="32804" name="Rechteck 48"/>
          <p:cNvSpPr>
            <a:spLocks noChangeArrowheads="1"/>
          </p:cNvSpPr>
          <p:nvPr/>
        </p:nvSpPr>
        <p:spPr bwMode="auto">
          <a:xfrm>
            <a:off x="415925" y="2971800"/>
            <a:ext cx="280828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300" b="0">
                <a:solidFill>
                  <a:srgbClr val="000000"/>
                </a:solidFill>
                <a:latin typeface="Arial" charset="0"/>
              </a:rPr>
              <a:t>Der Wurf des ballführenden Spielers wird vom Torwart abgewehrt und der Ball rollt im Torraum in Richtung Spielfeld/Torauslinie/Seitenauslinie.</a:t>
            </a:r>
            <a:endParaRPr lang="de-DE" altLang="de-DE" sz="1300">
              <a:solidFill>
                <a:srgbClr val="FF0000"/>
              </a:solidFill>
              <a:latin typeface="Arial" charset="0"/>
            </a:endParaRPr>
          </a:p>
        </p:txBody>
      </p:sp>
      <p:sp>
        <p:nvSpPr>
          <p:cNvPr id="32805" name="Rechteck 53"/>
          <p:cNvSpPr>
            <a:spLocks noChangeArrowheads="1"/>
          </p:cNvSpPr>
          <p:nvPr/>
        </p:nvSpPr>
        <p:spPr bwMode="auto">
          <a:xfrm>
            <a:off x="7462838" y="2941638"/>
            <a:ext cx="2008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900">
                <a:latin typeface="Arial" charset="0"/>
              </a:rPr>
              <a:t>Bei einem im Torraum liegenden Ball (Ball ist außerhalb des Spiels) ist das Spiel gemäß Regel 12:1, Abs 1 (II) mit Abwurf fortzusetzen. Insofern besteht in einer derartigen Situation bereits ein faktischer Ballbesitz für die Mannschaft des Torwarts.</a:t>
            </a:r>
          </a:p>
        </p:txBody>
      </p:sp>
      <p:sp>
        <p:nvSpPr>
          <p:cNvPr id="32806" name="Rechteck 54"/>
          <p:cNvSpPr>
            <a:spLocks noChangeArrowheads="1"/>
          </p:cNvSpPr>
          <p:nvPr/>
        </p:nvSpPr>
        <p:spPr bwMode="auto">
          <a:xfrm>
            <a:off x="5292725" y="4252913"/>
            <a:ext cx="20542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100">
                <a:solidFill>
                  <a:srgbClr val="FF0000"/>
                </a:solidFill>
                <a:latin typeface="Arial" charset="0"/>
              </a:rPr>
              <a:t>In beiden Fällen wird das Spiel mit Ballbesitz für die gegnerische Mannschaft fortgesetzt (siehe Regel 12:1, Abs. 1 (IV) bzw. 10:2).</a:t>
            </a:r>
          </a:p>
        </p:txBody>
      </p:sp>
      <p:sp>
        <p:nvSpPr>
          <p:cNvPr id="49" name="Rechteck 20"/>
          <p:cNvSpPr>
            <a:spLocks noChangeArrowheads="1"/>
          </p:cNvSpPr>
          <p:nvPr/>
        </p:nvSpPr>
        <p:spPr bwMode="auto">
          <a:xfrm>
            <a:off x="3363367" y="235918"/>
            <a:ext cx="3462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dirty="0">
                <a:latin typeface="Arial" charset="0"/>
              </a:rPr>
              <a:t>Zusammenfassung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15925" y="1747838"/>
            <a:ext cx="2725738"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5" name="Rechteck 24"/>
          <p:cNvSpPr/>
          <p:nvPr/>
        </p:nvSpPr>
        <p:spPr>
          <a:xfrm>
            <a:off x="3243263" y="1747838"/>
            <a:ext cx="1989137"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 name="Rechteck 25"/>
          <p:cNvSpPr/>
          <p:nvPr/>
        </p:nvSpPr>
        <p:spPr>
          <a:xfrm>
            <a:off x="5311775" y="1747838"/>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Rechteck 26"/>
          <p:cNvSpPr/>
          <p:nvPr/>
        </p:nvSpPr>
        <p:spPr>
          <a:xfrm>
            <a:off x="7472363" y="1747838"/>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33799" name="Gruppieren 2"/>
          <p:cNvGrpSpPr>
            <a:grpSpLocks/>
          </p:cNvGrpSpPr>
          <p:nvPr/>
        </p:nvGrpSpPr>
        <p:grpSpPr bwMode="auto">
          <a:xfrm>
            <a:off x="415925" y="1095375"/>
            <a:ext cx="2736850" cy="541338"/>
            <a:chOff x="415702" y="1095375"/>
            <a:chExt cx="2240533" cy="542131"/>
          </a:xfrm>
        </p:grpSpPr>
        <p:sp>
          <p:nvSpPr>
            <p:cNvPr id="5" name="Rechteck 4"/>
            <p:cNvSpPr/>
            <p:nvPr/>
          </p:nvSpPr>
          <p:spPr bwMode="auto">
            <a:xfrm>
              <a:off x="415702" y="1095375"/>
              <a:ext cx="2232735"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2000"/>
            </a:p>
          </p:txBody>
        </p:sp>
        <p:sp>
          <p:nvSpPr>
            <p:cNvPr id="33822" name="Rechteck 5"/>
            <p:cNvSpPr>
              <a:spLocks noChangeArrowheads="1"/>
            </p:cNvSpPr>
            <p:nvPr/>
          </p:nvSpPr>
          <p:spPr bwMode="auto">
            <a:xfrm>
              <a:off x="415702" y="1152525"/>
              <a:ext cx="224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000">
                  <a:latin typeface="Arial" charset="0"/>
                </a:rPr>
                <a:t>Spielsituation</a:t>
              </a:r>
            </a:p>
          </p:txBody>
        </p:sp>
      </p:grpSp>
      <p:grpSp>
        <p:nvGrpSpPr>
          <p:cNvPr id="33800" name="Gruppieren 8"/>
          <p:cNvGrpSpPr>
            <a:grpSpLocks/>
          </p:cNvGrpSpPr>
          <p:nvPr/>
        </p:nvGrpSpPr>
        <p:grpSpPr bwMode="auto">
          <a:xfrm>
            <a:off x="3224213" y="1100138"/>
            <a:ext cx="2016125" cy="541337"/>
            <a:chOff x="415702" y="1095375"/>
            <a:chExt cx="2240533" cy="542131"/>
          </a:xfrm>
        </p:grpSpPr>
        <p:sp>
          <p:nvSpPr>
            <p:cNvPr id="10" name="Rechteck 9"/>
            <p:cNvSpPr/>
            <p:nvPr/>
          </p:nvSpPr>
          <p:spPr bwMode="auto">
            <a:xfrm>
              <a:off x="415702" y="1095375"/>
              <a:ext cx="2231711"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2000"/>
            </a:p>
          </p:txBody>
        </p:sp>
        <p:sp>
          <p:nvSpPr>
            <p:cNvPr id="33820" name="Rechteck 10"/>
            <p:cNvSpPr>
              <a:spLocks noChangeArrowheads="1"/>
            </p:cNvSpPr>
            <p:nvPr/>
          </p:nvSpPr>
          <p:spPr bwMode="auto">
            <a:xfrm>
              <a:off x="415702" y="1152525"/>
              <a:ext cx="224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000">
                  <a:latin typeface="Arial" charset="0"/>
                </a:rPr>
                <a:t>TTO für A</a:t>
              </a:r>
            </a:p>
          </p:txBody>
        </p:sp>
      </p:grpSp>
      <p:grpSp>
        <p:nvGrpSpPr>
          <p:cNvPr id="33801" name="Gruppieren 12"/>
          <p:cNvGrpSpPr>
            <a:grpSpLocks/>
          </p:cNvGrpSpPr>
          <p:nvPr/>
        </p:nvGrpSpPr>
        <p:grpSpPr bwMode="auto">
          <a:xfrm>
            <a:off x="5311775" y="1100138"/>
            <a:ext cx="2016125" cy="541337"/>
            <a:chOff x="415702" y="1095375"/>
            <a:chExt cx="2240533" cy="542131"/>
          </a:xfrm>
        </p:grpSpPr>
        <p:sp>
          <p:nvSpPr>
            <p:cNvPr id="14" name="Rechteck 13"/>
            <p:cNvSpPr/>
            <p:nvPr/>
          </p:nvSpPr>
          <p:spPr bwMode="auto">
            <a:xfrm>
              <a:off x="415702" y="1095375"/>
              <a:ext cx="2231713"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2000"/>
            </a:p>
          </p:txBody>
        </p:sp>
        <p:sp>
          <p:nvSpPr>
            <p:cNvPr id="33818" name="Rechteck 14"/>
            <p:cNvSpPr>
              <a:spLocks noChangeArrowheads="1"/>
            </p:cNvSpPr>
            <p:nvPr/>
          </p:nvSpPr>
          <p:spPr bwMode="auto">
            <a:xfrm>
              <a:off x="415702" y="1152525"/>
              <a:ext cx="224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000">
                  <a:latin typeface="Arial" charset="0"/>
                </a:rPr>
                <a:t>Regelhinweis</a:t>
              </a:r>
            </a:p>
          </p:txBody>
        </p:sp>
      </p:grpSp>
      <p:grpSp>
        <p:nvGrpSpPr>
          <p:cNvPr id="33802" name="Gruppieren 15"/>
          <p:cNvGrpSpPr>
            <a:grpSpLocks/>
          </p:cNvGrpSpPr>
          <p:nvPr/>
        </p:nvGrpSpPr>
        <p:grpSpPr bwMode="auto">
          <a:xfrm>
            <a:off x="7472363" y="1100138"/>
            <a:ext cx="2016125" cy="541337"/>
            <a:chOff x="415702" y="1095375"/>
            <a:chExt cx="2240533" cy="542131"/>
          </a:xfrm>
        </p:grpSpPr>
        <p:sp>
          <p:nvSpPr>
            <p:cNvPr id="17" name="Rechteck 16"/>
            <p:cNvSpPr/>
            <p:nvPr/>
          </p:nvSpPr>
          <p:spPr bwMode="auto">
            <a:xfrm>
              <a:off x="415702" y="1095375"/>
              <a:ext cx="2231711" cy="542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2000"/>
            </a:p>
          </p:txBody>
        </p:sp>
        <p:sp>
          <p:nvSpPr>
            <p:cNvPr id="33816" name="Rechteck 17"/>
            <p:cNvSpPr>
              <a:spLocks noChangeArrowheads="1"/>
            </p:cNvSpPr>
            <p:nvPr/>
          </p:nvSpPr>
          <p:spPr bwMode="auto">
            <a:xfrm>
              <a:off x="415702" y="1152525"/>
              <a:ext cx="224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000">
                  <a:latin typeface="Arial" charset="0"/>
                </a:rPr>
                <a:t>Bemerkungen</a:t>
              </a:r>
            </a:p>
          </p:txBody>
        </p:sp>
      </p:grpSp>
      <p:sp>
        <p:nvSpPr>
          <p:cNvPr id="22" name="Rechteck 21"/>
          <p:cNvSpPr/>
          <p:nvPr/>
        </p:nvSpPr>
        <p:spPr>
          <a:xfrm>
            <a:off x="3505200" y="1928813"/>
            <a:ext cx="1522413" cy="769937"/>
          </a:xfrm>
          <a:prstGeom prst="rect">
            <a:avLst/>
          </a:prstGeom>
        </p:spPr>
        <p:txBody>
          <a:bodyPr wrap="none">
            <a:spAutoFit/>
          </a:bodyPr>
          <a:lstStyle/>
          <a:p>
            <a:pPr algn="ctr" eaLnBrk="0" hangingPunct="0">
              <a:spcBef>
                <a:spcPts val="0"/>
              </a:spcBef>
              <a:spcAft>
                <a:spcPts val="0"/>
              </a:spcAft>
              <a:defRPr/>
            </a:pPr>
            <a:r>
              <a:rPr lang="de-DE" sz="2200" dirty="0">
                <a:solidFill>
                  <a:schemeClr val="bg1">
                    <a:lumMod val="50000"/>
                  </a:schemeClr>
                </a:solidFill>
              </a:rPr>
              <a:t>Zunächst </a:t>
            </a:r>
          </a:p>
          <a:p>
            <a:pPr algn="ctr" eaLnBrk="0" hangingPunct="0">
              <a:spcBef>
                <a:spcPts val="0"/>
              </a:spcBef>
              <a:spcAft>
                <a:spcPts val="0"/>
              </a:spcAft>
              <a:defRPr/>
            </a:pPr>
            <a:r>
              <a:rPr lang="de-DE" sz="2200" dirty="0">
                <a:solidFill>
                  <a:schemeClr val="bg1">
                    <a:lumMod val="50000"/>
                  </a:schemeClr>
                </a:solidFill>
              </a:rPr>
              <a:t>fraglich</a:t>
            </a:r>
          </a:p>
        </p:txBody>
      </p:sp>
      <p:sp>
        <p:nvSpPr>
          <p:cNvPr id="33804" name="Rechteck 22"/>
          <p:cNvSpPr>
            <a:spLocks noChangeArrowheads="1"/>
          </p:cNvSpPr>
          <p:nvPr/>
        </p:nvSpPr>
        <p:spPr bwMode="auto">
          <a:xfrm>
            <a:off x="5278438" y="1814513"/>
            <a:ext cx="2087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900">
                <a:solidFill>
                  <a:srgbClr val="FF0000"/>
                </a:solidFill>
                <a:latin typeface="Arial" charset="0"/>
              </a:rPr>
              <a:t>Die Gewährung des TTO hängt von der Schiedsrichterentscheidung ab. Nur wenn Mannschaft A nach der Spielzeitunterbrechung das Spiel fortgesetzt soll, kann das TTO gewährt werden.</a:t>
            </a:r>
          </a:p>
        </p:txBody>
      </p:sp>
      <p:sp>
        <p:nvSpPr>
          <p:cNvPr id="28" name="Rechteck 27"/>
          <p:cNvSpPr/>
          <p:nvPr/>
        </p:nvSpPr>
        <p:spPr>
          <a:xfrm>
            <a:off x="7472363" y="1733550"/>
            <a:ext cx="2008187" cy="1130300"/>
          </a:xfrm>
          <a:prstGeom prst="rect">
            <a:avLst/>
          </a:prstGeom>
        </p:spPr>
        <p:txBody>
          <a:bodyPr>
            <a:spAutoFit/>
          </a:bodyPr>
          <a:lstStyle/>
          <a:p>
            <a:pPr algn="ctr" eaLnBrk="0" hangingPunct="0">
              <a:spcBef>
                <a:spcPts val="0"/>
              </a:spcBef>
              <a:spcAft>
                <a:spcPts val="0"/>
              </a:spcAft>
              <a:defRPr/>
            </a:pPr>
            <a:r>
              <a:rPr lang="de-DE" sz="750" dirty="0">
                <a:solidFill>
                  <a:schemeClr val="tx1"/>
                </a:solidFill>
              </a:rPr>
              <a:t>Wegen der bestehenden Spielzeitunterbrechung ist keine Eile geboten. Der Zeitnehmer kann im Zweifel die vorgesehene Spielfortsetzung erfragen. Keinesfalls sollte das TTO aber während der Verletzungsbehandlung erfolgen, damit alle Beteiligten dieser Mannschaft am TTO teilnehmen können.</a:t>
            </a:r>
          </a:p>
        </p:txBody>
      </p:sp>
      <p:sp>
        <p:nvSpPr>
          <p:cNvPr id="29" name="Rechteck 28"/>
          <p:cNvSpPr/>
          <p:nvPr/>
        </p:nvSpPr>
        <p:spPr>
          <a:xfrm>
            <a:off x="415925" y="2971800"/>
            <a:ext cx="2725738"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0" name="Rechteck 29"/>
          <p:cNvSpPr/>
          <p:nvPr/>
        </p:nvSpPr>
        <p:spPr>
          <a:xfrm>
            <a:off x="3243263" y="2971800"/>
            <a:ext cx="1989137"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1" name="Rechteck 30"/>
          <p:cNvSpPr/>
          <p:nvPr/>
        </p:nvSpPr>
        <p:spPr>
          <a:xfrm>
            <a:off x="5311775" y="2971800"/>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2" name="Rechteck 31"/>
          <p:cNvSpPr/>
          <p:nvPr/>
        </p:nvSpPr>
        <p:spPr>
          <a:xfrm>
            <a:off x="7472363" y="2971800"/>
            <a:ext cx="2016125" cy="1117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3810" name="Rechteck 33"/>
          <p:cNvSpPr>
            <a:spLocks noChangeArrowheads="1"/>
          </p:cNvSpPr>
          <p:nvPr/>
        </p:nvSpPr>
        <p:spPr bwMode="auto">
          <a:xfrm>
            <a:off x="3286125" y="2962275"/>
            <a:ext cx="19970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400">
                <a:solidFill>
                  <a:srgbClr val="FF0000"/>
                </a:solidFill>
                <a:latin typeface="Arial" charset="0"/>
              </a:rPr>
              <a:t>Das vom Zeitnehmer </a:t>
            </a:r>
          </a:p>
          <a:p>
            <a:pPr algn="ctr">
              <a:lnSpc>
                <a:spcPct val="100000"/>
              </a:lnSpc>
              <a:spcBef>
                <a:spcPct val="0"/>
              </a:spcBef>
              <a:buFontTx/>
              <a:buNone/>
            </a:pPr>
            <a:r>
              <a:rPr lang="de-DE" altLang="de-DE" sz="1400">
                <a:solidFill>
                  <a:srgbClr val="FF0000"/>
                </a:solidFill>
                <a:latin typeface="Arial" charset="0"/>
              </a:rPr>
              <a:t>angezeigte TTO </a:t>
            </a:r>
          </a:p>
          <a:p>
            <a:pPr algn="ctr">
              <a:lnSpc>
                <a:spcPct val="100000"/>
              </a:lnSpc>
              <a:spcBef>
                <a:spcPct val="0"/>
              </a:spcBef>
              <a:buFontTx/>
              <a:buNone/>
            </a:pPr>
            <a:r>
              <a:rPr lang="de-DE" altLang="de-DE" sz="1400">
                <a:solidFill>
                  <a:srgbClr val="FF0000"/>
                </a:solidFill>
                <a:latin typeface="Arial" charset="0"/>
              </a:rPr>
              <a:t>wird von den </a:t>
            </a:r>
          </a:p>
          <a:p>
            <a:pPr algn="ctr">
              <a:lnSpc>
                <a:spcPct val="100000"/>
              </a:lnSpc>
              <a:spcBef>
                <a:spcPct val="0"/>
              </a:spcBef>
              <a:buFontTx/>
              <a:buNone/>
            </a:pPr>
            <a:r>
              <a:rPr lang="de-DE" altLang="de-DE" sz="1400">
                <a:solidFill>
                  <a:srgbClr val="FF0000"/>
                </a:solidFill>
                <a:latin typeface="Arial" charset="0"/>
              </a:rPr>
              <a:t>Schiedsrichtern</a:t>
            </a:r>
          </a:p>
          <a:p>
            <a:pPr algn="ctr">
              <a:lnSpc>
                <a:spcPct val="100000"/>
              </a:lnSpc>
              <a:spcBef>
                <a:spcPct val="0"/>
              </a:spcBef>
              <a:buFontTx/>
              <a:buNone/>
            </a:pPr>
            <a:r>
              <a:rPr lang="de-DE" altLang="de-DE" sz="1400">
                <a:solidFill>
                  <a:srgbClr val="FF0000"/>
                </a:solidFill>
                <a:latin typeface="Arial" charset="0"/>
              </a:rPr>
              <a:t> nicht bestätigt.</a:t>
            </a:r>
          </a:p>
        </p:txBody>
      </p:sp>
      <p:sp>
        <p:nvSpPr>
          <p:cNvPr id="33811" name="Rechteck 34"/>
          <p:cNvSpPr>
            <a:spLocks noChangeArrowheads="1"/>
          </p:cNvSpPr>
          <p:nvPr/>
        </p:nvSpPr>
        <p:spPr bwMode="auto">
          <a:xfrm>
            <a:off x="5311775" y="2955925"/>
            <a:ext cx="20542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1000">
                <a:solidFill>
                  <a:srgbClr val="FF0000"/>
                </a:solidFill>
                <a:latin typeface="Arial" charset="0"/>
              </a:rPr>
              <a:t>In analoger Anwendung der 2:4 ist hier der Freiwurf für die gegnerische Mannschaft auszuführen. Damit hatte Mannschaft A regeltechnisch vor dem Pfiff des Zeitnehmers den Ballbesitz verloren.</a:t>
            </a:r>
          </a:p>
        </p:txBody>
      </p:sp>
      <p:sp>
        <p:nvSpPr>
          <p:cNvPr id="49" name="Rechteck 48"/>
          <p:cNvSpPr/>
          <p:nvPr/>
        </p:nvSpPr>
        <p:spPr>
          <a:xfrm>
            <a:off x="415925" y="2933700"/>
            <a:ext cx="2808288" cy="1223963"/>
          </a:xfrm>
          <a:prstGeom prst="rect">
            <a:avLst/>
          </a:prstGeom>
        </p:spPr>
        <p:txBody>
          <a:bodyPr>
            <a:spAutoFit/>
          </a:bodyPr>
          <a:lstStyle/>
          <a:p>
            <a:pPr algn="ctr" eaLnBrk="0" hangingPunct="0">
              <a:spcBef>
                <a:spcPts val="600"/>
              </a:spcBef>
              <a:spcAft>
                <a:spcPts val="600"/>
              </a:spcAft>
              <a:defRPr/>
            </a:pPr>
            <a:r>
              <a:rPr lang="de-DE" sz="1050" b="0" dirty="0">
                <a:solidFill>
                  <a:prstClr val="black"/>
                </a:solidFill>
              </a:rPr>
              <a:t>Ein Spieler der Mannschaft A hält den Ball in der Hand. Die Schiedsrichter haben unmittelbar vor dem Pfiff des Zeitnehmers ein Angreifervergehen erkannt, sind jedoch noch nicht dazu gekommen, selbst zu pfeifen und auf Freiwurf für die gegnerische Mannschaft zu entscheiden.</a:t>
            </a:r>
            <a:endParaRPr lang="de-DE" sz="1050" dirty="0">
              <a:solidFill>
                <a:srgbClr val="FF0000"/>
              </a:solidFill>
            </a:endParaRPr>
          </a:p>
        </p:txBody>
      </p:sp>
      <p:sp>
        <p:nvSpPr>
          <p:cNvPr id="33813" name="Rechteck 53"/>
          <p:cNvSpPr>
            <a:spLocks noChangeArrowheads="1"/>
          </p:cNvSpPr>
          <p:nvPr/>
        </p:nvSpPr>
        <p:spPr bwMode="auto">
          <a:xfrm>
            <a:off x="7462838" y="2941638"/>
            <a:ext cx="2008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800">
                <a:latin typeface="Arial" charset="0"/>
              </a:rPr>
              <a:t>Würde nicht wie nebenstehend beschrieben verfahren, würde das Spiel nach dem TTO für Mannschaft A mit einem Freiwurf für gegnerische Mannschaft fortgesetzt. Dies widerspricht dem Regelgrundsatz, dass das Spiel nach einem TTO nur mit Ballbesitz für die beantragende Mannschaft fortgesetzt werden kann.</a:t>
            </a:r>
          </a:p>
        </p:txBody>
      </p:sp>
      <p:sp>
        <p:nvSpPr>
          <p:cNvPr id="33814" name="Rechteck 55"/>
          <p:cNvSpPr>
            <a:spLocks noChangeArrowheads="1"/>
          </p:cNvSpPr>
          <p:nvPr/>
        </p:nvSpPr>
        <p:spPr bwMode="auto">
          <a:xfrm>
            <a:off x="434975" y="1728788"/>
            <a:ext cx="2725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ts val="600"/>
              </a:spcBef>
              <a:spcAft>
                <a:spcPts val="600"/>
              </a:spcAft>
              <a:buFontTx/>
              <a:buNone/>
            </a:pPr>
            <a:r>
              <a:rPr lang="de-DE" altLang="de-DE" sz="1200" b="0">
                <a:solidFill>
                  <a:srgbClr val="000000"/>
                </a:solidFill>
                <a:latin typeface="Arial" charset="0"/>
              </a:rPr>
              <a:t>Die Schiedsrichter haben das Spiel bereits wegen der Verletzung eines Spielers mit Time-out unterbrochen und die Erlaubnis zum zusätzlichen Betreten der Spielfläche (Handzeichen 16) erteilt.</a:t>
            </a:r>
          </a:p>
        </p:txBody>
      </p:sp>
      <p:sp>
        <p:nvSpPr>
          <p:cNvPr id="33" name="Rechteck 20"/>
          <p:cNvSpPr>
            <a:spLocks noChangeArrowheads="1"/>
          </p:cNvSpPr>
          <p:nvPr/>
        </p:nvSpPr>
        <p:spPr bwMode="auto">
          <a:xfrm>
            <a:off x="3363367" y="235918"/>
            <a:ext cx="3462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dirty="0">
                <a:latin typeface="Arial" charset="0"/>
              </a:rPr>
              <a:t>Zusammenfassung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hteck 20"/>
          <p:cNvSpPr>
            <a:spLocks noChangeArrowheads="1"/>
          </p:cNvSpPr>
          <p:nvPr/>
        </p:nvSpPr>
        <p:spPr bwMode="auto">
          <a:xfrm>
            <a:off x="3360738" y="379413"/>
            <a:ext cx="272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Team-Time-out</a:t>
            </a:r>
          </a:p>
        </p:txBody>
      </p:sp>
      <p:sp>
        <p:nvSpPr>
          <p:cNvPr id="2" name="Rechteck 1"/>
          <p:cNvSpPr/>
          <p:nvPr/>
        </p:nvSpPr>
        <p:spPr>
          <a:xfrm>
            <a:off x="415925" y="2252142"/>
            <a:ext cx="9217025" cy="1446213"/>
          </a:xfrm>
          <a:prstGeom prst="rect">
            <a:avLst/>
          </a:prstGeom>
          <a:noFill/>
          <a:ln w="3175">
            <a:solidFill>
              <a:srgbClr val="FF0000"/>
            </a:solidFill>
          </a:ln>
        </p:spPr>
        <p:txBody>
          <a:bodyPr>
            <a:spAutoFit/>
          </a:bodyPr>
          <a:lstStyle/>
          <a:p>
            <a:pPr algn="just" eaLnBrk="0" hangingPunct="0">
              <a:spcBef>
                <a:spcPts val="600"/>
              </a:spcBef>
              <a:spcAft>
                <a:spcPts val="600"/>
              </a:spcAft>
              <a:defRPr/>
            </a:pPr>
            <a:r>
              <a:rPr lang="de-DE" sz="2200" b="0" dirty="0">
                <a:solidFill>
                  <a:schemeClr val="tx1"/>
                </a:solidFill>
                <a:cs typeface="+mn-cs"/>
              </a:rPr>
              <a:t>Sollte eine </a:t>
            </a:r>
            <a:r>
              <a:rPr lang="de-DE" sz="2200" dirty="0">
                <a:solidFill>
                  <a:srgbClr val="FF0000"/>
                </a:solidFill>
                <a:cs typeface="+mn-cs"/>
              </a:rPr>
              <a:t>Mannschaft</a:t>
            </a:r>
            <a:r>
              <a:rPr lang="de-DE" sz="2200" b="0" dirty="0">
                <a:solidFill>
                  <a:srgbClr val="FF0000"/>
                </a:solidFill>
                <a:cs typeface="+mn-cs"/>
              </a:rPr>
              <a:t> </a:t>
            </a:r>
            <a:r>
              <a:rPr lang="de-DE" sz="2200" b="0" dirty="0">
                <a:solidFill>
                  <a:schemeClr val="tx1"/>
                </a:solidFill>
                <a:cs typeface="+mn-cs"/>
              </a:rPr>
              <a:t>nach dem Ablauf des Team-Time-outs </a:t>
            </a:r>
            <a:r>
              <a:rPr lang="de-DE" sz="2200" dirty="0">
                <a:solidFill>
                  <a:srgbClr val="FF0000"/>
                </a:solidFill>
                <a:cs typeface="+mn-cs"/>
              </a:rPr>
              <a:t>deutlich verspätet spielbereit sein</a:t>
            </a:r>
            <a:r>
              <a:rPr lang="de-DE" sz="2200" b="0" dirty="0">
                <a:solidFill>
                  <a:schemeClr val="tx1"/>
                </a:solidFill>
                <a:cs typeface="+mn-cs"/>
              </a:rPr>
              <a:t>, ist dies als </a:t>
            </a:r>
            <a:r>
              <a:rPr lang="de-DE" sz="2200" dirty="0">
                <a:solidFill>
                  <a:srgbClr val="FF0000"/>
                </a:solidFill>
                <a:cs typeface="+mn-cs"/>
              </a:rPr>
              <a:t>unsportliches Verhalten zu bewerten</a:t>
            </a:r>
            <a:r>
              <a:rPr lang="de-DE" sz="2200" b="0" dirty="0">
                <a:solidFill>
                  <a:schemeClr val="tx1"/>
                </a:solidFill>
                <a:cs typeface="+mn-cs"/>
              </a:rPr>
              <a:t> und der jeweilige </a:t>
            </a:r>
            <a:r>
              <a:rPr lang="de-DE" sz="2200" dirty="0">
                <a:solidFill>
                  <a:srgbClr val="FF0000"/>
                </a:solidFill>
                <a:cs typeface="+mn-cs"/>
              </a:rPr>
              <a:t>Mannschaftsverantwortliche ist progressiv zu bestrafen.</a:t>
            </a:r>
          </a:p>
        </p:txBody>
      </p:sp>
      <p:sp>
        <p:nvSpPr>
          <p:cNvPr id="4" name="Rechteck 3"/>
          <p:cNvSpPr/>
          <p:nvPr/>
        </p:nvSpPr>
        <p:spPr>
          <a:xfrm>
            <a:off x="415925" y="4168403"/>
            <a:ext cx="9217025" cy="1108075"/>
          </a:xfrm>
          <a:prstGeom prst="rect">
            <a:avLst/>
          </a:prstGeom>
          <a:noFill/>
          <a:ln w="3175">
            <a:solidFill>
              <a:srgbClr val="FF0000"/>
            </a:solidFill>
          </a:ln>
        </p:spPr>
        <p:txBody>
          <a:bodyPr>
            <a:spAutoFit/>
          </a:bodyPr>
          <a:lstStyle/>
          <a:p>
            <a:pPr algn="just" eaLnBrk="0" hangingPunct="0">
              <a:spcBef>
                <a:spcPts val="600"/>
              </a:spcBef>
              <a:spcAft>
                <a:spcPts val="600"/>
              </a:spcAft>
              <a:defRPr/>
            </a:pPr>
            <a:r>
              <a:rPr lang="de-DE" sz="2200" b="0" dirty="0">
                <a:solidFill>
                  <a:schemeClr val="tx1"/>
                </a:solidFill>
                <a:cs typeface="+mn-cs"/>
              </a:rPr>
              <a:t>Sollte eine Mannschaft ein Team-Time-out </a:t>
            </a:r>
            <a:r>
              <a:rPr lang="de-DE" sz="2200" dirty="0">
                <a:solidFill>
                  <a:srgbClr val="FF0000"/>
                </a:solidFill>
                <a:cs typeface="+mn-cs"/>
              </a:rPr>
              <a:t>während einer Verletzungsunterbrechung beantragen, beginnt das TTO erst nach Abschluss der Behandlung.</a:t>
            </a:r>
          </a:p>
        </p:txBody>
      </p:sp>
      <p:sp>
        <p:nvSpPr>
          <p:cNvPr id="5" name="Rechteck 2"/>
          <p:cNvSpPr>
            <a:spLocks noChangeArrowheads="1"/>
          </p:cNvSpPr>
          <p:nvPr/>
        </p:nvSpPr>
        <p:spPr bwMode="auto">
          <a:xfrm>
            <a:off x="415925" y="1495545"/>
            <a:ext cx="9217025" cy="400110"/>
          </a:xfrm>
          <a:prstGeom prst="rect">
            <a:avLst/>
          </a:prstGeom>
          <a:noFill/>
          <a:ln>
            <a:solidFill>
              <a:schemeClr val="tx1">
                <a:lumMod val="50000"/>
                <a:lumOff val="50000"/>
              </a:schemeClr>
            </a:solidFill>
          </a:ln>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000" dirty="0">
                <a:solidFill>
                  <a:srgbClr val="FF0000"/>
                </a:solidFill>
                <a:latin typeface="Arial" charset="0"/>
              </a:rPr>
              <a:t>Weitere Besonderheiten: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hteck 20"/>
          <p:cNvSpPr>
            <a:spLocks noChangeArrowheads="1"/>
          </p:cNvSpPr>
          <p:nvPr/>
        </p:nvSpPr>
        <p:spPr bwMode="auto">
          <a:xfrm>
            <a:off x="3360738" y="379413"/>
            <a:ext cx="272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Team-Time-out</a:t>
            </a:r>
          </a:p>
        </p:txBody>
      </p:sp>
      <p:sp>
        <p:nvSpPr>
          <p:cNvPr id="38915" name="Rechteck 1"/>
          <p:cNvSpPr>
            <a:spLocks noChangeArrowheads="1"/>
          </p:cNvSpPr>
          <p:nvPr/>
        </p:nvSpPr>
        <p:spPr bwMode="auto">
          <a:xfrm>
            <a:off x="117475" y="3317875"/>
            <a:ext cx="9586913" cy="1570038"/>
          </a:xfrm>
          <a:prstGeom prst="rect">
            <a:avLst/>
          </a:prstGeom>
          <a:solidFill>
            <a:schemeClr val="bg1"/>
          </a:solidFill>
          <a:ln w="9525">
            <a:solidFill>
              <a:schemeClr val="tx1"/>
            </a:solidFill>
            <a:miter lim="800000"/>
            <a:headEnd/>
            <a:tailEnd/>
          </a:ln>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de-DE" altLang="de-DE" sz="2400">
                <a:solidFill>
                  <a:srgbClr val="FF0000"/>
                </a:solidFill>
                <a:latin typeface="Arial" charset="0"/>
              </a:rPr>
              <a:t>Bei der Gewährung und Durchführung eines Team-Time-outs sind wir auf kompetente Zeitnehmer angewiesen, die die einschlägigen Bestimmungen des Regelwerks kennen und in regelgerechter und sportlich fairer Weise anwenden.</a:t>
            </a:r>
          </a:p>
        </p:txBody>
      </p:sp>
      <p:sp>
        <p:nvSpPr>
          <p:cNvPr id="38916" name="Rechteck 20"/>
          <p:cNvSpPr>
            <a:spLocks noChangeArrowheads="1"/>
          </p:cNvSpPr>
          <p:nvPr/>
        </p:nvSpPr>
        <p:spPr bwMode="auto">
          <a:xfrm>
            <a:off x="4133850" y="1771650"/>
            <a:ext cx="11826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a:latin typeface="Arial" charset="0"/>
              </a:rPr>
              <a:t>FAZIT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13" y="1881188"/>
            <a:ext cx="609600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1"/>
          <p:cNvSpPr>
            <a:spLocks noChangeArrowheads="1"/>
          </p:cNvSpPr>
          <p:nvPr/>
        </p:nvSpPr>
        <p:spPr bwMode="auto">
          <a:xfrm>
            <a:off x="415925" y="1460500"/>
            <a:ext cx="9072563" cy="1200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400" dirty="0">
                <a:latin typeface="Arial" charset="0"/>
              </a:rPr>
              <a:t>Jede Mannschaft hat während der regulären Spielzeit (Verlängerungen ausgenommen) Anspruch </a:t>
            </a:r>
            <a:r>
              <a:rPr lang="de-DE" altLang="de-DE" sz="2400" dirty="0" smtClean="0">
                <a:latin typeface="Arial" charset="0"/>
              </a:rPr>
              <a:t>auf</a:t>
            </a:r>
            <a:endParaRPr lang="de-DE" altLang="de-DE" sz="2400" dirty="0">
              <a:latin typeface="Arial" charset="0"/>
            </a:endParaRPr>
          </a:p>
          <a:p>
            <a:pPr algn="ctr">
              <a:lnSpc>
                <a:spcPct val="100000"/>
              </a:lnSpc>
              <a:spcBef>
                <a:spcPct val="0"/>
              </a:spcBef>
              <a:buFontTx/>
              <a:buNone/>
            </a:pPr>
            <a:r>
              <a:rPr lang="de-DE" altLang="de-DE" sz="2400" dirty="0">
                <a:latin typeface="Arial" charset="0"/>
              </a:rPr>
              <a:t>insgesamt </a:t>
            </a:r>
            <a:r>
              <a:rPr lang="de-DE" altLang="de-DE" sz="2400" dirty="0">
                <a:solidFill>
                  <a:srgbClr val="FF0000"/>
                </a:solidFill>
                <a:latin typeface="Arial" charset="0"/>
              </a:rPr>
              <a:t>drei</a:t>
            </a:r>
            <a:r>
              <a:rPr lang="de-DE" altLang="de-DE" sz="2400" dirty="0">
                <a:latin typeface="Arial" charset="0"/>
              </a:rPr>
              <a:t> Team-Time-outs. </a:t>
            </a: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0" y="4315619"/>
            <a:ext cx="1966913" cy="196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pic>
      <p:sp>
        <p:nvSpPr>
          <p:cNvPr id="8196" name="Rechteck 18"/>
          <p:cNvSpPr>
            <a:spLocks noChangeArrowheads="1"/>
          </p:cNvSpPr>
          <p:nvPr/>
        </p:nvSpPr>
        <p:spPr bwMode="auto">
          <a:xfrm>
            <a:off x="2287910" y="235918"/>
            <a:ext cx="5946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dirty="0">
                <a:latin typeface="Arial" charset="0"/>
              </a:rPr>
              <a:t>Besonderheiten 3. Team-Time-out</a:t>
            </a:r>
          </a:p>
        </p:txBody>
      </p:sp>
    </p:spTree>
    <p:extLst>
      <p:ext uri="{BB962C8B-B14F-4D97-AF65-F5344CB8AC3E}">
        <p14:creationId xmlns:p14="http://schemas.microsoft.com/office/powerpoint/2010/main" val="2957528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p:cNvGrpSpPr>
          <p:nvPr/>
        </p:nvGrpSpPr>
        <p:grpSpPr bwMode="auto">
          <a:xfrm>
            <a:off x="415925" y="2030413"/>
            <a:ext cx="9288463" cy="1171575"/>
            <a:chOff x="415925" y="1095375"/>
            <a:chExt cx="9288463" cy="1171575"/>
          </a:xfrm>
        </p:grpSpPr>
        <p:sp>
          <p:nvSpPr>
            <p:cNvPr id="15" name="Rechteck 14"/>
            <p:cNvSpPr/>
            <p:nvPr/>
          </p:nvSpPr>
          <p:spPr>
            <a:xfrm>
              <a:off x="415925" y="1095375"/>
              <a:ext cx="9288463" cy="108426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9225" name="Rechteck 5"/>
            <p:cNvSpPr>
              <a:spLocks noChangeArrowheads="1"/>
            </p:cNvSpPr>
            <p:nvPr/>
          </p:nvSpPr>
          <p:spPr bwMode="auto">
            <a:xfrm>
              <a:off x="479425" y="1171575"/>
              <a:ext cx="73612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sz="2400">
                  <a:latin typeface="Arial" charset="0"/>
                </a:rPr>
                <a:t>Drei grüne Karten mit den </a:t>
              </a:r>
              <a:r>
                <a:rPr lang="de-DE" altLang="de-DE" sz="2400">
                  <a:solidFill>
                    <a:srgbClr val="FF0000"/>
                  </a:solidFill>
                  <a:latin typeface="Arial" charset="0"/>
                </a:rPr>
                <a:t>Nummern</a:t>
              </a:r>
              <a:r>
                <a:rPr lang="de-DE" altLang="de-DE" sz="2400">
                  <a:latin typeface="Arial" charset="0"/>
                </a:rPr>
                <a:t> </a:t>
              </a:r>
              <a:r>
                <a:rPr lang="de-DE" altLang="de-DE" sz="2400">
                  <a:solidFill>
                    <a:srgbClr val="FF0000"/>
                  </a:solidFill>
                  <a:latin typeface="Arial" charset="0"/>
                </a:rPr>
                <a:t>1</a:t>
              </a:r>
              <a:r>
                <a:rPr lang="de-DE" altLang="de-DE" sz="2400">
                  <a:latin typeface="Arial" charset="0"/>
                </a:rPr>
                <a:t>, </a:t>
              </a:r>
              <a:r>
                <a:rPr lang="de-DE" altLang="de-DE" sz="2400">
                  <a:solidFill>
                    <a:srgbClr val="FF0000"/>
                  </a:solidFill>
                  <a:latin typeface="Arial" charset="0"/>
                </a:rPr>
                <a:t>2</a:t>
              </a:r>
              <a:r>
                <a:rPr lang="de-DE" altLang="de-DE" sz="2400">
                  <a:latin typeface="Arial" charset="0"/>
                </a:rPr>
                <a:t> und </a:t>
              </a:r>
              <a:r>
                <a:rPr lang="de-DE" altLang="de-DE" sz="2400">
                  <a:solidFill>
                    <a:srgbClr val="FF0000"/>
                  </a:solidFill>
                  <a:latin typeface="Arial" charset="0"/>
                </a:rPr>
                <a:t>3</a:t>
              </a:r>
              <a:r>
                <a:rPr lang="de-DE" altLang="de-DE" sz="2400">
                  <a:latin typeface="Arial" charset="0"/>
                </a:rPr>
                <a:t> stehen jeder Mannschaft zur Verfügung</a:t>
              </a:r>
            </a:p>
          </p:txBody>
        </p:sp>
        <p:pic>
          <p:nvPicPr>
            <p:cNvPr id="9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225" y="1095375"/>
              <a:ext cx="117157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pic>
      </p:grpSp>
      <p:grpSp>
        <p:nvGrpSpPr>
          <p:cNvPr id="3" name="Gruppieren 2"/>
          <p:cNvGrpSpPr>
            <a:grpSpLocks/>
          </p:cNvGrpSpPr>
          <p:nvPr/>
        </p:nvGrpSpPr>
        <p:grpSpPr bwMode="auto">
          <a:xfrm>
            <a:off x="415925" y="3830638"/>
            <a:ext cx="9288463" cy="1084262"/>
            <a:chOff x="415925" y="2319338"/>
            <a:chExt cx="9288463" cy="1084262"/>
          </a:xfrm>
        </p:grpSpPr>
        <p:sp>
          <p:nvSpPr>
            <p:cNvPr id="18" name="Rechteck 17"/>
            <p:cNvSpPr/>
            <p:nvPr/>
          </p:nvSpPr>
          <p:spPr>
            <a:xfrm>
              <a:off x="415925" y="2319338"/>
              <a:ext cx="9288463" cy="108426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9223" name="Rechteck 7"/>
            <p:cNvSpPr>
              <a:spLocks noChangeArrowheads="1"/>
            </p:cNvSpPr>
            <p:nvPr/>
          </p:nvSpPr>
          <p:spPr bwMode="auto">
            <a:xfrm>
              <a:off x="479424" y="2428875"/>
              <a:ext cx="9096376"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sz="2400" dirty="0">
                  <a:latin typeface="Arial" charset="0"/>
                </a:rPr>
                <a:t>Die „GRÜNE KARTEN“ stellt jede Mannschaft selbst </a:t>
              </a:r>
              <a:br>
                <a:rPr lang="de-DE" altLang="de-DE" sz="2400" dirty="0">
                  <a:latin typeface="Arial" charset="0"/>
                </a:rPr>
              </a:br>
              <a:r>
                <a:rPr lang="de-DE" altLang="de-DE" sz="2400" dirty="0">
                  <a:latin typeface="Arial" charset="0"/>
                </a:rPr>
                <a:t>zur Verfügung </a:t>
              </a:r>
              <a:r>
                <a:rPr lang="de-DE" altLang="de-DE" sz="1800" dirty="0">
                  <a:latin typeface="Arial" charset="0"/>
                </a:rPr>
                <a:t>(siehe aber Durchführungsbestimmungen!).</a:t>
              </a:r>
              <a:endParaRPr lang="de-DE" altLang="de-DE" sz="2400" dirty="0">
                <a:latin typeface="Arial" charset="0"/>
              </a:endParaRPr>
            </a:p>
          </p:txBody>
        </p:sp>
      </p:grpSp>
      <p:pic>
        <p:nvPicPr>
          <p:cNvPr id="122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513" y="3816350"/>
            <a:ext cx="117157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pic>
      <p:sp>
        <p:nvSpPr>
          <p:cNvPr id="11" name="Rechteck 18"/>
          <p:cNvSpPr>
            <a:spLocks noChangeArrowheads="1"/>
          </p:cNvSpPr>
          <p:nvPr/>
        </p:nvSpPr>
        <p:spPr bwMode="auto">
          <a:xfrm>
            <a:off x="2287910" y="235918"/>
            <a:ext cx="5946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dirty="0">
                <a:latin typeface="Arial" charset="0"/>
              </a:rPr>
              <a:t>Besonderheiten 3. Team-Time-out</a:t>
            </a:r>
          </a:p>
        </p:txBody>
      </p:sp>
    </p:spTree>
    <p:extLst>
      <p:ext uri="{BB962C8B-B14F-4D97-AF65-F5344CB8AC3E}">
        <p14:creationId xmlns:p14="http://schemas.microsoft.com/office/powerpoint/2010/main" val="2502265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2293"/>
                                        </p:tgtEl>
                                        <p:attrNameLst>
                                          <p:attrName>style.visibility</p:attrName>
                                        </p:attrNameLst>
                                      </p:cBhvr>
                                      <p:to>
                                        <p:strVal val="visible"/>
                                      </p:to>
                                    </p:set>
                                    <p:animEffect transition="in" filter="fade">
                                      <p:cBhvr>
                                        <p:cTn id="16"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hteck 4"/>
          <p:cNvSpPr>
            <a:spLocks noChangeArrowheads="1"/>
          </p:cNvSpPr>
          <p:nvPr/>
        </p:nvSpPr>
        <p:spPr bwMode="auto">
          <a:xfrm>
            <a:off x="415925" y="1171575"/>
            <a:ext cx="9217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400">
                <a:solidFill>
                  <a:srgbClr val="FF0000"/>
                </a:solidFill>
                <a:latin typeface="Arial" charset="0"/>
              </a:rPr>
              <a:t>Pro Halbzeit </a:t>
            </a:r>
            <a:r>
              <a:rPr lang="de-DE" altLang="de-DE" sz="2400">
                <a:latin typeface="Arial" charset="0"/>
              </a:rPr>
              <a:t>der regulären Spielzeit sind </a:t>
            </a:r>
            <a:r>
              <a:rPr lang="de-DE" altLang="de-DE" sz="2400">
                <a:solidFill>
                  <a:srgbClr val="FF0000"/>
                </a:solidFill>
                <a:latin typeface="Arial" charset="0"/>
              </a:rPr>
              <a:t>nur </a:t>
            </a:r>
            <a:br>
              <a:rPr lang="de-DE" altLang="de-DE" sz="2400">
                <a:solidFill>
                  <a:srgbClr val="FF0000"/>
                </a:solidFill>
                <a:latin typeface="Arial" charset="0"/>
              </a:rPr>
            </a:br>
            <a:r>
              <a:rPr lang="de-DE" altLang="de-DE" sz="2400">
                <a:solidFill>
                  <a:srgbClr val="FF0000"/>
                </a:solidFill>
                <a:latin typeface="Arial" charset="0"/>
              </a:rPr>
              <a:t>zwei</a:t>
            </a:r>
            <a:r>
              <a:rPr lang="de-DE" altLang="de-DE" sz="2400">
                <a:latin typeface="Arial" charset="0"/>
              </a:rPr>
              <a:t> Team-Time-outs möglich. </a:t>
            </a:r>
          </a:p>
        </p:txBody>
      </p:sp>
      <p:sp>
        <p:nvSpPr>
          <p:cNvPr id="40968" name="Rechteck 16"/>
          <p:cNvSpPr>
            <a:spLocks noChangeArrowheads="1"/>
          </p:cNvSpPr>
          <p:nvPr/>
        </p:nvSpPr>
        <p:spPr bwMode="auto">
          <a:xfrm>
            <a:off x="4471988" y="3116263"/>
            <a:ext cx="984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400">
                <a:latin typeface="Arial" charset="0"/>
              </a:rPr>
              <a:t>oder</a:t>
            </a:r>
          </a:p>
        </p:txBody>
      </p:sp>
      <p:grpSp>
        <p:nvGrpSpPr>
          <p:cNvPr id="2" name="Gruppieren 1"/>
          <p:cNvGrpSpPr>
            <a:grpSpLocks/>
          </p:cNvGrpSpPr>
          <p:nvPr/>
        </p:nvGrpSpPr>
        <p:grpSpPr bwMode="auto">
          <a:xfrm>
            <a:off x="379413" y="2179638"/>
            <a:ext cx="3660775" cy="2520950"/>
            <a:chOff x="379413" y="2179638"/>
            <a:chExt cx="3660775" cy="2520950"/>
          </a:xfrm>
        </p:grpSpPr>
        <p:sp>
          <p:nvSpPr>
            <p:cNvPr id="3" name="Rechteck 2"/>
            <p:cNvSpPr/>
            <p:nvPr/>
          </p:nvSpPr>
          <p:spPr>
            <a:xfrm>
              <a:off x="415925" y="2179638"/>
              <a:ext cx="3624263" cy="25209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pic>
          <p:nvPicPr>
            <p:cNvPr id="102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2971800"/>
              <a:ext cx="1262062"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2947988"/>
              <a:ext cx="1252537"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038" y="2971800"/>
              <a:ext cx="1341437"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8" name="Rechteck 9"/>
            <p:cNvSpPr>
              <a:spLocks noChangeArrowheads="1"/>
            </p:cNvSpPr>
            <p:nvPr/>
          </p:nvSpPr>
          <p:spPr bwMode="auto">
            <a:xfrm>
              <a:off x="703263" y="2395538"/>
              <a:ext cx="985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400">
                  <a:solidFill>
                    <a:srgbClr val="FF0000"/>
                  </a:solidFill>
                  <a:latin typeface="Arial" charset="0"/>
                </a:rPr>
                <a:t>1. Hz</a:t>
              </a:r>
              <a:endParaRPr lang="de-DE" altLang="de-DE" sz="2400">
                <a:latin typeface="Arial" charset="0"/>
              </a:endParaRPr>
            </a:p>
          </p:txBody>
        </p:sp>
        <p:sp>
          <p:nvSpPr>
            <p:cNvPr id="10259" name="Rechteck 10"/>
            <p:cNvSpPr>
              <a:spLocks noChangeArrowheads="1"/>
            </p:cNvSpPr>
            <p:nvPr/>
          </p:nvSpPr>
          <p:spPr bwMode="auto">
            <a:xfrm>
              <a:off x="2527300" y="2395538"/>
              <a:ext cx="984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400">
                  <a:solidFill>
                    <a:srgbClr val="FF0000"/>
                  </a:solidFill>
                  <a:latin typeface="Arial" charset="0"/>
                </a:rPr>
                <a:t>2. Hz</a:t>
              </a:r>
              <a:endParaRPr lang="de-DE" altLang="de-DE" sz="2400">
                <a:latin typeface="Arial" charset="0"/>
              </a:endParaRPr>
            </a:p>
          </p:txBody>
        </p:sp>
      </p:grpSp>
      <p:grpSp>
        <p:nvGrpSpPr>
          <p:cNvPr id="4" name="Gruppieren 3"/>
          <p:cNvGrpSpPr>
            <a:grpSpLocks/>
          </p:cNvGrpSpPr>
          <p:nvPr/>
        </p:nvGrpSpPr>
        <p:grpSpPr bwMode="auto">
          <a:xfrm>
            <a:off x="5721350" y="2179638"/>
            <a:ext cx="3622675" cy="2520950"/>
            <a:chOff x="5721350" y="2179638"/>
            <a:chExt cx="3622675" cy="2520950"/>
          </a:xfrm>
        </p:grpSpPr>
        <p:sp>
          <p:nvSpPr>
            <p:cNvPr id="19" name="Rechteck 18"/>
            <p:cNvSpPr/>
            <p:nvPr/>
          </p:nvSpPr>
          <p:spPr>
            <a:xfrm>
              <a:off x="5721350" y="2179638"/>
              <a:ext cx="3622675" cy="25209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pic>
          <p:nvPicPr>
            <p:cNvPr id="102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100" y="2962275"/>
              <a:ext cx="1262063"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0" name="Rechteck 11"/>
            <p:cNvSpPr>
              <a:spLocks noChangeArrowheads="1"/>
            </p:cNvSpPr>
            <p:nvPr/>
          </p:nvSpPr>
          <p:spPr bwMode="auto">
            <a:xfrm>
              <a:off x="5983288" y="2395538"/>
              <a:ext cx="985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400">
                  <a:solidFill>
                    <a:srgbClr val="FF0000"/>
                  </a:solidFill>
                  <a:latin typeface="Arial" charset="0"/>
                </a:rPr>
                <a:t>1. Hz</a:t>
              </a:r>
              <a:endParaRPr lang="de-DE" altLang="de-DE" sz="2400">
                <a:latin typeface="Arial" charset="0"/>
              </a:endParaRPr>
            </a:p>
          </p:txBody>
        </p:sp>
        <p:sp>
          <p:nvSpPr>
            <p:cNvPr id="10251" name="Rechteck 12"/>
            <p:cNvSpPr>
              <a:spLocks noChangeArrowheads="1"/>
            </p:cNvSpPr>
            <p:nvPr/>
          </p:nvSpPr>
          <p:spPr bwMode="auto">
            <a:xfrm>
              <a:off x="7904163" y="2395538"/>
              <a:ext cx="985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400">
                  <a:solidFill>
                    <a:srgbClr val="FF0000"/>
                  </a:solidFill>
                  <a:latin typeface="Arial" charset="0"/>
                </a:rPr>
                <a:t>2. Hz</a:t>
              </a:r>
              <a:endParaRPr lang="de-DE" altLang="de-DE" sz="2400">
                <a:latin typeface="Arial" charset="0"/>
              </a:endParaRPr>
            </a:p>
          </p:txBody>
        </p:sp>
        <p:pic>
          <p:nvPicPr>
            <p:cNvPr id="10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488" y="2941638"/>
              <a:ext cx="1252537"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6400" y="2971800"/>
              <a:ext cx="13176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hteck 5"/>
          <p:cNvSpPr/>
          <p:nvPr/>
        </p:nvSpPr>
        <p:spPr>
          <a:xfrm>
            <a:off x="415925" y="4845050"/>
            <a:ext cx="8928100" cy="83026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de-DE" dirty="0">
                <a:solidFill>
                  <a:srgbClr val="FF0000"/>
                </a:solidFill>
              </a:rPr>
              <a:t>Zwischen zwei Team-Time-outs einer Mannschaft muss der Gegner mindestens einmal im Ballbesitz sein.</a:t>
            </a:r>
          </a:p>
        </p:txBody>
      </p:sp>
      <p:sp>
        <p:nvSpPr>
          <p:cNvPr id="20" name="Rechteck 18"/>
          <p:cNvSpPr>
            <a:spLocks noChangeArrowheads="1"/>
          </p:cNvSpPr>
          <p:nvPr/>
        </p:nvSpPr>
        <p:spPr bwMode="auto">
          <a:xfrm>
            <a:off x="2287910" y="235918"/>
            <a:ext cx="5946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dirty="0">
                <a:latin typeface="Arial" charset="0"/>
              </a:rPr>
              <a:t>Besonderheiten 3. Team-Time-out</a:t>
            </a:r>
          </a:p>
        </p:txBody>
      </p:sp>
    </p:spTree>
    <p:extLst>
      <p:ext uri="{BB962C8B-B14F-4D97-AF65-F5344CB8AC3E}">
        <p14:creationId xmlns:p14="http://schemas.microsoft.com/office/powerpoint/2010/main" val="3127640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8"/>
                                        </p:tgtEl>
                                        <p:attrNameLst>
                                          <p:attrName>style.visibility</p:attrName>
                                        </p:attrNameLst>
                                      </p:cBhvr>
                                      <p:to>
                                        <p:strVal val="visible"/>
                                      </p:to>
                                    </p:set>
                                    <p:animEffect transition="in" filter="fade">
                                      <p:cBhvr>
                                        <p:cTn id="12" dur="500"/>
                                        <p:tgtEl>
                                          <p:spTgt spid="409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bwMode="auto">
          <a:xfrm>
            <a:off x="415925" y="1244600"/>
            <a:ext cx="9288463" cy="1084263"/>
            <a:chOff x="415925" y="2319338"/>
            <a:chExt cx="9288463" cy="1084262"/>
          </a:xfrm>
        </p:grpSpPr>
        <p:sp>
          <p:nvSpPr>
            <p:cNvPr id="18" name="Rechteck 17"/>
            <p:cNvSpPr/>
            <p:nvPr/>
          </p:nvSpPr>
          <p:spPr>
            <a:xfrm>
              <a:off x="415925" y="2319338"/>
              <a:ext cx="9288463" cy="108426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pic>
          <p:nvPicPr>
            <p:cNvPr id="11280" name="Picture 3"/>
            <p:cNvPicPr>
              <a:picLocks noChangeAspect="1" noChangeArrowheads="1"/>
            </p:cNvPicPr>
            <p:nvPr/>
          </p:nvPicPr>
          <p:blipFill>
            <a:blip r:embed="rId2">
              <a:extLst>
                <a:ext uri="{28A0092B-C50C-407E-A947-70E740481C1C}">
                  <a14:useLocalDpi xmlns:a14="http://schemas.microsoft.com/office/drawing/2010/main" val="0"/>
                </a:ext>
              </a:extLst>
            </a:blip>
            <a:srcRect b="31436"/>
            <a:stretch>
              <a:fillRect/>
            </a:stretch>
          </p:blipFill>
          <p:spPr bwMode="auto">
            <a:xfrm>
              <a:off x="5435600" y="2767013"/>
              <a:ext cx="827088"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81" name="Picture 4"/>
            <p:cNvPicPr>
              <a:picLocks noChangeAspect="1" noChangeArrowheads="1"/>
            </p:cNvPicPr>
            <p:nvPr/>
          </p:nvPicPr>
          <p:blipFill>
            <a:blip r:embed="rId3">
              <a:extLst>
                <a:ext uri="{28A0092B-C50C-407E-A947-70E740481C1C}">
                  <a14:useLocalDpi xmlns:a14="http://schemas.microsoft.com/office/drawing/2010/main" val="0"/>
                </a:ext>
              </a:extLst>
            </a:blip>
            <a:srcRect b="33260"/>
            <a:stretch>
              <a:fillRect/>
            </a:stretch>
          </p:blipFill>
          <p:spPr bwMode="auto">
            <a:xfrm>
              <a:off x="5024438" y="2768600"/>
              <a:ext cx="8207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82" name="Rechteck 7"/>
            <p:cNvSpPr>
              <a:spLocks noChangeArrowheads="1"/>
            </p:cNvSpPr>
            <p:nvPr/>
          </p:nvSpPr>
          <p:spPr bwMode="auto">
            <a:xfrm>
              <a:off x="479425" y="2428875"/>
              <a:ext cx="67579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sz="2400">
                  <a:latin typeface="Arial" charset="0"/>
                </a:rPr>
                <a:t>Für die </a:t>
              </a:r>
              <a:r>
                <a:rPr lang="de-DE" altLang="de-DE" sz="2400">
                  <a:solidFill>
                    <a:srgbClr val="FF0000"/>
                  </a:solidFill>
                  <a:latin typeface="Arial" charset="0"/>
                </a:rPr>
                <a:t>erste Halbzeit </a:t>
              </a:r>
              <a:r>
                <a:rPr lang="de-DE" altLang="de-DE" sz="2400">
                  <a:latin typeface="Arial" charset="0"/>
                </a:rPr>
                <a:t>erhält jede Mannschaft die grünen Karten mit Nummern </a:t>
              </a:r>
            </a:p>
          </p:txBody>
        </p:sp>
      </p:grpSp>
      <p:grpSp>
        <p:nvGrpSpPr>
          <p:cNvPr id="5" name="Gruppieren 4"/>
          <p:cNvGrpSpPr>
            <a:grpSpLocks/>
          </p:cNvGrpSpPr>
          <p:nvPr/>
        </p:nvGrpSpPr>
        <p:grpSpPr bwMode="auto">
          <a:xfrm>
            <a:off x="415925" y="4700588"/>
            <a:ext cx="9474200" cy="1511300"/>
            <a:chOff x="415925" y="5060950"/>
            <a:chExt cx="9474200" cy="1511300"/>
          </a:xfrm>
        </p:grpSpPr>
        <p:sp>
          <p:nvSpPr>
            <p:cNvPr id="20" name="Rechteck 19"/>
            <p:cNvSpPr/>
            <p:nvPr/>
          </p:nvSpPr>
          <p:spPr>
            <a:xfrm>
              <a:off x="415925" y="5060950"/>
              <a:ext cx="9288463" cy="15113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11277" name="Rechteck 2"/>
            <p:cNvSpPr>
              <a:spLocks noChangeArrowheads="1"/>
            </p:cNvSpPr>
            <p:nvPr/>
          </p:nvSpPr>
          <p:spPr bwMode="auto">
            <a:xfrm>
              <a:off x="479425" y="5132388"/>
              <a:ext cx="9410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sz="2400">
                  <a:latin typeface="Arial" charset="0"/>
                </a:rPr>
                <a:t>Für den Fall, dass die Mannschaft in der ersten Halbzeit zwei Team-Time-outs erhalten hat, erhält sie für die zweite Halbzeit Karte</a:t>
              </a:r>
            </a:p>
          </p:txBody>
        </p:sp>
        <p:pic>
          <p:nvPicPr>
            <p:cNvPr id="11278" name="Picture 5"/>
            <p:cNvPicPr>
              <a:picLocks noChangeAspect="1" noChangeArrowheads="1"/>
            </p:cNvPicPr>
            <p:nvPr/>
          </p:nvPicPr>
          <p:blipFill>
            <a:blip r:embed="rId4">
              <a:extLst>
                <a:ext uri="{28A0092B-C50C-407E-A947-70E740481C1C}">
                  <a14:useLocalDpi xmlns:a14="http://schemas.microsoft.com/office/drawing/2010/main" val="0"/>
                </a:ext>
              </a:extLst>
            </a:blip>
            <a:srcRect l="18697" r="18823" b="33745"/>
            <a:stretch>
              <a:fillRect/>
            </a:stretch>
          </p:blipFill>
          <p:spPr bwMode="auto">
            <a:xfrm>
              <a:off x="1352550" y="5857875"/>
              <a:ext cx="5699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uppieren 3"/>
          <p:cNvGrpSpPr>
            <a:grpSpLocks/>
          </p:cNvGrpSpPr>
          <p:nvPr/>
        </p:nvGrpSpPr>
        <p:grpSpPr bwMode="auto">
          <a:xfrm>
            <a:off x="415925" y="2755900"/>
            <a:ext cx="9488488" cy="1349375"/>
            <a:chOff x="415925" y="3544888"/>
            <a:chExt cx="9488488" cy="1349375"/>
          </a:xfrm>
        </p:grpSpPr>
        <p:sp>
          <p:nvSpPr>
            <p:cNvPr id="19" name="Rechteck 18"/>
            <p:cNvSpPr/>
            <p:nvPr/>
          </p:nvSpPr>
          <p:spPr>
            <a:xfrm>
              <a:off x="415925" y="3544888"/>
              <a:ext cx="9288463" cy="130016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sp>
          <p:nvSpPr>
            <p:cNvPr id="11271" name="Rechteck 8"/>
            <p:cNvSpPr>
              <a:spLocks noChangeArrowheads="1"/>
            </p:cNvSpPr>
            <p:nvPr/>
          </p:nvSpPr>
          <p:spPr bwMode="auto">
            <a:xfrm>
              <a:off x="479425" y="3592513"/>
              <a:ext cx="53292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sz="2400">
                  <a:latin typeface="Arial" charset="0"/>
                </a:rPr>
                <a:t>Für die </a:t>
              </a:r>
              <a:r>
                <a:rPr lang="de-DE" altLang="de-DE" sz="2400">
                  <a:solidFill>
                    <a:srgbClr val="FF0000"/>
                  </a:solidFill>
                  <a:latin typeface="Arial" charset="0"/>
                </a:rPr>
                <a:t>zweite Halbzeit </a:t>
              </a:r>
              <a:r>
                <a:rPr lang="de-DE" altLang="de-DE" sz="2400">
                  <a:latin typeface="Arial" charset="0"/>
                </a:rPr>
                <a:t>die Karten </a:t>
              </a:r>
            </a:p>
            <a:p>
              <a:pPr>
                <a:lnSpc>
                  <a:spcPct val="100000"/>
                </a:lnSpc>
                <a:spcBef>
                  <a:spcPct val="0"/>
                </a:spcBef>
                <a:buFontTx/>
                <a:buNone/>
              </a:pPr>
              <a:endParaRPr lang="de-DE" altLang="de-DE" sz="2400">
                <a:latin typeface="Arial" charset="0"/>
              </a:endParaRPr>
            </a:p>
            <a:p>
              <a:pPr>
                <a:lnSpc>
                  <a:spcPct val="100000"/>
                </a:lnSpc>
                <a:spcBef>
                  <a:spcPct val="0"/>
                </a:spcBef>
                <a:buFontTx/>
                <a:buNone/>
              </a:pPr>
              <a:endParaRPr lang="de-DE" altLang="de-DE" sz="2400">
                <a:latin typeface="Arial" charset="0"/>
              </a:endParaRPr>
            </a:p>
          </p:txBody>
        </p:sp>
        <p:pic>
          <p:nvPicPr>
            <p:cNvPr id="11272" name="Picture 3"/>
            <p:cNvPicPr>
              <a:picLocks noChangeAspect="1" noChangeArrowheads="1"/>
            </p:cNvPicPr>
            <p:nvPr/>
          </p:nvPicPr>
          <p:blipFill>
            <a:blip r:embed="rId5">
              <a:extLst>
                <a:ext uri="{28A0092B-C50C-407E-A947-70E740481C1C}">
                  <a14:useLocalDpi xmlns:a14="http://schemas.microsoft.com/office/drawing/2010/main" val="0"/>
                </a:ext>
              </a:extLst>
            </a:blip>
            <a:srcRect l="17468" r="17606" b="36086"/>
            <a:stretch>
              <a:fillRect/>
            </a:stretch>
          </p:blipFill>
          <p:spPr bwMode="auto">
            <a:xfrm>
              <a:off x="5384800" y="3570288"/>
              <a:ext cx="536575"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5"/>
            <p:cNvPicPr>
              <a:picLocks noChangeAspect="1" noChangeArrowheads="1"/>
            </p:cNvPicPr>
            <p:nvPr/>
          </p:nvPicPr>
          <p:blipFill>
            <a:blip r:embed="rId6">
              <a:extLst>
                <a:ext uri="{28A0092B-C50C-407E-A947-70E740481C1C}">
                  <a14:useLocalDpi xmlns:a14="http://schemas.microsoft.com/office/drawing/2010/main" val="0"/>
                </a:ext>
              </a:extLst>
            </a:blip>
            <a:srcRect l="18697" r="18823" b="33745"/>
            <a:stretch>
              <a:fillRect/>
            </a:stretch>
          </p:blipFill>
          <p:spPr bwMode="auto">
            <a:xfrm>
              <a:off x="5795963" y="3568700"/>
              <a:ext cx="539750"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4" name="Rechteck 9"/>
            <p:cNvSpPr>
              <a:spLocks noChangeArrowheads="1"/>
            </p:cNvSpPr>
            <p:nvPr/>
          </p:nvSpPr>
          <p:spPr bwMode="auto">
            <a:xfrm>
              <a:off x="479425" y="4062413"/>
              <a:ext cx="9096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sz="2400">
                  <a:solidFill>
                    <a:srgbClr val="000000"/>
                  </a:solidFill>
                  <a:latin typeface="Arial" charset="0"/>
                </a:rPr>
                <a:t>in der ersten Halbzeit nicht mehr als ein Team-Time-out erhalten hat. </a:t>
              </a:r>
            </a:p>
          </p:txBody>
        </p:sp>
        <p:sp>
          <p:nvSpPr>
            <p:cNvPr id="11275" name="Rechteck 12"/>
            <p:cNvSpPr>
              <a:spLocks noChangeArrowheads="1"/>
            </p:cNvSpPr>
            <p:nvPr/>
          </p:nvSpPr>
          <p:spPr bwMode="auto">
            <a:xfrm>
              <a:off x="6310313" y="3551238"/>
              <a:ext cx="3594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sz="2400">
                  <a:solidFill>
                    <a:srgbClr val="000000"/>
                  </a:solidFill>
                  <a:latin typeface="Arial" charset="0"/>
                </a:rPr>
                <a:t>sofern die Mannschaft</a:t>
              </a:r>
            </a:p>
          </p:txBody>
        </p:sp>
      </p:grpSp>
      <p:sp>
        <p:nvSpPr>
          <p:cNvPr id="21" name="Rechteck 18"/>
          <p:cNvSpPr>
            <a:spLocks noChangeArrowheads="1"/>
          </p:cNvSpPr>
          <p:nvPr/>
        </p:nvSpPr>
        <p:spPr bwMode="auto">
          <a:xfrm>
            <a:off x="2287910" y="235918"/>
            <a:ext cx="5946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dirty="0">
                <a:latin typeface="Arial" charset="0"/>
              </a:rPr>
              <a:t>Besonderheiten 3. Team-Time-out</a:t>
            </a:r>
          </a:p>
        </p:txBody>
      </p:sp>
    </p:spTree>
    <p:extLst>
      <p:ext uri="{BB962C8B-B14F-4D97-AF65-F5344CB8AC3E}">
        <p14:creationId xmlns:p14="http://schemas.microsoft.com/office/powerpoint/2010/main" val="121597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uppieren 1"/>
          <p:cNvGrpSpPr>
            <a:grpSpLocks/>
          </p:cNvGrpSpPr>
          <p:nvPr/>
        </p:nvGrpSpPr>
        <p:grpSpPr bwMode="auto">
          <a:xfrm>
            <a:off x="3970338" y="3727450"/>
            <a:ext cx="1939925" cy="2520950"/>
            <a:chOff x="3969866" y="3726657"/>
            <a:chExt cx="1939925" cy="2520950"/>
          </a:xfrm>
        </p:grpSpPr>
        <p:sp>
          <p:nvSpPr>
            <p:cNvPr id="19" name="Rechteck 18"/>
            <p:cNvSpPr/>
            <p:nvPr/>
          </p:nvSpPr>
          <p:spPr bwMode="auto">
            <a:xfrm>
              <a:off x="3969866" y="3726657"/>
              <a:ext cx="1939925" cy="25209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a:p>
          </p:txBody>
        </p:sp>
        <p:pic>
          <p:nvPicPr>
            <p:cNvPr id="122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866" y="4509294"/>
              <a:ext cx="1262063"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6" name="Rechteck 12"/>
            <p:cNvSpPr>
              <a:spLocks noChangeArrowheads="1"/>
            </p:cNvSpPr>
            <p:nvPr/>
          </p:nvSpPr>
          <p:spPr bwMode="auto">
            <a:xfrm>
              <a:off x="4469929" y="3942557"/>
              <a:ext cx="985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r>
                <a:rPr lang="de-DE" altLang="de-DE" sz="2400">
                  <a:solidFill>
                    <a:srgbClr val="FF0000"/>
                  </a:solidFill>
                  <a:latin typeface="Arial" charset="0"/>
                </a:rPr>
                <a:t>2. Hz</a:t>
              </a:r>
              <a:endParaRPr lang="de-DE" altLang="de-DE" sz="2400">
                <a:latin typeface="Arial" charset="0"/>
              </a:endParaRPr>
            </a:p>
          </p:txBody>
        </p:sp>
        <p:pic>
          <p:nvPicPr>
            <p:cNvPr id="122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166" y="4518819"/>
              <a:ext cx="13176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hteck 4"/>
          <p:cNvSpPr/>
          <p:nvPr/>
        </p:nvSpPr>
        <p:spPr>
          <a:xfrm>
            <a:off x="415925" y="1870075"/>
            <a:ext cx="9253538" cy="151288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de-DE" dirty="0">
                <a:solidFill>
                  <a:srgbClr val="FF0000"/>
                </a:solidFill>
              </a:rPr>
              <a:t>Die Mannschaft, der noch 2 Team-Time-Out zur Verfügung stehen, kann in den letzten 5 Spielminuten, (ab 55:00) jedoch nur 1x davon Gebrauch machen.</a:t>
            </a:r>
          </a:p>
        </p:txBody>
      </p:sp>
      <p:sp>
        <p:nvSpPr>
          <p:cNvPr id="22" name="Rechteck 21"/>
          <p:cNvSpPr/>
          <p:nvPr/>
        </p:nvSpPr>
        <p:spPr>
          <a:xfrm>
            <a:off x="415925" y="1193800"/>
            <a:ext cx="9253538" cy="4826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de-DE" dirty="0">
                <a:solidFill>
                  <a:srgbClr val="FF0000"/>
                </a:solidFill>
              </a:rPr>
              <a:t>In der zweiten Halbzeit gibt es jedoch noch eine Besonderheit:</a:t>
            </a:r>
          </a:p>
        </p:txBody>
      </p:sp>
      <p:sp>
        <p:nvSpPr>
          <p:cNvPr id="10" name="Rechteck 18"/>
          <p:cNvSpPr>
            <a:spLocks noChangeArrowheads="1"/>
          </p:cNvSpPr>
          <p:nvPr/>
        </p:nvSpPr>
        <p:spPr bwMode="auto">
          <a:xfrm>
            <a:off x="2287910" y="235918"/>
            <a:ext cx="5946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de-DE" altLang="de-DE" dirty="0">
                <a:latin typeface="Arial" charset="0"/>
              </a:rPr>
              <a:t>Besonderheiten 3. Team-Time-out</a:t>
            </a:r>
          </a:p>
        </p:txBody>
      </p:sp>
    </p:spTree>
    <p:extLst>
      <p:ext uri="{BB962C8B-B14F-4D97-AF65-F5344CB8AC3E}">
        <p14:creationId xmlns:p14="http://schemas.microsoft.com/office/powerpoint/2010/main" val="336257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fade">
                                      <p:cBhvr>
                                        <p:cTn id="10"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3332</Words>
  <Application>Microsoft Office PowerPoint</Application>
  <PresentationFormat>Benutzerdefiniert</PresentationFormat>
  <Paragraphs>324</Paragraphs>
  <Slides>45</Slides>
  <Notes>18</Notes>
  <HiddenSlides>0</HiddenSlides>
  <MMClips>0</MMClips>
  <ScaleCrop>false</ScaleCrop>
  <HeadingPairs>
    <vt:vector size="4" baseType="variant">
      <vt:variant>
        <vt:lpstr>Design</vt:lpstr>
      </vt:variant>
      <vt:variant>
        <vt:i4>1</vt:i4>
      </vt:variant>
      <vt:variant>
        <vt:lpstr>Folientitel</vt:lpstr>
      </vt:variant>
      <vt:variant>
        <vt:i4>45</vt:i4>
      </vt:variant>
    </vt:vector>
  </HeadingPairs>
  <TitlesOfParts>
    <vt:vector size="46" baseType="lpstr">
      <vt:lpstr>Benutzerdefiniertes Design</vt:lpstr>
      <vt:lpstr>Thema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mr</dc:creator>
  <cp:lastModifiedBy>Frank Böllhoff</cp:lastModifiedBy>
  <cp:revision>553</cp:revision>
  <dcterms:created xsi:type="dcterms:W3CDTF">2007-06-19T22:37:35Z</dcterms:created>
  <dcterms:modified xsi:type="dcterms:W3CDTF">2017-02-05T13:54:23Z</dcterms:modified>
</cp:coreProperties>
</file>