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7"/>
  </p:notesMasterIdLst>
  <p:handoutMasterIdLst>
    <p:handoutMasterId r:id="rId8"/>
  </p:handoutMasterIdLst>
  <p:sldIdLst>
    <p:sldId id="827" r:id="rId2"/>
    <p:sldId id="828" r:id="rId3"/>
    <p:sldId id="829" r:id="rId4"/>
    <p:sldId id="830" r:id="rId5"/>
    <p:sldId id="826" r:id="rId6"/>
  </p:sldIdLst>
  <p:sldSz cx="9904413" cy="7240588"/>
  <p:notesSz cx="6858000" cy="9144000"/>
  <p:defaultTextStyle>
    <a:defPPr>
      <a:defRPr lang="de-DE"/>
    </a:defPPr>
    <a:lvl1pPr algn="l" rtl="0" eaLnBrk="0" fontAlgn="base" hangingPunct="0">
      <a:spcBef>
        <a:spcPct val="0"/>
      </a:spcBef>
      <a:spcAft>
        <a:spcPct val="0"/>
      </a:spcAft>
      <a:defRPr sz="2400" b="1" kern="1200">
        <a:solidFill>
          <a:srgbClr val="063DE8"/>
        </a:solidFill>
        <a:latin typeface="Arial" charset="0"/>
        <a:ea typeface="+mn-ea"/>
        <a:cs typeface="+mn-cs"/>
      </a:defRPr>
    </a:lvl1pPr>
    <a:lvl2pPr marL="457200" algn="l" rtl="0" eaLnBrk="0" fontAlgn="base" hangingPunct="0">
      <a:spcBef>
        <a:spcPct val="0"/>
      </a:spcBef>
      <a:spcAft>
        <a:spcPct val="0"/>
      </a:spcAft>
      <a:defRPr sz="2400" b="1" kern="1200">
        <a:solidFill>
          <a:srgbClr val="063DE8"/>
        </a:solidFill>
        <a:latin typeface="Arial" charset="0"/>
        <a:ea typeface="+mn-ea"/>
        <a:cs typeface="+mn-cs"/>
      </a:defRPr>
    </a:lvl2pPr>
    <a:lvl3pPr marL="914400" algn="l" rtl="0" eaLnBrk="0" fontAlgn="base" hangingPunct="0">
      <a:spcBef>
        <a:spcPct val="0"/>
      </a:spcBef>
      <a:spcAft>
        <a:spcPct val="0"/>
      </a:spcAft>
      <a:defRPr sz="2400" b="1" kern="1200">
        <a:solidFill>
          <a:srgbClr val="063DE8"/>
        </a:solidFill>
        <a:latin typeface="Arial" charset="0"/>
        <a:ea typeface="+mn-ea"/>
        <a:cs typeface="+mn-cs"/>
      </a:defRPr>
    </a:lvl3pPr>
    <a:lvl4pPr marL="1371600" algn="l" rtl="0" eaLnBrk="0" fontAlgn="base" hangingPunct="0">
      <a:spcBef>
        <a:spcPct val="0"/>
      </a:spcBef>
      <a:spcAft>
        <a:spcPct val="0"/>
      </a:spcAft>
      <a:defRPr sz="2400" b="1" kern="1200">
        <a:solidFill>
          <a:srgbClr val="063DE8"/>
        </a:solidFill>
        <a:latin typeface="Arial" charset="0"/>
        <a:ea typeface="+mn-ea"/>
        <a:cs typeface="+mn-cs"/>
      </a:defRPr>
    </a:lvl4pPr>
    <a:lvl5pPr marL="1828800" algn="l" rtl="0" eaLnBrk="0" fontAlgn="base" hangingPunct="0">
      <a:spcBef>
        <a:spcPct val="0"/>
      </a:spcBef>
      <a:spcAft>
        <a:spcPct val="0"/>
      </a:spcAft>
      <a:defRPr sz="2400" b="1" kern="1200">
        <a:solidFill>
          <a:srgbClr val="063DE8"/>
        </a:solidFill>
        <a:latin typeface="Arial" charset="0"/>
        <a:ea typeface="+mn-ea"/>
        <a:cs typeface="+mn-cs"/>
      </a:defRPr>
    </a:lvl5pPr>
    <a:lvl6pPr marL="2286000" algn="l" defTabSz="914400" rtl="0" eaLnBrk="1" latinLnBrk="0" hangingPunct="1">
      <a:defRPr sz="2400" b="1" kern="1200">
        <a:solidFill>
          <a:srgbClr val="063DE8"/>
        </a:solidFill>
        <a:latin typeface="Arial" charset="0"/>
        <a:ea typeface="+mn-ea"/>
        <a:cs typeface="+mn-cs"/>
      </a:defRPr>
    </a:lvl6pPr>
    <a:lvl7pPr marL="2743200" algn="l" defTabSz="914400" rtl="0" eaLnBrk="1" latinLnBrk="0" hangingPunct="1">
      <a:defRPr sz="2400" b="1" kern="1200">
        <a:solidFill>
          <a:srgbClr val="063DE8"/>
        </a:solidFill>
        <a:latin typeface="Arial" charset="0"/>
        <a:ea typeface="+mn-ea"/>
        <a:cs typeface="+mn-cs"/>
      </a:defRPr>
    </a:lvl7pPr>
    <a:lvl8pPr marL="3200400" algn="l" defTabSz="914400" rtl="0" eaLnBrk="1" latinLnBrk="0" hangingPunct="1">
      <a:defRPr sz="2400" b="1" kern="1200">
        <a:solidFill>
          <a:srgbClr val="063DE8"/>
        </a:solidFill>
        <a:latin typeface="Arial" charset="0"/>
        <a:ea typeface="+mn-ea"/>
        <a:cs typeface="+mn-cs"/>
      </a:defRPr>
    </a:lvl8pPr>
    <a:lvl9pPr marL="3657600" algn="l" defTabSz="914400" rtl="0" eaLnBrk="1" latinLnBrk="0" hangingPunct="1">
      <a:defRPr sz="2400" b="1" kern="1200">
        <a:solidFill>
          <a:srgbClr val="063DE8"/>
        </a:solidFill>
        <a:latin typeface="Arial" charset="0"/>
        <a:ea typeface="+mn-ea"/>
        <a:cs typeface="+mn-cs"/>
      </a:defRPr>
    </a:lvl9pPr>
  </p:defaultTextStyle>
  <p:extLst>
    <p:ext uri="{EFAFB233-063F-42B5-8137-9DF3F51BA10A}">
      <p15:sldGuideLst xmlns="" xmlns:p15="http://schemas.microsoft.com/office/powerpoint/2012/main">
        <p15:guide id="1" orient="horz" pos="2281">
          <p15:clr>
            <a:srgbClr val="A4A3A4"/>
          </p15:clr>
        </p15:guide>
        <p15:guide id="2" pos="312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00"/>
    <a:srgbClr val="006600"/>
    <a:srgbClr val="063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70" autoAdjust="0"/>
    <p:restoredTop sz="70107" autoAdjust="0"/>
  </p:normalViewPr>
  <p:slideViewPr>
    <p:cSldViewPr>
      <p:cViewPr>
        <p:scale>
          <a:sx n="100" d="100"/>
          <a:sy n="100" d="100"/>
        </p:scale>
        <p:origin x="-2034" y="-258"/>
      </p:cViewPr>
      <p:guideLst>
        <p:guide orient="horz" pos="2281"/>
        <p:guide pos="312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0"/>
    </p:cViewPr>
  </p:sorterViewPr>
  <p:notesViewPr>
    <p:cSldViewPr>
      <p:cViewPr varScale="1">
        <p:scale>
          <a:sx n="125" d="100"/>
          <a:sy n="125" d="100"/>
        </p:scale>
        <p:origin x="493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de-DE"/>
          </a:p>
        </p:txBody>
      </p:sp>
      <p:sp>
        <p:nvSpPr>
          <p:cNvPr id="1003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5551F1BD-2C4E-430D-BCC5-A5E0D4BED38A}" type="datetimeFigureOut">
              <a:rPr lang="de-DE"/>
              <a:pPr>
                <a:defRPr/>
              </a:pPr>
              <a:t>07.02.2017</a:t>
            </a:fld>
            <a:endParaRPr lang="de-DE"/>
          </a:p>
        </p:txBody>
      </p:sp>
      <p:sp>
        <p:nvSpPr>
          <p:cNvPr id="1003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de-DE"/>
          </a:p>
        </p:txBody>
      </p:sp>
      <p:sp>
        <p:nvSpPr>
          <p:cNvPr id="1003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728CBE7-F144-4200-B7D8-139359AE85C1}" type="slidenum">
              <a:rPr lang="de-DE"/>
              <a:pPr>
                <a:defRPr/>
              </a:pPr>
              <a:t>‹Nr.›</a:t>
            </a:fld>
            <a:endParaRPr lang="de-DE"/>
          </a:p>
        </p:txBody>
      </p:sp>
    </p:spTree>
    <p:extLst>
      <p:ext uri="{BB962C8B-B14F-4D97-AF65-F5344CB8AC3E}">
        <p14:creationId xmlns:p14="http://schemas.microsoft.com/office/powerpoint/2010/main" val="259928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effectLst/>
                <a:latin typeface="Arial" charset="0"/>
              </a:defRPr>
            </a:lvl1pPr>
          </a:lstStyle>
          <a:p>
            <a:pPr>
              <a:defRPr/>
            </a:pPr>
            <a:endParaRPr lang="de-DE"/>
          </a:p>
        </p:txBody>
      </p:sp>
      <p:sp>
        <p:nvSpPr>
          <p:cNvPr id="798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effectLst/>
                <a:latin typeface="Arial" charset="0"/>
              </a:defRPr>
            </a:lvl1pPr>
          </a:lstStyle>
          <a:p>
            <a:pPr>
              <a:defRPr/>
            </a:pPr>
            <a:endParaRPr lang="de-DE"/>
          </a:p>
        </p:txBody>
      </p:sp>
      <p:sp>
        <p:nvSpPr>
          <p:cNvPr id="37892" name="Rectangle 4"/>
          <p:cNvSpPr>
            <a:spLocks noGrp="1" noRot="1" noChangeAspect="1" noChangeArrowheads="1" noTextEdit="1"/>
          </p:cNvSpPr>
          <p:nvPr>
            <p:ph type="sldImg" idx="2"/>
          </p:nvPr>
        </p:nvSpPr>
        <p:spPr bwMode="auto">
          <a:xfrm>
            <a:off x="1084263" y="685800"/>
            <a:ext cx="468947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effectLst/>
                <a:latin typeface="Arial" charset="0"/>
              </a:defRPr>
            </a:lvl1pPr>
          </a:lstStyle>
          <a:p>
            <a:pPr>
              <a:defRPr/>
            </a:pPr>
            <a:endParaRPr lang="de-DE"/>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pPr>
              <a:defRPr/>
            </a:pPr>
            <a:fld id="{0138D0E6-F5B7-46BA-BD00-AB0BFC2C0CAB}" type="slidenum">
              <a:rPr lang="de-DE"/>
              <a:pPr>
                <a:defRPr/>
              </a:pPr>
              <a:t>‹Nr.›</a:t>
            </a:fld>
            <a:endParaRPr lang="de-DE"/>
          </a:p>
        </p:txBody>
      </p:sp>
    </p:spTree>
    <p:extLst>
      <p:ext uri="{BB962C8B-B14F-4D97-AF65-F5344CB8AC3E}">
        <p14:creationId xmlns:p14="http://schemas.microsoft.com/office/powerpoint/2010/main" val="3766718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bildplatzhalter 1"/>
          <p:cNvSpPr>
            <a:spLocks noGrp="1" noRot="1" noChangeAspect="1" noTextEdit="1"/>
          </p:cNvSpPr>
          <p:nvPr>
            <p:ph type="sldImg"/>
          </p:nvPr>
        </p:nvSpPr>
        <p:spPr>
          <a:ln/>
        </p:spPr>
      </p:sp>
      <p:sp>
        <p:nvSpPr>
          <p:cNvPr id="1372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Wir gehen auf das Objekt der Begierde </a:t>
            </a:r>
          </a:p>
          <a:p>
            <a:pPr>
              <a:buFontTx/>
              <a:buChar char="•"/>
            </a:pPr>
            <a:r>
              <a:rPr lang="de-DE" altLang="de-DE"/>
              <a:t>den Ball</a:t>
            </a:r>
          </a:p>
          <a:p>
            <a:r>
              <a:rPr lang="de-DE" altLang="de-DE"/>
              <a:t>ein</a:t>
            </a:r>
          </a:p>
        </p:txBody>
      </p:sp>
      <p:sp>
        <p:nvSpPr>
          <p:cNvPr id="137220"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38867610-275F-4A8C-A3A1-A7F5F43A632D}" type="slidenum">
              <a:rPr lang="de-DE" altLang="de-DE" sz="1200" b="0">
                <a:solidFill>
                  <a:schemeClr val="tx1"/>
                </a:solidFill>
              </a:rPr>
              <a:pPr algn="r" eaLnBrk="1" hangingPunct="1"/>
              <a:t>1</a:t>
            </a:fld>
            <a:endParaRPr lang="de-DE" altLang="de-DE" sz="1200" b="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lienbildplatzhalter 1"/>
          <p:cNvSpPr>
            <a:spLocks noGrp="1" noRot="1" noChangeAspect="1" noTextEdit="1"/>
          </p:cNvSpPr>
          <p:nvPr>
            <p:ph type="sldImg"/>
          </p:nvPr>
        </p:nvSpPr>
        <p:spPr>
          <a:ln/>
        </p:spPr>
      </p:sp>
      <p:sp>
        <p:nvSpPr>
          <p:cNvPr id="1792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de-DE" altLang="de-DE" b="1"/>
              <a:t>Regel 3 Der Ball</a:t>
            </a:r>
          </a:p>
          <a:p>
            <a:pPr>
              <a:lnSpc>
                <a:spcPct val="90000"/>
              </a:lnSpc>
            </a:pPr>
            <a:r>
              <a:rPr lang="de-DE" altLang="de-DE" b="1"/>
              <a:t>3:1 </a:t>
            </a:r>
            <a:r>
              <a:rPr lang="de-DE" altLang="de-DE"/>
              <a:t>Der Ball besteht aus einer Leder- oder Kunststoffhülle. Er muss rund sein. Das Außenmaterial darf nicht glänzend oder glatt sein (17:3).</a:t>
            </a:r>
            <a:endParaRPr lang="de-DE" altLang="de-DE" b="1"/>
          </a:p>
          <a:p>
            <a:pPr>
              <a:lnSpc>
                <a:spcPct val="90000"/>
              </a:lnSpc>
            </a:pPr>
            <a:r>
              <a:rPr lang="de-DE" altLang="de-DE" b="1"/>
              <a:t>3:2 </a:t>
            </a:r>
            <a:r>
              <a:rPr lang="de-DE" altLang="de-DE"/>
              <a:t>Die einzelnen Mannschaftskategorien müssen folgende Ballgrößen, d.h. Umfang und Gewicht verwenden:</a:t>
            </a:r>
          </a:p>
          <a:p>
            <a:pPr>
              <a:lnSpc>
                <a:spcPct val="90000"/>
              </a:lnSpc>
            </a:pPr>
            <a:r>
              <a:rPr lang="de-DE" altLang="de-DE"/>
              <a:t>· 58-60 cm und 425-475 g (IHF-Größe 3) für Männer und</a:t>
            </a:r>
          </a:p>
          <a:p>
            <a:pPr>
              <a:lnSpc>
                <a:spcPct val="90000"/>
              </a:lnSpc>
            </a:pPr>
            <a:r>
              <a:rPr lang="de-DE" altLang="de-DE"/>
              <a:t>männliche Jugend (16 Jahre und älter);</a:t>
            </a:r>
          </a:p>
          <a:p>
            <a:pPr>
              <a:lnSpc>
                <a:spcPct val="90000"/>
              </a:lnSpc>
            </a:pPr>
            <a:r>
              <a:rPr lang="de-DE" altLang="de-DE"/>
              <a:t>· 54-56 cm und 325-375 g (IHF-Größe 2) für Frauen, weibliche Jugend (14 Jahre und älter) und männliche Jugend (12 bis 16 Jahre);</a:t>
            </a:r>
          </a:p>
          <a:p>
            <a:pPr>
              <a:lnSpc>
                <a:spcPct val="90000"/>
              </a:lnSpc>
            </a:pPr>
            <a:r>
              <a:rPr lang="de-DE" altLang="de-DE"/>
              <a:t>· 50-52 cm und 290-330 g (IHF-Größe 1) für weibliche Jugend (8 bis 14 Jahre) und männliche Jugend (8 bis 12Jahre).</a:t>
            </a:r>
            <a:endParaRPr lang="de-DE" altLang="de-DE" b="1" i="1"/>
          </a:p>
          <a:p>
            <a:pPr>
              <a:lnSpc>
                <a:spcPct val="90000"/>
              </a:lnSpc>
            </a:pPr>
            <a:r>
              <a:rPr lang="de-DE" altLang="de-DE" sz="1000" b="1" i="1"/>
              <a:t>Kommentar</a:t>
            </a:r>
            <a:r>
              <a:rPr lang="de-DE" altLang="de-DE" sz="1000" b="1"/>
              <a:t>:</a:t>
            </a:r>
            <a:endParaRPr lang="de-DE" altLang="de-DE" sz="1000" i="1"/>
          </a:p>
          <a:p>
            <a:pPr>
              <a:lnSpc>
                <a:spcPct val="90000"/>
              </a:lnSpc>
            </a:pPr>
            <a:r>
              <a:rPr lang="de-DE" altLang="de-DE" sz="1000" i="1"/>
              <a:t>Das „IHF-Ballreglement" umfasst die technischen Anforderungen für Bälle, die bei allen offiziellen internationalen Spielen eingesetzt werden.</a:t>
            </a:r>
          </a:p>
          <a:p>
            <a:pPr>
              <a:lnSpc>
                <a:spcPct val="90000"/>
              </a:lnSpc>
            </a:pPr>
            <a:r>
              <a:rPr lang="de-DE" altLang="de-DE" sz="1000" i="1"/>
              <a:t>Diese Spielregeln beinhalten nicht Größe und Gewicht von Bällen für den „Mini-Handball".</a:t>
            </a:r>
            <a:endParaRPr lang="de-DE" altLang="de-DE" sz="1000" b="1"/>
          </a:p>
          <a:p>
            <a:pPr>
              <a:lnSpc>
                <a:spcPct val="90000"/>
              </a:lnSpc>
            </a:pPr>
            <a:r>
              <a:rPr lang="de-DE" altLang="de-DE" b="1"/>
              <a:t>3:3 </a:t>
            </a:r>
            <a:r>
              <a:rPr lang="de-DE" altLang="de-DE"/>
              <a:t>Bei jedem Spiel müssen mindestens zwei Bälle vorhanden sein. Die Reservebälle müssen während des Spielverlaufs am Zeitnehmertisch unmittelbar verfügbar sein. Die Bälle müssen den Regeln 3:1-2 entsprechen.</a:t>
            </a:r>
            <a:endParaRPr lang="de-DE" altLang="de-DE" b="1"/>
          </a:p>
          <a:p>
            <a:pPr>
              <a:lnSpc>
                <a:spcPct val="90000"/>
              </a:lnSpc>
            </a:pPr>
            <a:r>
              <a:rPr lang="de-DE" altLang="de-DE" b="1"/>
              <a:t>3:4 </a:t>
            </a:r>
            <a:r>
              <a:rPr lang="de-DE" altLang="de-DE"/>
              <a:t>Die Schiedsrichter entscheiden wann ein Reserveball eingesetzt wird. In diesem Fall sollten sie den Reserveball zügig ins Spiel bringen, um eine Unterbrechung so kurz wie möglich zu halten und ein Time-out zu vermeiden.</a:t>
            </a:r>
          </a:p>
          <a:p>
            <a:pPr>
              <a:lnSpc>
                <a:spcPct val="90000"/>
              </a:lnSpc>
            </a:pPr>
            <a:endParaRPr lang="de-DE" altLang="de-DE"/>
          </a:p>
        </p:txBody>
      </p:sp>
      <p:sp>
        <p:nvSpPr>
          <p:cNvPr id="179204"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B3FA2E6D-159B-4007-B021-6C119DBEA777}" type="slidenum">
              <a:rPr lang="de-DE" altLang="de-DE" sz="1200" b="0">
                <a:solidFill>
                  <a:schemeClr val="tx1"/>
                </a:solidFill>
              </a:rPr>
              <a:pPr algn="r" eaLnBrk="1" hangingPunct="1"/>
              <a:t>2</a:t>
            </a:fld>
            <a:endParaRPr lang="de-DE" altLang="de-DE" sz="1200" b="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lienbildplatzhalter 1"/>
          <p:cNvSpPr>
            <a:spLocks noGrp="1" noRot="1" noChangeAspect="1" noTextEdit="1"/>
          </p:cNvSpPr>
          <p:nvPr>
            <p:ph type="sldImg"/>
          </p:nvPr>
        </p:nvSpPr>
        <p:spPr>
          <a:ln/>
        </p:spPr>
      </p:sp>
      <p:sp>
        <p:nvSpPr>
          <p:cNvPr id="1433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a:t>Regel 3 Der Ball</a:t>
            </a:r>
          </a:p>
          <a:p>
            <a:r>
              <a:rPr lang="de-DE" altLang="de-DE" b="1"/>
              <a:t>3:1 </a:t>
            </a:r>
            <a:r>
              <a:rPr lang="de-DE" altLang="de-DE"/>
              <a:t>Der Ball besteht aus einer Leder- oder Kunststoffhülle. Er muss rund sein. Das Außenmaterial darf nicht glänzend oder glatt sein (17:3).</a:t>
            </a:r>
            <a:endParaRPr lang="de-DE" altLang="de-DE" b="1"/>
          </a:p>
          <a:p>
            <a:r>
              <a:rPr lang="de-DE" altLang="de-DE" b="1"/>
              <a:t>3:2 </a:t>
            </a:r>
            <a:r>
              <a:rPr lang="de-DE" altLang="de-DE"/>
              <a:t>Die einzelnen Mannschaftskategorien müssen folgende Ballgrößen, d.h. Umfang und Gewicht verwenden:</a:t>
            </a:r>
          </a:p>
          <a:p>
            <a:r>
              <a:rPr lang="de-DE" altLang="de-DE"/>
              <a:t>· Bild 3: -58-60 cm und 425-475 g (IHF-Größe 3) für Männer undmännliche Jugend (16 Jahre und älter);</a:t>
            </a:r>
          </a:p>
          <a:p>
            <a:r>
              <a:rPr lang="de-DE" altLang="de-DE"/>
              <a:t>· Bild 2: -54-56 cm und 325-375 g (IHF-Größe 2) für Frauen, weibliche Jugend (14 Jahre und älter) und männliche Jugend (12 bis 16 Jahre);</a:t>
            </a:r>
          </a:p>
          <a:p>
            <a:r>
              <a:rPr lang="de-DE" altLang="de-DE"/>
              <a:t>· Bild 1: -50-52 cm und 290-330 g (IHF-Größe 1) für weibliche Jugend (8 bis 14 Jahre) und männliche Jugend (8 bis 12Jahre).</a:t>
            </a:r>
            <a:endParaRPr lang="de-DE" altLang="de-DE" b="1" i="1"/>
          </a:p>
          <a:p>
            <a:r>
              <a:rPr lang="de-DE" altLang="de-DE" sz="1000" b="1" i="1"/>
              <a:t>Kommentar</a:t>
            </a:r>
            <a:r>
              <a:rPr lang="de-DE" altLang="de-DE" sz="1000" b="1"/>
              <a:t>:</a:t>
            </a:r>
            <a:endParaRPr lang="de-DE" altLang="de-DE" sz="1000" i="1"/>
          </a:p>
          <a:p>
            <a:r>
              <a:rPr lang="de-DE" altLang="de-DE" sz="1000" i="1"/>
              <a:t>Das „IHF-Ballreglement" umfasst die technischen Anforderungen für Bälle, die bei allen offiziellen internationalen Spielen eingesetzt werden.</a:t>
            </a:r>
          </a:p>
          <a:p>
            <a:r>
              <a:rPr lang="de-DE" altLang="de-DE" sz="1000" i="1"/>
              <a:t>Diese Spielregeln beinhalten nicht Größe und Gewicht von Bällen für den „Mini-Handball".</a:t>
            </a:r>
            <a:endParaRPr lang="de-DE" altLang="de-DE" sz="1000" b="1"/>
          </a:p>
        </p:txBody>
      </p:sp>
      <p:sp>
        <p:nvSpPr>
          <p:cNvPr id="143364"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85B93340-B4CE-4EDC-B41D-D7899738DD60}" type="slidenum">
              <a:rPr lang="de-DE" altLang="de-DE" sz="1200" b="0">
                <a:solidFill>
                  <a:schemeClr val="tx1"/>
                </a:solidFill>
              </a:rPr>
              <a:pPr algn="r" eaLnBrk="1" hangingPunct="1"/>
              <a:t>3</a:t>
            </a:fld>
            <a:endParaRPr lang="de-DE" altLang="de-DE" sz="1200" b="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olienbildplatzhalter 1"/>
          <p:cNvSpPr>
            <a:spLocks noGrp="1" noRot="1" noChangeAspect="1" noTextEdit="1"/>
          </p:cNvSpPr>
          <p:nvPr>
            <p:ph type="sldImg"/>
          </p:nvPr>
        </p:nvSpPr>
        <p:spPr>
          <a:ln/>
        </p:spPr>
      </p:sp>
      <p:sp>
        <p:nvSpPr>
          <p:cNvPr id="1832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a:t>Regel 3 Der Ball</a:t>
            </a:r>
          </a:p>
          <a:p>
            <a:r>
              <a:rPr lang="de-DE" altLang="de-DE" b="1"/>
              <a:t>3:3 </a:t>
            </a:r>
            <a:r>
              <a:rPr lang="de-DE" altLang="de-DE"/>
              <a:t>Bei jedem Spiel müssen mindestens zwei Bälle vorhanden sein. Die Reservebälle müssen während des Spielverlaufs am Zeitnehmertisch unmittelbar verfügbar sein. Die Bälle müssen den Regeln 3:1-2 entsprechen.</a:t>
            </a:r>
            <a:endParaRPr lang="de-DE" altLang="de-DE" b="1"/>
          </a:p>
          <a:p>
            <a:r>
              <a:rPr lang="de-DE" altLang="de-DE" b="1"/>
              <a:t>3:4 </a:t>
            </a:r>
            <a:r>
              <a:rPr lang="de-DE" altLang="de-DE"/>
              <a:t>Die Schiedsrichter entscheiden wann ein Reserveball eingesetzt wird. In diesem Fall sollten sie den Reserveball zügig ins Spiel bringen, um eine Unterbrechung so kurz wie möglich zu halten und ein Time-out zu vermeiden.</a:t>
            </a:r>
          </a:p>
        </p:txBody>
      </p:sp>
      <p:sp>
        <p:nvSpPr>
          <p:cNvPr id="183300"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AE0088A8-A295-4D74-94B5-15A65FF2F59C}" type="slidenum">
              <a:rPr lang="de-DE" altLang="de-DE" sz="1200" b="0">
                <a:solidFill>
                  <a:schemeClr val="tx1"/>
                </a:solidFill>
              </a:rPr>
              <a:pPr algn="r" eaLnBrk="1" hangingPunct="1"/>
              <a:t>4</a:t>
            </a:fld>
            <a:endParaRPr lang="de-DE" altLang="de-DE" sz="1200" b="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238250" y="1184275"/>
            <a:ext cx="7427913" cy="2520950"/>
          </a:xfrm>
          <a:prstGeom prst="rect">
            <a:avLst/>
          </a:prstGeom>
        </p:spPr>
        <p:txBody>
          <a:bodyPr/>
          <a:lstStyle>
            <a:lvl1pPr algn="ctr">
              <a:defRPr sz="4800"/>
            </a:lvl1pPr>
          </a:lstStyle>
          <a:p>
            <a:r>
              <a:rPr lang="de-DE" dirty="0"/>
              <a:t>Titelmasterformat durch Klicken bearbeiten</a:t>
            </a:r>
          </a:p>
        </p:txBody>
      </p:sp>
      <p:sp>
        <p:nvSpPr>
          <p:cNvPr id="3" name="Untertitel 2"/>
          <p:cNvSpPr>
            <a:spLocks noGrp="1"/>
          </p:cNvSpPr>
          <p:nvPr>
            <p:ph type="subTitle" idx="1"/>
          </p:nvPr>
        </p:nvSpPr>
        <p:spPr>
          <a:xfrm>
            <a:off x="1238250" y="3803650"/>
            <a:ext cx="7427913" cy="1747838"/>
          </a:xfrm>
        </p:spPr>
        <p:txBody>
          <a:bodyPr anchor="b">
            <a:normAutofit/>
          </a:bodyPr>
          <a:lstStyle>
            <a:lvl1pPr marL="0" indent="0" algn="ctr">
              <a:buNone/>
              <a:defRPr sz="3200" b="1">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Tree>
    <p:extLst>
      <p:ext uri="{BB962C8B-B14F-4D97-AF65-F5344CB8AC3E}">
        <p14:creationId xmlns:p14="http://schemas.microsoft.com/office/powerpoint/2010/main" val="134089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 name="Picture 23" descr="dhblogo"/>
          <p:cNvPicPr>
            <a:picLocks noChangeAspect="1" noChangeArrowheads="1"/>
          </p:cNvPicPr>
          <p:nvPr userDrawn="1"/>
        </p:nvPicPr>
        <p:blipFill>
          <a:blip r:embed="rId2">
            <a:extLst>
              <a:ext uri="{28A0092B-C50C-407E-A947-70E740481C1C}">
                <a14:useLocalDpi xmlns:a14="http://schemas.microsoft.com/office/drawing/2010/main" val="0"/>
              </a:ext>
            </a:extLst>
          </a:blip>
          <a:srcRect b="10670"/>
          <a:stretch>
            <a:fillRect/>
          </a:stretch>
        </p:blipFill>
        <p:spPr bwMode="auto">
          <a:xfrm>
            <a:off x="8054975" y="0"/>
            <a:ext cx="16922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3129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96074255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15925" y="1120775"/>
            <a:ext cx="9240838"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grpSp>
        <p:nvGrpSpPr>
          <p:cNvPr id="1027" name="Rectangle 22"/>
          <p:cNvGrpSpPr>
            <a:grpSpLocks/>
          </p:cNvGrpSpPr>
          <p:nvPr userDrawn="1"/>
        </p:nvGrpSpPr>
        <p:grpSpPr bwMode="auto">
          <a:xfrm>
            <a:off x="414338" y="957263"/>
            <a:ext cx="9242425" cy="66675"/>
            <a:chOff x="261" y="603"/>
            <a:chExt cx="5822" cy="42"/>
          </a:xfrm>
        </p:grpSpPr>
        <p:pic>
          <p:nvPicPr>
            <p:cNvPr id="1041" name="Rectangl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 y="603"/>
              <a:ext cx="5822" cy="42"/>
            </a:xfrm>
            <a:prstGeom prst="rect">
              <a:avLst/>
            </a:prstGeom>
            <a:solidFill>
              <a:srgbClr val="006600"/>
            </a:solidFill>
            <a:ln w="9525">
              <a:solidFill>
                <a:srgbClr val="006600"/>
              </a:solidFill>
              <a:miter lim="800000"/>
              <a:headEnd/>
              <a:tailEnd/>
            </a:ln>
          </p:spPr>
        </p:pic>
        <p:sp>
          <p:nvSpPr>
            <p:cNvPr id="1030" name="Text Box 6"/>
            <p:cNvSpPr txBox="1">
              <a:spLocks noChangeArrowheads="1"/>
            </p:cNvSpPr>
            <p:nvPr/>
          </p:nvSpPr>
          <p:spPr bwMode="auto">
            <a:xfrm>
              <a:off x="262" y="601"/>
              <a:ext cx="5821" cy="43"/>
            </a:xfrm>
            <a:prstGeom prst="rect">
              <a:avLst/>
            </a:prstGeom>
            <a:solidFill>
              <a:srgbClr val="006600"/>
            </a:solidFill>
            <a:ln w="9525">
              <a:solidFill>
                <a:srgbClr val="006600"/>
              </a:solidFill>
              <a:miter lim="800000"/>
              <a:headEnd/>
              <a:tailEnd/>
            </a:ln>
          </p:spPr>
          <p:txBody>
            <a:bodyPr wrap="none"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endParaRPr lang="de-DE">
                <a:effectLst>
                  <a:outerShdw blurRad="38100" dist="38100" dir="2700000" algn="tl">
                    <a:srgbClr val="000000"/>
                  </a:outerShdw>
                </a:effectLst>
              </a:endParaRPr>
            </a:p>
          </p:txBody>
        </p:sp>
      </p:grpSp>
      <p:grpSp>
        <p:nvGrpSpPr>
          <p:cNvPr id="1028" name="Rectangle 22"/>
          <p:cNvGrpSpPr>
            <a:grpSpLocks/>
          </p:cNvGrpSpPr>
          <p:nvPr userDrawn="1"/>
        </p:nvGrpSpPr>
        <p:grpSpPr bwMode="auto">
          <a:xfrm>
            <a:off x="433388" y="6662738"/>
            <a:ext cx="9240837" cy="73025"/>
            <a:chOff x="273" y="4197"/>
            <a:chExt cx="5821" cy="46"/>
          </a:xfrm>
        </p:grpSpPr>
        <p:pic>
          <p:nvPicPr>
            <p:cNvPr id="1039" name="Rectangle 2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 y="4197"/>
              <a:ext cx="5821" cy="46"/>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3" name="Text Box 9"/>
            <p:cNvSpPr txBox="1">
              <a:spLocks noChangeArrowheads="1"/>
            </p:cNvSpPr>
            <p:nvPr/>
          </p:nvSpPr>
          <p:spPr bwMode="auto">
            <a:xfrm>
              <a:off x="273" y="4199"/>
              <a:ext cx="5821" cy="43"/>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endParaRPr lang="de-DE">
                <a:effectLst>
                  <a:outerShdw blurRad="38100" dist="38100" dir="2700000" algn="tl">
                    <a:srgbClr val="000000"/>
                  </a:outerShdw>
                </a:effectLst>
              </a:endParaRPr>
            </a:p>
          </p:txBody>
        </p:sp>
      </p:grpSp>
      <p:sp>
        <p:nvSpPr>
          <p:cNvPr id="25" name="Rechteck 24"/>
          <p:cNvSpPr/>
          <p:nvPr userDrawn="1"/>
        </p:nvSpPr>
        <p:spPr>
          <a:xfrm>
            <a:off x="449263" y="6829506"/>
            <a:ext cx="2880320" cy="277772"/>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eaLnBrk="1" hangingPunct="1">
              <a:defRPr/>
            </a:pPr>
            <a:r>
              <a:rPr lang="de-DE" sz="1400" dirty="0">
                <a:solidFill>
                  <a:schemeClr val="tx1"/>
                </a:solidFill>
                <a:latin typeface="Calibri" pitchFamily="34" charset="0"/>
              </a:rPr>
              <a:t>© </a:t>
            </a:r>
            <a:r>
              <a:rPr lang="de-DE" sz="1400" dirty="0" smtClean="0">
                <a:solidFill>
                  <a:schemeClr val="tx1"/>
                </a:solidFill>
                <a:latin typeface="Calibri" pitchFamily="34" charset="0"/>
              </a:rPr>
              <a:t>DHB-SR-Lehrwesen </a:t>
            </a:r>
            <a:r>
              <a:rPr lang="de-DE" sz="1400" dirty="0">
                <a:solidFill>
                  <a:schemeClr val="tx1"/>
                </a:solidFill>
                <a:latin typeface="Calibri" pitchFamily="34" charset="0"/>
              </a:rPr>
              <a:t>2017</a:t>
            </a:r>
          </a:p>
        </p:txBody>
      </p:sp>
      <p:sp>
        <p:nvSpPr>
          <p:cNvPr id="26" name="Rechteck 25"/>
          <p:cNvSpPr/>
          <p:nvPr userDrawn="1"/>
        </p:nvSpPr>
        <p:spPr>
          <a:xfrm>
            <a:off x="8624613" y="6831865"/>
            <a:ext cx="1032148" cy="277771"/>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eaLnBrk="1" hangingPunct="1">
              <a:defRPr/>
            </a:pPr>
            <a:fld id="{FE0983D7-7194-4091-8EBF-1FAC7CEF6685}" type="slidenum">
              <a:rPr lang="de-DE" sz="1400" smtClean="0">
                <a:solidFill>
                  <a:schemeClr val="tx1"/>
                </a:solidFill>
                <a:latin typeface="Calibri" pitchFamily="34" charset="0"/>
              </a:rPr>
              <a:pPr algn="ctr" eaLnBrk="1" hangingPunct="1">
                <a:defRPr/>
              </a:pPr>
              <a:t>‹Nr.›</a:t>
            </a:fld>
            <a:endParaRPr lang="de-DE" sz="1400">
              <a:solidFill>
                <a:schemeClr val="tx1"/>
              </a:solidFill>
              <a:latin typeface="Calibri" pitchFamily="34" charset="0"/>
            </a:endParaRPr>
          </a:p>
        </p:txBody>
      </p:sp>
      <p:sp>
        <p:nvSpPr>
          <p:cNvPr id="27" name="Rechteck 26"/>
          <p:cNvSpPr/>
          <p:nvPr userDrawn="1"/>
        </p:nvSpPr>
        <p:spPr>
          <a:xfrm>
            <a:off x="3549897" y="6835486"/>
            <a:ext cx="4854402" cy="277770"/>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eaLnBrk="1" hangingPunct="1">
              <a:defRPr/>
            </a:pPr>
            <a:r>
              <a:rPr lang="de-DE" sz="1400" dirty="0">
                <a:solidFill>
                  <a:schemeClr val="tx1"/>
                </a:solidFill>
                <a:latin typeface="Calibri" pitchFamily="34" charset="0"/>
              </a:rPr>
              <a:t>Regel 3 – Der Ball</a:t>
            </a:r>
          </a:p>
        </p:txBody>
      </p:sp>
      <p:pic>
        <p:nvPicPr>
          <p:cNvPr id="12" name="Picture 23" descr="dhblogo"/>
          <p:cNvPicPr>
            <a:picLocks noChangeAspect="1" noChangeArrowheads="1"/>
          </p:cNvPicPr>
          <p:nvPr userDrawn="1"/>
        </p:nvPicPr>
        <p:blipFill>
          <a:blip r:embed="rId7">
            <a:extLst>
              <a:ext uri="{28A0092B-C50C-407E-A947-70E740481C1C}">
                <a14:useLocalDpi xmlns:a14="http://schemas.microsoft.com/office/drawing/2010/main" val="0"/>
              </a:ext>
            </a:extLst>
          </a:blip>
          <a:srcRect b="10670"/>
          <a:stretch>
            <a:fillRect/>
          </a:stretch>
        </p:blipFill>
        <p:spPr bwMode="auto">
          <a:xfrm>
            <a:off x="8054975" y="0"/>
            <a:ext cx="16922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712" r:id="rId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1063774" y="91902"/>
            <a:ext cx="7427913" cy="843016"/>
          </a:xfrm>
          <a:prstGeom prst="rect">
            <a:avLst/>
          </a:prstGeom>
        </p:spPr>
        <p:txBody>
          <a:bodyPr vert="horz" lIns="91434" tIns="45717" rIns="91434" bIns="45717" numCol="1" anchorCtr="0" compatLnSpc="1">
            <a:prstTxWarp prst="textNoShape">
              <a:avLst/>
            </a:prstTxWarp>
          </a:bodyPr>
          <a:lstStyle/>
          <a:p>
            <a:pPr algn="ctr" eaLnBrk="1" hangingPunct="1"/>
            <a:r>
              <a:rPr altLang="de-DE" sz="4800" dirty="0">
                <a:effectLst>
                  <a:outerShdw blurRad="38100" dist="38100" dir="2700000" algn="tl">
                    <a:srgbClr val="C0C0C0"/>
                  </a:outerShdw>
                </a:effectLst>
              </a:rPr>
              <a:t>Thema</a:t>
            </a:r>
          </a:p>
        </p:txBody>
      </p:sp>
      <p:sp>
        <p:nvSpPr>
          <p:cNvPr id="6" name="Textfeld 5"/>
          <p:cNvSpPr txBox="1"/>
          <p:nvPr/>
        </p:nvSpPr>
        <p:spPr>
          <a:xfrm>
            <a:off x="3584054" y="1460054"/>
            <a:ext cx="2318250" cy="769435"/>
          </a:xfrm>
          <a:prstGeom prst="rect">
            <a:avLst/>
          </a:prstGeom>
          <a:noFill/>
        </p:spPr>
        <p:txBody>
          <a:bodyPr wrap="none" lIns="91434" tIns="45717" rIns="91434" bIns="45717">
            <a:spAutoFit/>
          </a:bodyP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a:r>
              <a:rPr lang="de-DE" altLang="de-DE" sz="4400" dirty="0">
                <a:effectLst>
                  <a:outerShdw blurRad="38100" dist="38100" dir="2700000" algn="tl">
                    <a:srgbClr val="C0C0C0"/>
                  </a:outerShdw>
                </a:effectLst>
              </a:rPr>
              <a:t>Der Ball</a:t>
            </a:r>
          </a:p>
        </p:txBody>
      </p:sp>
      <p:pic>
        <p:nvPicPr>
          <p:cNvPr id="136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3974" y="2756198"/>
            <a:ext cx="4392611"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044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6197"/>
                                        </p:tgtEl>
                                        <p:attrNameLst>
                                          <p:attrName>style.visibility</p:attrName>
                                        </p:attrNameLst>
                                      </p:cBhvr>
                                      <p:to>
                                        <p:strVal val="visible"/>
                                      </p:to>
                                    </p:set>
                                    <p:animEffect transition="in" filter="circle(in)">
                                      <p:cBhvr>
                                        <p:cTn id="7" dur="2000"/>
                                        <p:tgtEl>
                                          <p:spTgt spid="136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Text Box 3"/>
          <p:cNvSpPr txBox="1">
            <a:spLocks noChangeArrowheads="1"/>
          </p:cNvSpPr>
          <p:nvPr/>
        </p:nvSpPr>
        <p:spPr bwMode="auto">
          <a:xfrm>
            <a:off x="1927870" y="2036118"/>
            <a:ext cx="5722062" cy="83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62" tIns="48981" rIns="97962" bIns="48981" anchor="t">
            <a:spAutoFit/>
          </a:bodyPr>
          <a:lstStyle>
            <a:lvl1pPr defTabSz="979488">
              <a:lnSpc>
                <a:spcPct val="90000"/>
              </a:lnSpc>
              <a:spcBef>
                <a:spcPts val="1000"/>
              </a:spcBef>
              <a:buFont typeface="Arial" charset="0"/>
              <a:buChar char="•"/>
              <a:defRPr sz="2800">
                <a:solidFill>
                  <a:schemeClr val="tx1"/>
                </a:solidFill>
                <a:latin typeface="Calibri" pitchFamily="34" charset="0"/>
              </a:defRPr>
            </a:lvl1pPr>
            <a:lvl2pPr marL="742950" indent="-285750" defTabSz="979488">
              <a:lnSpc>
                <a:spcPct val="90000"/>
              </a:lnSpc>
              <a:spcBef>
                <a:spcPts val="500"/>
              </a:spcBef>
              <a:buFont typeface="Arial" charset="0"/>
              <a:buChar char="•"/>
              <a:defRPr sz="2400">
                <a:solidFill>
                  <a:schemeClr val="tx1"/>
                </a:solidFill>
                <a:latin typeface="Calibri" pitchFamily="34" charset="0"/>
              </a:defRPr>
            </a:lvl2pPr>
            <a:lvl3pPr marL="1143000" indent="-228600" defTabSz="979488">
              <a:lnSpc>
                <a:spcPct val="90000"/>
              </a:lnSpc>
              <a:spcBef>
                <a:spcPts val="500"/>
              </a:spcBef>
              <a:buFont typeface="Arial" charset="0"/>
              <a:buChar char="•"/>
              <a:defRPr sz="2000">
                <a:solidFill>
                  <a:schemeClr val="tx1"/>
                </a:solidFill>
                <a:latin typeface="Calibri" pitchFamily="34" charset="0"/>
              </a:defRPr>
            </a:lvl3pPr>
            <a:lvl4pPr marL="1600200" indent="-228600" defTabSz="979488">
              <a:lnSpc>
                <a:spcPct val="90000"/>
              </a:lnSpc>
              <a:spcBef>
                <a:spcPts val="500"/>
              </a:spcBef>
              <a:buFont typeface="Arial" charset="0"/>
              <a:buChar char="•"/>
              <a:defRPr>
                <a:solidFill>
                  <a:schemeClr val="tx1"/>
                </a:solidFill>
                <a:latin typeface="Calibri" pitchFamily="34" charset="0"/>
              </a:defRPr>
            </a:lvl4pPr>
            <a:lvl5pPr marL="2057400" indent="-228600" defTabSz="979488">
              <a:lnSpc>
                <a:spcPct val="90000"/>
              </a:lnSpc>
              <a:spcBef>
                <a:spcPts val="500"/>
              </a:spcBef>
              <a:buFont typeface="Arial" charset="0"/>
              <a:buChar char="•"/>
              <a:defRPr>
                <a:solidFill>
                  <a:schemeClr val="tx1"/>
                </a:solidFill>
                <a:latin typeface="Calibri" pitchFamily="34" charset="0"/>
              </a:defRPr>
            </a:lvl5pPr>
            <a:lvl6pPr marL="25146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50000"/>
              </a:spcBef>
              <a:buFontTx/>
              <a:buNone/>
            </a:pPr>
            <a:r>
              <a:rPr lang="de-DE" altLang="de-DE" sz="2400" dirty="0">
                <a:latin typeface="Arial" charset="0"/>
              </a:rPr>
              <a:t>Unter</a:t>
            </a:r>
            <a:r>
              <a:rPr lang="en-GB" altLang="de-DE" sz="2400" dirty="0">
                <a:latin typeface="Arial" charset="0"/>
              </a:rPr>
              <a:t> </a:t>
            </a:r>
            <a:r>
              <a:rPr lang="de-DE" altLang="de-DE" sz="2400" dirty="0">
                <a:latin typeface="Arial" charset="0"/>
              </a:rPr>
              <a:t>welcher Regel finden wir den </a:t>
            </a:r>
          </a:p>
          <a:p>
            <a:pPr algn="ctr" eaLnBrk="1" hangingPunct="1">
              <a:lnSpc>
                <a:spcPct val="100000"/>
              </a:lnSpc>
              <a:spcBef>
                <a:spcPts val="0"/>
              </a:spcBef>
              <a:buFontTx/>
              <a:buNone/>
            </a:pPr>
            <a:r>
              <a:rPr lang="de-DE" altLang="de-DE" sz="2400" dirty="0">
                <a:latin typeface="Arial" charset="0"/>
              </a:rPr>
              <a:t>Bezug</a:t>
            </a:r>
            <a:r>
              <a:rPr lang="en-GB" altLang="de-DE" sz="2400" dirty="0">
                <a:latin typeface="Arial" charset="0"/>
              </a:rPr>
              <a:t> </a:t>
            </a:r>
            <a:r>
              <a:rPr lang="de-DE" altLang="de-DE" sz="2400" dirty="0">
                <a:latin typeface="Arial" charset="0"/>
              </a:rPr>
              <a:t>zum Thema “Ball“?</a:t>
            </a:r>
          </a:p>
        </p:txBody>
      </p:sp>
      <p:sp>
        <p:nvSpPr>
          <p:cNvPr id="178180" name="Textfeld 2"/>
          <p:cNvSpPr txBox="1">
            <a:spLocks noChangeArrowheads="1"/>
          </p:cNvSpPr>
          <p:nvPr/>
        </p:nvSpPr>
        <p:spPr bwMode="auto">
          <a:xfrm>
            <a:off x="683973" y="3620294"/>
            <a:ext cx="8497887" cy="10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3200" u="sng" dirty="0">
                <a:solidFill>
                  <a:srgbClr val="063DE8"/>
                </a:solidFill>
                <a:latin typeface="Arial" charset="0"/>
              </a:rPr>
              <a:t>Regel 3 – Der Ball</a:t>
            </a:r>
          </a:p>
          <a:p>
            <a:pPr algn="ctr">
              <a:lnSpc>
                <a:spcPct val="100000"/>
              </a:lnSpc>
              <a:spcBef>
                <a:spcPct val="0"/>
              </a:spcBef>
              <a:buFontTx/>
              <a:buNone/>
            </a:pPr>
            <a:r>
              <a:rPr lang="de-DE" altLang="de-DE" sz="3200" u="sng" dirty="0">
                <a:solidFill>
                  <a:srgbClr val="063DE8"/>
                </a:solidFill>
                <a:latin typeface="Arial" charset="0"/>
              </a:rPr>
              <a:t>(Regel 3:1 – 3:4)</a:t>
            </a:r>
            <a:endParaRPr lang="de-DE" altLang="de-DE" sz="3200" dirty="0">
              <a:solidFill>
                <a:srgbClr val="063DE8"/>
              </a:solidFill>
              <a:latin typeface="Arial" charset="0"/>
            </a:endParaRPr>
          </a:p>
        </p:txBody>
      </p:sp>
      <p:sp>
        <p:nvSpPr>
          <p:cNvPr id="4" name="Titel 1"/>
          <p:cNvSpPr txBox="1">
            <a:spLocks/>
          </p:cNvSpPr>
          <p:nvPr/>
        </p:nvSpPr>
        <p:spPr>
          <a:xfrm>
            <a:off x="1063774" y="91902"/>
            <a:ext cx="7427913" cy="843016"/>
          </a:xfrm>
          <a:prstGeom prst="rect">
            <a:avLst/>
          </a:prstGeom>
        </p:spPr>
        <p:txBody>
          <a:bodyPr vert="horz" lIns="91434" tIns="45717" rIns="91434" bIns="45717" numCol="1" anchorCtr="0" compatLnSpc="1">
            <a:prstTxWarp prst="textNoShape">
              <a:avLst/>
            </a:prstTxWarp>
          </a:bodyPr>
          <a:lst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a:lstStyle>
          <a:p>
            <a:pPr algn="ctr" eaLnBrk="1" hangingPunct="1"/>
            <a:r>
              <a:rPr lang="de-DE" altLang="de-DE" sz="4800" dirty="0">
                <a:effectLst>
                  <a:outerShdw blurRad="38100" dist="38100" dir="2700000" algn="tl">
                    <a:srgbClr val="C0C0C0"/>
                  </a:outerShdw>
                </a:effectLst>
              </a:rPr>
              <a:t>Regelbezug</a:t>
            </a:r>
          </a:p>
        </p:txBody>
      </p:sp>
    </p:spTree>
    <p:extLst>
      <p:ext uri="{BB962C8B-B14F-4D97-AF65-F5344CB8AC3E}">
        <p14:creationId xmlns:p14="http://schemas.microsoft.com/office/powerpoint/2010/main" val="397472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80"/>
                                        </p:tgtEl>
                                        <p:attrNameLst>
                                          <p:attrName>style.visibility</p:attrName>
                                        </p:attrNameLst>
                                      </p:cBhvr>
                                      <p:to>
                                        <p:strVal val="visible"/>
                                      </p:to>
                                    </p:set>
                                    <p:animEffect transition="in" filter="fade">
                                      <p:cBhvr>
                                        <p:cTn id="7" dur="500"/>
                                        <p:tgtEl>
                                          <p:spTgt spid="17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hteck 2"/>
          <p:cNvSpPr/>
          <p:nvPr/>
        </p:nvSpPr>
        <p:spPr>
          <a:xfrm>
            <a:off x="55662" y="1100014"/>
            <a:ext cx="4706837" cy="54726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2340"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7665" b="69519" l="4889" r="30089"/>
                    </a14:imgEffect>
                  </a14:imgLayer>
                </a14:imgProps>
              </a:ext>
              <a:ext uri="{28A0092B-C50C-407E-A947-70E740481C1C}">
                <a14:useLocalDpi xmlns:a14="http://schemas.microsoft.com/office/drawing/2010/main" val="0"/>
              </a:ext>
            </a:extLst>
          </a:blip>
          <a:srcRect l="3622" t="15464" r="66724" b="29713"/>
          <a:stretch/>
        </p:blipFill>
        <p:spPr bwMode="auto">
          <a:xfrm>
            <a:off x="2428874" y="1915530"/>
            <a:ext cx="2333625" cy="2152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pic>
      <p:sp>
        <p:nvSpPr>
          <p:cNvPr id="142342" name="Text Box 6"/>
          <p:cNvSpPr txBox="1">
            <a:spLocks noChangeArrowheads="1"/>
          </p:cNvSpPr>
          <p:nvPr/>
        </p:nvSpPr>
        <p:spPr bwMode="auto">
          <a:xfrm>
            <a:off x="3240186" y="1028006"/>
            <a:ext cx="48736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2" tIns="44447" rIns="90482" bIns="44447">
            <a:spAutoFit/>
          </a:bodyPr>
          <a:lstStyle/>
          <a:p>
            <a:pPr>
              <a:spcBef>
                <a:spcPct val="50000"/>
              </a:spcBef>
            </a:pPr>
            <a:r>
              <a:rPr lang="de-DE" altLang="de-DE" sz="4000">
                <a:effectLst>
                  <a:outerShdw blurRad="38100" dist="38100" dir="2700000" algn="tl">
                    <a:srgbClr val="C0C0C0"/>
                  </a:outerShdw>
                </a:effectLst>
              </a:rPr>
              <a:t>1</a:t>
            </a:r>
          </a:p>
        </p:txBody>
      </p:sp>
      <p:sp>
        <p:nvSpPr>
          <p:cNvPr id="142343" name="Text Box 7"/>
          <p:cNvSpPr txBox="1">
            <a:spLocks noChangeArrowheads="1"/>
          </p:cNvSpPr>
          <p:nvPr/>
        </p:nvSpPr>
        <p:spPr bwMode="auto">
          <a:xfrm>
            <a:off x="5544964" y="1028006"/>
            <a:ext cx="48736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2" tIns="44447" rIns="90482" bIns="44447">
            <a:spAutoFit/>
          </a:bodyPr>
          <a:lstStyle/>
          <a:p>
            <a:pPr>
              <a:spcBef>
                <a:spcPct val="50000"/>
              </a:spcBef>
            </a:pPr>
            <a:r>
              <a:rPr lang="de-DE" altLang="de-DE" sz="4000">
                <a:effectLst>
                  <a:outerShdw blurRad="38100" dist="38100" dir="2700000" algn="tl">
                    <a:srgbClr val="C0C0C0"/>
                  </a:outerShdw>
                </a:effectLst>
              </a:rPr>
              <a:t>2</a:t>
            </a:r>
          </a:p>
        </p:txBody>
      </p:sp>
      <p:sp>
        <p:nvSpPr>
          <p:cNvPr id="142344" name="Text Box 8"/>
          <p:cNvSpPr txBox="1">
            <a:spLocks noChangeArrowheads="1"/>
          </p:cNvSpPr>
          <p:nvPr/>
        </p:nvSpPr>
        <p:spPr bwMode="auto">
          <a:xfrm>
            <a:off x="8120558" y="1028006"/>
            <a:ext cx="487363"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2" tIns="44447" rIns="90482" bIns="44447">
            <a:spAutoFit/>
          </a:bodyPr>
          <a:lstStyle/>
          <a:p>
            <a:pPr>
              <a:spcBef>
                <a:spcPct val="50000"/>
              </a:spcBef>
            </a:pPr>
            <a:r>
              <a:rPr lang="de-DE" altLang="de-DE" sz="4000">
                <a:effectLst>
                  <a:outerShdw blurRad="38100" dist="38100" dir="2700000" algn="tl">
                    <a:srgbClr val="C0C0C0"/>
                  </a:outerShdw>
                </a:effectLst>
              </a:rPr>
              <a:t>3</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541" y="2491594"/>
            <a:ext cx="1329748"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eck 7"/>
          <p:cNvSpPr/>
          <p:nvPr/>
        </p:nvSpPr>
        <p:spPr>
          <a:xfrm>
            <a:off x="3152006" y="235918"/>
            <a:ext cx="3456384" cy="59136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97969" tIns="48984" rIns="97969" bIns="48984">
            <a:spAutoFit/>
          </a:bodyPr>
          <a:lstStyle/>
          <a:p>
            <a:pPr algn="ctr"/>
            <a:r>
              <a:rPr lang="de-DE" sz="3200" dirty="0">
                <a:latin typeface="Arial" pitchFamily="34" charset="0"/>
                <a:cs typeface="Arial" pitchFamily="34" charset="0"/>
              </a:rPr>
              <a:t>Ballgrößen</a:t>
            </a:r>
          </a:p>
        </p:txBody>
      </p:sp>
      <p:sp>
        <p:nvSpPr>
          <p:cNvPr id="9" name="Text Box 6"/>
          <p:cNvSpPr txBox="1">
            <a:spLocks noChangeArrowheads="1"/>
          </p:cNvSpPr>
          <p:nvPr/>
        </p:nvSpPr>
        <p:spPr bwMode="auto">
          <a:xfrm>
            <a:off x="703734" y="1028006"/>
            <a:ext cx="48736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2" tIns="44447" rIns="90482" bIns="44447">
            <a:spAutoFit/>
          </a:bodyPr>
          <a:lstStyle/>
          <a:p>
            <a:pPr>
              <a:spcBef>
                <a:spcPct val="50000"/>
              </a:spcBef>
            </a:pPr>
            <a:r>
              <a:rPr lang="de-DE" altLang="de-DE" sz="4000" dirty="0">
                <a:effectLst>
                  <a:outerShdw blurRad="38100" dist="38100" dir="2700000" algn="tl">
                    <a:srgbClr val="C0C0C0"/>
                  </a:outerShdw>
                </a:effectLst>
              </a:rPr>
              <a:t>0</a:t>
            </a:r>
          </a:p>
        </p:txBody>
      </p:sp>
      <p:sp>
        <p:nvSpPr>
          <p:cNvPr id="2" name="Textfeld 1"/>
          <p:cNvSpPr txBox="1"/>
          <p:nvPr/>
        </p:nvSpPr>
        <p:spPr>
          <a:xfrm>
            <a:off x="7544494" y="4253265"/>
            <a:ext cx="1872208" cy="1384995"/>
          </a:xfrm>
          <a:prstGeom prst="rect">
            <a:avLst/>
          </a:prstGeom>
          <a:noFill/>
        </p:spPr>
        <p:txBody>
          <a:bodyPr wrap="square" rtlCol="0">
            <a:spAutoFit/>
          </a:bodyPr>
          <a:lstStyle/>
          <a:p>
            <a:pPr algn="ctr"/>
            <a:r>
              <a:rPr lang="de-DE" sz="1400" dirty="0"/>
              <a:t>58-60 cm</a:t>
            </a:r>
          </a:p>
          <a:p>
            <a:pPr algn="ctr"/>
            <a:r>
              <a:rPr lang="de-DE" sz="1400" dirty="0"/>
              <a:t>425 – 475g</a:t>
            </a:r>
          </a:p>
          <a:p>
            <a:pPr algn="ctr"/>
            <a:endParaRPr lang="de-DE" sz="1400" dirty="0"/>
          </a:p>
          <a:p>
            <a:pPr algn="ctr"/>
            <a:r>
              <a:rPr lang="de-DE" sz="1400" dirty="0"/>
              <a:t>Männer und männliche Jugend (16 Jahre und älter)</a:t>
            </a:r>
          </a:p>
        </p:txBody>
      </p:sp>
      <p:sp>
        <p:nvSpPr>
          <p:cNvPr id="11" name="Textfeld 10"/>
          <p:cNvSpPr txBox="1"/>
          <p:nvPr/>
        </p:nvSpPr>
        <p:spPr>
          <a:xfrm>
            <a:off x="5024214" y="4253265"/>
            <a:ext cx="1872208" cy="2031325"/>
          </a:xfrm>
          <a:prstGeom prst="rect">
            <a:avLst/>
          </a:prstGeom>
          <a:noFill/>
        </p:spPr>
        <p:txBody>
          <a:bodyPr wrap="square" rtlCol="0">
            <a:spAutoFit/>
          </a:bodyPr>
          <a:lstStyle/>
          <a:p>
            <a:pPr algn="ctr"/>
            <a:r>
              <a:rPr lang="de-DE" sz="1400" dirty="0"/>
              <a:t>54-56 cm</a:t>
            </a:r>
          </a:p>
          <a:p>
            <a:pPr algn="ctr"/>
            <a:r>
              <a:rPr lang="de-DE" sz="1400" dirty="0"/>
              <a:t>325 – 375g</a:t>
            </a:r>
          </a:p>
          <a:p>
            <a:pPr algn="ctr"/>
            <a:endParaRPr lang="de-DE" sz="1400" dirty="0"/>
          </a:p>
          <a:p>
            <a:pPr algn="ctr"/>
            <a:r>
              <a:rPr lang="de-DE" sz="1400" dirty="0"/>
              <a:t>Frauen und weibliche Jugend (14 Jahre und älter)</a:t>
            </a:r>
          </a:p>
          <a:p>
            <a:pPr algn="ctr"/>
            <a:r>
              <a:rPr lang="de-DE" sz="1400" dirty="0"/>
              <a:t>und</a:t>
            </a:r>
          </a:p>
          <a:p>
            <a:pPr algn="ctr"/>
            <a:r>
              <a:rPr lang="de-DE" sz="1400" dirty="0"/>
              <a:t> männliche Jugend (12 bis 16 Jahre)</a:t>
            </a:r>
          </a:p>
        </p:txBody>
      </p:sp>
      <p:sp>
        <p:nvSpPr>
          <p:cNvPr id="12" name="Textfeld 11"/>
          <p:cNvSpPr txBox="1"/>
          <p:nvPr/>
        </p:nvSpPr>
        <p:spPr>
          <a:xfrm>
            <a:off x="2647950" y="4253265"/>
            <a:ext cx="1872208" cy="1815882"/>
          </a:xfrm>
          <a:prstGeom prst="rect">
            <a:avLst/>
          </a:prstGeom>
          <a:noFill/>
        </p:spPr>
        <p:txBody>
          <a:bodyPr wrap="square" rtlCol="0">
            <a:spAutoFit/>
          </a:bodyPr>
          <a:lstStyle/>
          <a:p>
            <a:pPr algn="ctr"/>
            <a:r>
              <a:rPr lang="de-DE" sz="1400" dirty="0"/>
              <a:t>50-52 cm</a:t>
            </a:r>
          </a:p>
          <a:p>
            <a:pPr algn="ctr"/>
            <a:r>
              <a:rPr lang="de-DE" sz="1400" dirty="0"/>
              <a:t>290 – 330g</a:t>
            </a:r>
          </a:p>
          <a:p>
            <a:pPr algn="ctr"/>
            <a:endParaRPr lang="de-DE" sz="1400" dirty="0"/>
          </a:p>
          <a:p>
            <a:pPr algn="ctr"/>
            <a:r>
              <a:rPr lang="de-DE" sz="1400" dirty="0"/>
              <a:t>weibliche Jugend (10 bis 14 Jahre)</a:t>
            </a:r>
          </a:p>
          <a:p>
            <a:pPr algn="ctr"/>
            <a:r>
              <a:rPr lang="de-DE" sz="1400" dirty="0"/>
              <a:t>und</a:t>
            </a:r>
          </a:p>
          <a:p>
            <a:pPr algn="ctr"/>
            <a:r>
              <a:rPr lang="de-DE" sz="1400" dirty="0"/>
              <a:t> männliche Jugend (10 bis 12 Jahre)</a:t>
            </a:r>
          </a:p>
        </p:txBody>
      </p:sp>
      <p:sp>
        <p:nvSpPr>
          <p:cNvPr id="13" name="Textfeld 12"/>
          <p:cNvSpPr txBox="1"/>
          <p:nvPr/>
        </p:nvSpPr>
        <p:spPr>
          <a:xfrm>
            <a:off x="55662" y="4253265"/>
            <a:ext cx="1872208" cy="1384995"/>
          </a:xfrm>
          <a:prstGeom prst="rect">
            <a:avLst/>
          </a:prstGeom>
          <a:noFill/>
        </p:spPr>
        <p:txBody>
          <a:bodyPr wrap="square" rtlCol="0">
            <a:spAutoFit/>
          </a:bodyPr>
          <a:lstStyle/>
          <a:p>
            <a:pPr algn="ctr"/>
            <a:r>
              <a:rPr lang="de-DE" sz="1400" dirty="0"/>
              <a:t>48 cm</a:t>
            </a:r>
          </a:p>
          <a:p>
            <a:pPr algn="ctr"/>
            <a:r>
              <a:rPr lang="de-DE" sz="1400" dirty="0"/>
              <a:t>290g</a:t>
            </a:r>
          </a:p>
          <a:p>
            <a:pPr algn="ctr"/>
            <a:endParaRPr lang="de-DE" sz="1400" dirty="0"/>
          </a:p>
          <a:p>
            <a:pPr algn="ctr"/>
            <a:r>
              <a:rPr lang="de-DE" sz="1400" dirty="0"/>
              <a:t>Weibliche und männliche Jugend (8 bis 10 Jahre)</a:t>
            </a:r>
          </a:p>
        </p:txBody>
      </p:sp>
      <p:pic>
        <p:nvPicPr>
          <p:cNvPr id="14" name="Picture 4"/>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0" b="96662" l="64917" r="98389"/>
                    </a14:imgEffect>
                  </a14:imgLayer>
                </a14:imgProps>
              </a:ext>
              <a:ext uri="{28A0092B-C50C-407E-A947-70E740481C1C}">
                <a14:useLocalDpi xmlns:a14="http://schemas.microsoft.com/office/drawing/2010/main"/>
              </a:ext>
            </a:extLst>
          </a:blip>
          <a:srcRect l="65513"/>
          <a:stretch/>
        </p:blipFill>
        <p:spPr bwMode="auto">
          <a:xfrm>
            <a:off x="7054245" y="1890589"/>
            <a:ext cx="2619988" cy="2409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pic>
      <p:pic>
        <p:nvPicPr>
          <p:cNvPr id="15" name="Picture 4"/>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7665" b="69519" l="33467" r="61689"/>
                    </a14:imgEffect>
                  </a14:imgLayer>
                </a14:imgProps>
              </a:ext>
              <a:ext uri="{28A0092B-C50C-407E-A947-70E740481C1C}">
                <a14:useLocalDpi xmlns:a14="http://schemas.microsoft.com/office/drawing/2010/main" val="0"/>
              </a:ext>
            </a:extLst>
          </a:blip>
          <a:srcRect l="31987" t="8935" r="36026" b="29713"/>
          <a:stretch/>
        </p:blipFill>
        <p:spPr bwMode="auto">
          <a:xfrm>
            <a:off x="4701709" y="1787352"/>
            <a:ext cx="2517217" cy="2409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pic>
      <p:sp>
        <p:nvSpPr>
          <p:cNvPr id="4" name="Rechteck 3"/>
          <p:cNvSpPr/>
          <p:nvPr/>
        </p:nvSpPr>
        <p:spPr>
          <a:xfrm rot="19379902">
            <a:off x="122648" y="2644653"/>
            <a:ext cx="4612454" cy="959532"/>
          </a:xfrm>
          <a:prstGeom prst="rect">
            <a:avLst/>
          </a:prstGeom>
          <a:solidFill>
            <a:schemeClr val="bg1">
              <a:lumMod val="95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rgbClr val="FF0000"/>
                </a:solidFill>
                <a:latin typeface="Arial" panose="020B0604020202020204" pitchFamily="34" charset="0"/>
                <a:cs typeface="Arial" panose="020B0604020202020204" pitchFamily="34" charset="0"/>
              </a:rPr>
              <a:t>Nur gültig für den Bereich des DHB</a:t>
            </a:r>
          </a:p>
        </p:txBody>
      </p:sp>
    </p:spTree>
    <p:extLst>
      <p:ext uri="{BB962C8B-B14F-4D97-AF65-F5344CB8AC3E}">
        <p14:creationId xmlns:p14="http://schemas.microsoft.com/office/powerpoint/2010/main" val="623643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80" name="Textfeld 2"/>
          <p:cNvSpPr txBox="1">
            <a:spLocks noChangeArrowheads="1"/>
          </p:cNvSpPr>
          <p:nvPr/>
        </p:nvSpPr>
        <p:spPr bwMode="auto">
          <a:xfrm>
            <a:off x="392060" y="4996430"/>
            <a:ext cx="9048604" cy="461659"/>
          </a:xfrm>
          <a:prstGeom prst="rect">
            <a:avLst/>
          </a:prstGeom>
          <a:noFill/>
          <a:ln>
            <a:solidFill>
              <a:schemeClr val="tx1">
                <a:lumMod val="50000"/>
                <a:lumOff val="50000"/>
              </a:schemeClr>
            </a:solidFill>
          </a:ln>
          <a:extLst/>
        </p:spPr>
        <p:txBody>
          <a:bodyPr wrap="square" lIns="91434" tIns="45717" rIns="91434" bIns="45717">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None/>
            </a:pPr>
            <a:r>
              <a:rPr lang="de-DE" altLang="de-DE" sz="2400" dirty="0">
                <a:latin typeface="Arial" charset="0"/>
              </a:rPr>
              <a:t>SR entscheiden, wann der Reserveball zum Einsatz </a:t>
            </a:r>
            <a:r>
              <a:rPr lang="de-DE" altLang="de-DE" sz="2400" dirty="0" smtClean="0">
                <a:latin typeface="Arial" charset="0"/>
              </a:rPr>
              <a:t>kommt!</a:t>
            </a:r>
            <a:endParaRPr lang="de-DE" altLang="de-DE" sz="2400" dirty="0">
              <a:latin typeface="Arial" charset="0"/>
            </a:endParaRPr>
          </a:p>
        </p:txBody>
      </p:sp>
      <p:pic>
        <p:nvPicPr>
          <p:cNvPr id="182281" name="Picture 9" descr="Aufgaben Schiri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460500"/>
            <a:ext cx="3168650" cy="2338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3704268" y="1438137"/>
            <a:ext cx="6072474" cy="406701"/>
          </a:xfrm>
          <a:prstGeom prst="rect">
            <a:avLst/>
          </a:prstGeom>
          <a:noFill/>
          <a:ln>
            <a:solidFill>
              <a:schemeClr val="tx1">
                <a:lumMod val="50000"/>
                <a:lumOff val="50000"/>
              </a:schemeClr>
            </a:solidFill>
          </a:ln>
        </p:spPr>
        <p:txBody>
          <a:bodyPr wrap="square" lIns="97969" tIns="48984" rIns="97969" bIns="48984">
            <a:spAutoFit/>
          </a:bodyPr>
          <a:lstStyle/>
          <a:p>
            <a:pPr lvl="0"/>
            <a:r>
              <a:rPr lang="de-DE" altLang="de-DE" sz="2000" dirty="0">
                <a:solidFill>
                  <a:schemeClr val="tx1"/>
                </a:solidFill>
              </a:rPr>
              <a:t>Zu jedem Spiel </a:t>
            </a:r>
            <a:r>
              <a:rPr lang="de-DE" altLang="de-DE" sz="2000" u="sng" dirty="0">
                <a:solidFill>
                  <a:schemeClr val="tx1"/>
                </a:solidFill>
              </a:rPr>
              <a:t>zwei</a:t>
            </a:r>
            <a:r>
              <a:rPr lang="de-DE" altLang="de-DE" sz="2000" dirty="0">
                <a:solidFill>
                  <a:schemeClr val="tx1"/>
                </a:solidFill>
              </a:rPr>
              <a:t> regelkonforme </a:t>
            </a:r>
            <a:r>
              <a:rPr lang="de-DE" altLang="de-DE" sz="2000" dirty="0" smtClean="0">
                <a:solidFill>
                  <a:schemeClr val="tx1"/>
                </a:solidFill>
              </a:rPr>
              <a:t>Bälle.</a:t>
            </a:r>
            <a:endParaRPr lang="de-DE" altLang="de-DE" sz="2000" dirty="0">
              <a:solidFill>
                <a:schemeClr val="tx1"/>
              </a:solidFill>
            </a:endParaRPr>
          </a:p>
        </p:txBody>
      </p:sp>
      <p:sp>
        <p:nvSpPr>
          <p:cNvPr id="4" name="Rechteck 3"/>
          <p:cNvSpPr/>
          <p:nvPr/>
        </p:nvSpPr>
        <p:spPr>
          <a:xfrm>
            <a:off x="392060" y="4171900"/>
            <a:ext cx="5022705" cy="468257"/>
          </a:xfrm>
          <a:prstGeom prst="rect">
            <a:avLst/>
          </a:prstGeom>
          <a:noFill/>
          <a:ln>
            <a:solidFill>
              <a:schemeClr val="tx1">
                <a:lumMod val="50000"/>
                <a:lumOff val="50000"/>
              </a:schemeClr>
            </a:solidFill>
          </a:ln>
        </p:spPr>
        <p:txBody>
          <a:bodyPr wrap="square" lIns="97969" tIns="48984" rIns="97969" bIns="48984">
            <a:spAutoFit/>
          </a:bodyPr>
          <a:lstStyle/>
          <a:p>
            <a:pPr lvl="0"/>
            <a:r>
              <a:rPr lang="de-DE" altLang="de-DE" dirty="0">
                <a:solidFill>
                  <a:schemeClr val="tx1"/>
                </a:solidFill>
              </a:rPr>
              <a:t>Reserveball bei Z+S </a:t>
            </a:r>
            <a:r>
              <a:rPr lang="de-DE" altLang="de-DE" dirty="0" smtClean="0">
                <a:solidFill>
                  <a:schemeClr val="tx1"/>
                </a:solidFill>
              </a:rPr>
              <a:t>hinterlegen.</a:t>
            </a:r>
            <a:endParaRPr lang="de-DE" altLang="de-DE" dirty="0">
              <a:solidFill>
                <a:schemeClr val="tx1"/>
              </a:solidFill>
            </a:endParaRPr>
          </a:p>
        </p:txBody>
      </p:sp>
      <p:sp>
        <p:nvSpPr>
          <p:cNvPr id="9" name="Rechteck 8"/>
          <p:cNvSpPr/>
          <p:nvPr/>
        </p:nvSpPr>
        <p:spPr>
          <a:xfrm>
            <a:off x="392061" y="5701064"/>
            <a:ext cx="9048604" cy="830991"/>
          </a:xfrm>
          <a:prstGeom prst="rect">
            <a:avLst/>
          </a:prstGeom>
          <a:noFill/>
          <a:ln>
            <a:solidFill>
              <a:schemeClr val="tx1">
                <a:lumMod val="50000"/>
                <a:lumOff val="50000"/>
              </a:schemeClr>
            </a:solidFill>
          </a:ln>
          <a:extLst/>
        </p:spPr>
        <p:txBody>
          <a:bodyPr wrap="square" lIns="91434" tIns="45717" rIns="91434" bIns="45717">
            <a:spAutoFit/>
          </a:bodyPr>
          <a:lstStyle/>
          <a:p>
            <a:pPr>
              <a:buFont typeface="Arial" charset="0"/>
              <a:buNone/>
            </a:pPr>
            <a:r>
              <a:rPr lang="de-DE" dirty="0">
                <a:solidFill>
                  <a:schemeClr val="tx1"/>
                </a:solidFill>
                <a:cs typeface="Arial" charset="0"/>
              </a:rPr>
              <a:t>Reserveball zügig ins Spiel bringen, </a:t>
            </a:r>
          </a:p>
          <a:p>
            <a:pPr>
              <a:buFont typeface="Arial" charset="0"/>
              <a:buNone/>
            </a:pPr>
            <a:r>
              <a:rPr lang="de-DE" dirty="0">
                <a:solidFill>
                  <a:schemeClr val="tx1"/>
                </a:solidFill>
                <a:cs typeface="Arial" charset="0"/>
              </a:rPr>
              <a:t>Unterbrechung so kurz wie möglich, Time-out vermeiden. </a:t>
            </a:r>
          </a:p>
        </p:txBody>
      </p:sp>
      <p:sp>
        <p:nvSpPr>
          <p:cNvPr id="10" name="Rechteck 9"/>
          <p:cNvSpPr/>
          <p:nvPr/>
        </p:nvSpPr>
        <p:spPr>
          <a:xfrm>
            <a:off x="3152006" y="235918"/>
            <a:ext cx="3456384" cy="59136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97969" tIns="48984" rIns="97969" bIns="48984">
            <a:spAutoFit/>
          </a:bodyPr>
          <a:lstStyle/>
          <a:p>
            <a:pPr algn="ctr"/>
            <a:r>
              <a:rPr lang="de-DE" sz="3200" dirty="0" smtClean="0">
                <a:latin typeface="Arial" pitchFamily="34" charset="0"/>
                <a:cs typeface="Arial" pitchFamily="34" charset="0"/>
              </a:rPr>
              <a:t>Der Ball</a:t>
            </a:r>
            <a:endParaRPr lang="de-DE" sz="3200" dirty="0">
              <a:latin typeface="Arial" pitchFamily="34" charset="0"/>
              <a:cs typeface="Arial" pitchFamily="34" charset="0"/>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0198" y="1949076"/>
            <a:ext cx="1021211" cy="995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326" y="1933027"/>
            <a:ext cx="1021211" cy="995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6262" y="3908326"/>
            <a:ext cx="1021211" cy="995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feil nach rechts 1"/>
          <p:cNvSpPr/>
          <p:nvPr/>
        </p:nvSpPr>
        <p:spPr>
          <a:xfrm rot="5400000">
            <a:off x="1447616" y="4711673"/>
            <a:ext cx="31243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rechts 14"/>
          <p:cNvSpPr/>
          <p:nvPr/>
        </p:nvSpPr>
        <p:spPr>
          <a:xfrm rot="5400000">
            <a:off x="3679864" y="4714207"/>
            <a:ext cx="31243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1341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2280"/>
                                        </p:tgtEl>
                                        <p:attrNameLst>
                                          <p:attrName>style.visibility</p:attrName>
                                        </p:attrNameLst>
                                      </p:cBhvr>
                                      <p:to>
                                        <p:strVal val="visible"/>
                                      </p:to>
                                    </p:set>
                                    <p:animEffect transition="in" filter="fade">
                                      <p:cBhvr>
                                        <p:cTn id="7" dur="500"/>
                                        <p:tgtEl>
                                          <p:spTgt spid="1822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0" grpId="0" animBg="1"/>
      <p:bldP spid="9" grpId="0" animBg="1"/>
      <p:bldP spid="2"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28511" y="1508441"/>
            <a:ext cx="7970013" cy="3376745"/>
          </a:xfrm>
          <a:prstGeom prst="rect">
            <a:avLst/>
          </a:prstGeom>
          <a:noFill/>
          <a:effectLst>
            <a:reflection blurRad="6350" stA="52000" endA="300" endPos="35000" dir="5400000" sy="-100000" algn="bl" rotWithShape="0"/>
          </a:effectLst>
        </p:spPr>
        <p:txBody>
          <a:bodyPr wrap="square" lIns="97969" tIns="48984" rIns="97969" bIns="48984" rtlCol="0">
            <a:spAutoFit/>
          </a:bodyPr>
          <a:lstStyle/>
          <a:p>
            <a:pPr algn="ctr"/>
            <a:r>
              <a:rPr lang="de-DE" sz="21300" dirty="0">
                <a:latin typeface="Arial" pitchFamily="34" charset="0"/>
                <a:cs typeface="Arial" pitchFamily="34" charset="0"/>
              </a:rPr>
              <a:t>ENDE</a:t>
            </a:r>
          </a:p>
        </p:txBody>
      </p:sp>
    </p:spTree>
    <p:extLst>
      <p:ext uri="{BB962C8B-B14F-4D97-AF65-F5344CB8AC3E}">
        <p14:creationId xmlns:p14="http://schemas.microsoft.com/office/powerpoint/2010/main" val="2206937542"/>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638</Words>
  <Application>Microsoft Office PowerPoint</Application>
  <PresentationFormat>Benutzerdefiniert</PresentationFormat>
  <Paragraphs>71</Paragraphs>
  <Slides>5</Slides>
  <Notes>4</Notes>
  <HiddenSlides>0</HiddenSlides>
  <MMClips>0</MMClips>
  <ScaleCrop>false</ScaleCrop>
  <HeadingPairs>
    <vt:vector size="4" baseType="variant">
      <vt:variant>
        <vt:lpstr>Design</vt:lpstr>
      </vt:variant>
      <vt:variant>
        <vt:i4>1</vt:i4>
      </vt:variant>
      <vt:variant>
        <vt:lpstr>Folientitel</vt:lpstr>
      </vt:variant>
      <vt:variant>
        <vt:i4>5</vt:i4>
      </vt:variant>
    </vt:vector>
  </HeadingPairs>
  <TitlesOfParts>
    <vt:vector size="6" baseType="lpstr">
      <vt:lpstr>Benutzerdefiniertes Design</vt:lpstr>
      <vt:lpstr>Thema</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mr</dc:creator>
  <cp:lastModifiedBy>Frank Böllhoff</cp:lastModifiedBy>
  <cp:revision>515</cp:revision>
  <dcterms:created xsi:type="dcterms:W3CDTF">2007-06-19T22:37:35Z</dcterms:created>
  <dcterms:modified xsi:type="dcterms:W3CDTF">2017-02-07T16:32:54Z</dcterms:modified>
</cp:coreProperties>
</file>