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3"/>
  </p:notesMasterIdLst>
  <p:handoutMasterIdLst>
    <p:handoutMasterId r:id="rId54"/>
  </p:handoutMasterIdLst>
  <p:sldIdLst>
    <p:sldId id="837" r:id="rId2"/>
    <p:sldId id="894" r:id="rId3"/>
    <p:sldId id="838" r:id="rId4"/>
    <p:sldId id="839" r:id="rId5"/>
    <p:sldId id="840" r:id="rId6"/>
    <p:sldId id="841" r:id="rId7"/>
    <p:sldId id="842" r:id="rId8"/>
    <p:sldId id="843" r:id="rId9"/>
    <p:sldId id="844" r:id="rId10"/>
    <p:sldId id="845" r:id="rId11"/>
    <p:sldId id="846" r:id="rId12"/>
    <p:sldId id="847" r:id="rId13"/>
    <p:sldId id="848" r:id="rId14"/>
    <p:sldId id="849" r:id="rId15"/>
    <p:sldId id="895" r:id="rId16"/>
    <p:sldId id="852" r:id="rId17"/>
    <p:sldId id="853" r:id="rId18"/>
    <p:sldId id="854" r:id="rId19"/>
    <p:sldId id="855" r:id="rId20"/>
    <p:sldId id="856" r:id="rId21"/>
    <p:sldId id="857" r:id="rId22"/>
    <p:sldId id="858" r:id="rId23"/>
    <p:sldId id="859" r:id="rId24"/>
    <p:sldId id="860" r:id="rId25"/>
    <p:sldId id="861" r:id="rId26"/>
    <p:sldId id="862" r:id="rId27"/>
    <p:sldId id="864" r:id="rId28"/>
    <p:sldId id="865" r:id="rId29"/>
    <p:sldId id="866" r:id="rId30"/>
    <p:sldId id="887" r:id="rId31"/>
    <p:sldId id="888" r:id="rId32"/>
    <p:sldId id="867" r:id="rId33"/>
    <p:sldId id="868" r:id="rId34"/>
    <p:sldId id="869" r:id="rId35"/>
    <p:sldId id="871" r:id="rId36"/>
    <p:sldId id="872" r:id="rId37"/>
    <p:sldId id="874" r:id="rId38"/>
    <p:sldId id="875" r:id="rId39"/>
    <p:sldId id="876" r:id="rId40"/>
    <p:sldId id="878" r:id="rId41"/>
    <p:sldId id="879" r:id="rId42"/>
    <p:sldId id="892" r:id="rId43"/>
    <p:sldId id="893" r:id="rId44"/>
    <p:sldId id="881" r:id="rId45"/>
    <p:sldId id="882" r:id="rId46"/>
    <p:sldId id="883" r:id="rId47"/>
    <p:sldId id="884" r:id="rId48"/>
    <p:sldId id="889" r:id="rId49"/>
    <p:sldId id="890" r:id="rId50"/>
    <p:sldId id="891" r:id="rId51"/>
    <p:sldId id="836" r:id="rId52"/>
  </p:sldIdLst>
  <p:sldSz cx="9904413" cy="7240588"/>
  <p:notesSz cx="6858000" cy="9144000"/>
  <p:defaultTextStyle>
    <a:defPPr>
      <a:defRPr lang="de-DE"/>
    </a:defPPr>
    <a:lvl1pPr algn="l" rtl="0" eaLnBrk="0" fontAlgn="base" hangingPunct="0">
      <a:spcBef>
        <a:spcPct val="0"/>
      </a:spcBef>
      <a:spcAft>
        <a:spcPct val="0"/>
      </a:spcAft>
      <a:defRPr sz="2400" b="1" kern="1200">
        <a:solidFill>
          <a:srgbClr val="063DE8"/>
        </a:solidFill>
        <a:latin typeface="Arial" charset="0"/>
        <a:ea typeface="+mn-ea"/>
        <a:cs typeface="+mn-cs"/>
      </a:defRPr>
    </a:lvl1pPr>
    <a:lvl2pPr marL="457200" algn="l" rtl="0" eaLnBrk="0" fontAlgn="base" hangingPunct="0">
      <a:spcBef>
        <a:spcPct val="0"/>
      </a:spcBef>
      <a:spcAft>
        <a:spcPct val="0"/>
      </a:spcAft>
      <a:defRPr sz="2400" b="1" kern="1200">
        <a:solidFill>
          <a:srgbClr val="063DE8"/>
        </a:solidFill>
        <a:latin typeface="Arial" charset="0"/>
        <a:ea typeface="+mn-ea"/>
        <a:cs typeface="+mn-cs"/>
      </a:defRPr>
    </a:lvl2pPr>
    <a:lvl3pPr marL="914400" algn="l" rtl="0" eaLnBrk="0" fontAlgn="base" hangingPunct="0">
      <a:spcBef>
        <a:spcPct val="0"/>
      </a:spcBef>
      <a:spcAft>
        <a:spcPct val="0"/>
      </a:spcAft>
      <a:defRPr sz="2400" b="1" kern="1200">
        <a:solidFill>
          <a:srgbClr val="063DE8"/>
        </a:solidFill>
        <a:latin typeface="Arial" charset="0"/>
        <a:ea typeface="+mn-ea"/>
        <a:cs typeface="+mn-cs"/>
      </a:defRPr>
    </a:lvl3pPr>
    <a:lvl4pPr marL="1371600" algn="l" rtl="0" eaLnBrk="0" fontAlgn="base" hangingPunct="0">
      <a:spcBef>
        <a:spcPct val="0"/>
      </a:spcBef>
      <a:spcAft>
        <a:spcPct val="0"/>
      </a:spcAft>
      <a:defRPr sz="2400" b="1" kern="1200">
        <a:solidFill>
          <a:srgbClr val="063DE8"/>
        </a:solidFill>
        <a:latin typeface="Arial" charset="0"/>
        <a:ea typeface="+mn-ea"/>
        <a:cs typeface="+mn-cs"/>
      </a:defRPr>
    </a:lvl4pPr>
    <a:lvl5pPr marL="1828800" algn="l" rtl="0" eaLnBrk="0" fontAlgn="base" hangingPunct="0">
      <a:spcBef>
        <a:spcPct val="0"/>
      </a:spcBef>
      <a:spcAft>
        <a:spcPct val="0"/>
      </a:spcAft>
      <a:defRPr sz="2400" b="1" kern="1200">
        <a:solidFill>
          <a:srgbClr val="063DE8"/>
        </a:solidFill>
        <a:latin typeface="Arial" charset="0"/>
        <a:ea typeface="+mn-ea"/>
        <a:cs typeface="+mn-cs"/>
      </a:defRPr>
    </a:lvl5pPr>
    <a:lvl6pPr marL="2286000" algn="l" defTabSz="914400" rtl="0" eaLnBrk="1" latinLnBrk="0" hangingPunct="1">
      <a:defRPr sz="2400" b="1" kern="1200">
        <a:solidFill>
          <a:srgbClr val="063DE8"/>
        </a:solidFill>
        <a:latin typeface="Arial" charset="0"/>
        <a:ea typeface="+mn-ea"/>
        <a:cs typeface="+mn-cs"/>
      </a:defRPr>
    </a:lvl6pPr>
    <a:lvl7pPr marL="2743200" algn="l" defTabSz="914400" rtl="0" eaLnBrk="1" latinLnBrk="0" hangingPunct="1">
      <a:defRPr sz="2400" b="1" kern="1200">
        <a:solidFill>
          <a:srgbClr val="063DE8"/>
        </a:solidFill>
        <a:latin typeface="Arial" charset="0"/>
        <a:ea typeface="+mn-ea"/>
        <a:cs typeface="+mn-cs"/>
      </a:defRPr>
    </a:lvl7pPr>
    <a:lvl8pPr marL="3200400" algn="l" defTabSz="914400" rtl="0" eaLnBrk="1" latinLnBrk="0" hangingPunct="1">
      <a:defRPr sz="2400" b="1" kern="1200">
        <a:solidFill>
          <a:srgbClr val="063DE8"/>
        </a:solidFill>
        <a:latin typeface="Arial" charset="0"/>
        <a:ea typeface="+mn-ea"/>
        <a:cs typeface="+mn-cs"/>
      </a:defRPr>
    </a:lvl8pPr>
    <a:lvl9pPr marL="3657600" algn="l" defTabSz="914400" rtl="0" eaLnBrk="1" latinLnBrk="0" hangingPunct="1">
      <a:defRPr sz="2400" b="1" kern="1200">
        <a:solidFill>
          <a:srgbClr val="063DE8"/>
        </a:solidFill>
        <a:latin typeface="Arial" charset="0"/>
        <a:ea typeface="+mn-ea"/>
        <a:cs typeface="+mn-cs"/>
      </a:defRPr>
    </a:lvl9pPr>
  </p:defaultTextStyle>
  <p:extLst>
    <p:ext uri="{EFAFB233-063F-42B5-8137-9DF3F51BA10A}">
      <p15:sldGuideLst xmlns="" xmlns:p15="http://schemas.microsoft.com/office/powerpoint/2012/main">
        <p15:guide id="1" orient="horz" pos="2281">
          <p15:clr>
            <a:srgbClr val="A4A3A4"/>
          </p15:clr>
        </p15:guide>
        <p15:guide id="2" pos="312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a:srgbClr val="006600"/>
    <a:srgbClr val="063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0" autoAdjust="0"/>
    <p:restoredTop sz="70107" autoAdjust="0"/>
  </p:normalViewPr>
  <p:slideViewPr>
    <p:cSldViewPr>
      <p:cViewPr>
        <p:scale>
          <a:sx n="100" d="100"/>
          <a:sy n="100" d="100"/>
        </p:scale>
        <p:origin x="-2034" y="-258"/>
      </p:cViewPr>
      <p:guideLst>
        <p:guide orient="horz" pos="2281"/>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1362"/>
    </p:cViewPr>
  </p:sorterViewPr>
  <p:notesViewPr>
    <p:cSldViewPr>
      <p:cViewPr varScale="1">
        <p:scale>
          <a:sx n="125" d="100"/>
          <a:sy n="125" d="100"/>
        </p:scale>
        <p:origin x="493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de-DE"/>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5551F1BD-2C4E-430D-BCC5-A5E0D4BED38A}" type="datetimeFigureOut">
              <a:rPr lang="de-DE"/>
              <a:pPr>
                <a:defRPr/>
              </a:pPr>
              <a:t>07.02.2017</a:t>
            </a:fld>
            <a:endParaRPr lang="de-DE"/>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de-DE"/>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728CBE7-F144-4200-B7D8-139359AE85C1}" type="slidenum">
              <a:rPr lang="de-DE"/>
              <a:pPr>
                <a:defRPr/>
              </a:pPr>
              <a:t>‹Nr.›</a:t>
            </a:fld>
            <a:endParaRPr lang="de-DE"/>
          </a:p>
        </p:txBody>
      </p:sp>
    </p:spTree>
    <p:extLst>
      <p:ext uri="{BB962C8B-B14F-4D97-AF65-F5344CB8AC3E}">
        <p14:creationId xmlns:p14="http://schemas.microsoft.com/office/powerpoint/2010/main" val="259928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effectLst/>
                <a:latin typeface="Arial" charset="0"/>
              </a:defRPr>
            </a:lvl1pPr>
          </a:lstStyle>
          <a:p>
            <a:pPr>
              <a:defRPr/>
            </a:pPr>
            <a:endParaRPr lang="de-DE"/>
          </a:p>
        </p:txBody>
      </p:sp>
      <p:sp>
        <p:nvSpPr>
          <p:cNvPr id="37892" name="Rectangle 4"/>
          <p:cNvSpPr>
            <a:spLocks noGrp="1" noRot="1" noChangeAspect="1" noChangeArrowheads="1" noTextEdit="1"/>
          </p:cNvSpPr>
          <p:nvPr>
            <p:ph type="sldImg" idx="2"/>
          </p:nvPr>
        </p:nvSpPr>
        <p:spPr bwMode="auto">
          <a:xfrm>
            <a:off x="1084263" y="685800"/>
            <a:ext cx="468947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de-DE"/>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0138D0E6-F5B7-46BA-BD00-AB0BFC2C0CAB}" type="slidenum">
              <a:rPr lang="de-DE"/>
              <a:pPr>
                <a:defRPr/>
              </a:pPr>
              <a:t>‹Nr.›</a:t>
            </a:fld>
            <a:endParaRPr lang="de-DE"/>
          </a:p>
        </p:txBody>
      </p:sp>
    </p:spTree>
    <p:extLst>
      <p:ext uri="{BB962C8B-B14F-4D97-AF65-F5344CB8AC3E}">
        <p14:creationId xmlns:p14="http://schemas.microsoft.com/office/powerpoint/2010/main" val="3766718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p:cNvSpPr>
            <a:spLocks noGrp="1" noRot="1" noChangeAspect="1" noTextEdit="1"/>
          </p:cNvSpPr>
          <p:nvPr>
            <p:ph type="sldImg"/>
          </p:nvPr>
        </p:nvSpPr>
        <p:spPr>
          <a:ln/>
        </p:spPr>
      </p:sp>
      <p:sp>
        <p:nvSpPr>
          <p:cNvPr id="137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Wir gehen auf das Objekt der Begierde </a:t>
            </a:r>
          </a:p>
          <a:p>
            <a:pPr>
              <a:buFontTx/>
              <a:buChar char="•"/>
            </a:pPr>
            <a:r>
              <a:rPr lang="de-DE" altLang="de-DE"/>
              <a:t>den Ball</a:t>
            </a:r>
          </a:p>
          <a:p>
            <a:r>
              <a:rPr lang="de-DE" altLang="de-DE"/>
              <a:t>ein</a:t>
            </a:r>
          </a:p>
        </p:txBody>
      </p:sp>
      <p:sp>
        <p:nvSpPr>
          <p:cNvPr id="137220"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38867610-275F-4A8C-A3A1-A7F5F43A632D}" type="slidenum">
              <a:rPr lang="de-DE" altLang="de-DE" sz="1200" b="0">
                <a:solidFill>
                  <a:schemeClr val="tx1"/>
                </a:solidFill>
              </a:rPr>
              <a:pPr algn="r" eaLnBrk="1" hangingPunct="1"/>
              <a:t>1</a:t>
            </a:fld>
            <a:endParaRPr lang="de-DE" altLang="de-DE" sz="1200" b="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14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15</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16</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17</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19</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20</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23</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27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28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29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lienbildplatzhalter 1"/>
          <p:cNvSpPr>
            <a:spLocks noGrp="1" noRot="1" noChangeAspect="1" noTextEdit="1"/>
          </p:cNvSpPr>
          <p:nvPr>
            <p:ph type="sldImg"/>
          </p:nvPr>
        </p:nvSpPr>
        <p:spPr>
          <a:ln/>
        </p:spPr>
      </p:sp>
      <p:sp>
        <p:nvSpPr>
          <p:cNvPr id="179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de-DE" altLang="de-DE" b="1"/>
              <a:t>Regel 3 Der Ball</a:t>
            </a:r>
          </a:p>
          <a:p>
            <a:pPr>
              <a:lnSpc>
                <a:spcPct val="90000"/>
              </a:lnSpc>
            </a:pPr>
            <a:r>
              <a:rPr lang="de-DE" altLang="de-DE" b="1"/>
              <a:t>3:1 </a:t>
            </a:r>
            <a:r>
              <a:rPr lang="de-DE" altLang="de-DE"/>
              <a:t>Der Ball besteht aus einer Leder- oder Kunststoffhülle. Er muss rund sein. Das Außenmaterial darf nicht glänzend oder glatt sein (17:3).</a:t>
            </a:r>
            <a:endParaRPr lang="de-DE" altLang="de-DE" b="1"/>
          </a:p>
          <a:p>
            <a:pPr>
              <a:lnSpc>
                <a:spcPct val="90000"/>
              </a:lnSpc>
            </a:pPr>
            <a:r>
              <a:rPr lang="de-DE" altLang="de-DE" b="1"/>
              <a:t>3:2 </a:t>
            </a:r>
            <a:r>
              <a:rPr lang="de-DE" altLang="de-DE"/>
              <a:t>Die einzelnen Mannschaftskategorien müssen folgende Ballgrößen, d.h. Umfang und Gewicht verwenden:</a:t>
            </a:r>
          </a:p>
          <a:p>
            <a:pPr>
              <a:lnSpc>
                <a:spcPct val="90000"/>
              </a:lnSpc>
            </a:pPr>
            <a:r>
              <a:rPr lang="de-DE" altLang="de-DE"/>
              <a:t>· 58-60 cm und 425-475 g (IHF-Größe 3) für Männer und</a:t>
            </a:r>
          </a:p>
          <a:p>
            <a:pPr>
              <a:lnSpc>
                <a:spcPct val="90000"/>
              </a:lnSpc>
            </a:pPr>
            <a:r>
              <a:rPr lang="de-DE" altLang="de-DE"/>
              <a:t>männliche Jugend (16 Jahre und älter);</a:t>
            </a:r>
          </a:p>
          <a:p>
            <a:pPr>
              <a:lnSpc>
                <a:spcPct val="90000"/>
              </a:lnSpc>
            </a:pPr>
            <a:r>
              <a:rPr lang="de-DE" altLang="de-DE"/>
              <a:t>· 54-56 cm und 325-375 g (IHF-Größe 2) für Frauen, weibliche Jugend (14 Jahre und älter) und männliche Jugend (12 bis 16 Jahre);</a:t>
            </a:r>
          </a:p>
          <a:p>
            <a:pPr>
              <a:lnSpc>
                <a:spcPct val="90000"/>
              </a:lnSpc>
            </a:pPr>
            <a:r>
              <a:rPr lang="de-DE" altLang="de-DE"/>
              <a:t>· 50-52 cm und 290-330 g (IHF-Größe 1) für weibliche Jugend (8 bis 14 Jahre) und männliche Jugend (8 bis 12Jahre).</a:t>
            </a:r>
            <a:endParaRPr lang="de-DE" altLang="de-DE" b="1" i="1"/>
          </a:p>
          <a:p>
            <a:pPr>
              <a:lnSpc>
                <a:spcPct val="90000"/>
              </a:lnSpc>
            </a:pPr>
            <a:r>
              <a:rPr lang="de-DE" altLang="de-DE" sz="1000" b="1" i="1"/>
              <a:t>Kommentar</a:t>
            </a:r>
            <a:r>
              <a:rPr lang="de-DE" altLang="de-DE" sz="1000" b="1"/>
              <a:t>:</a:t>
            </a:r>
            <a:endParaRPr lang="de-DE" altLang="de-DE" sz="1000" i="1"/>
          </a:p>
          <a:p>
            <a:pPr>
              <a:lnSpc>
                <a:spcPct val="90000"/>
              </a:lnSpc>
            </a:pPr>
            <a:r>
              <a:rPr lang="de-DE" altLang="de-DE" sz="1000" i="1"/>
              <a:t>Das „IHF-Ballreglement" umfasst die technischen Anforderungen für Bälle, die bei allen offiziellen internationalen Spielen eingesetzt werden.</a:t>
            </a:r>
          </a:p>
          <a:p>
            <a:pPr>
              <a:lnSpc>
                <a:spcPct val="90000"/>
              </a:lnSpc>
            </a:pPr>
            <a:r>
              <a:rPr lang="de-DE" altLang="de-DE" sz="1000" i="1"/>
              <a:t>Diese Spielregeln beinhalten nicht Größe und Gewicht von Bällen für den „Mini-Handball".</a:t>
            </a:r>
            <a:endParaRPr lang="de-DE" altLang="de-DE" sz="1000" b="1"/>
          </a:p>
          <a:p>
            <a:pPr>
              <a:lnSpc>
                <a:spcPct val="90000"/>
              </a:lnSpc>
            </a:pPr>
            <a:r>
              <a:rPr lang="de-DE" altLang="de-DE" b="1"/>
              <a:t>3:3 </a:t>
            </a:r>
            <a:r>
              <a:rPr lang="de-DE" altLang="de-DE"/>
              <a:t>Bei jedem Spiel müssen mindestens zwei Bälle vorhanden sein. Die Reservebälle müssen während des Spielverlaufs am Zeitnehmertisch unmittelbar verfügbar sein. Die Bälle müssen den Regeln 3:1-2 entsprechen.</a:t>
            </a:r>
            <a:endParaRPr lang="de-DE" altLang="de-DE" b="1"/>
          </a:p>
          <a:p>
            <a:pPr>
              <a:lnSpc>
                <a:spcPct val="90000"/>
              </a:lnSpc>
            </a:pPr>
            <a:r>
              <a:rPr lang="de-DE" altLang="de-DE" b="1"/>
              <a:t>3:4 </a:t>
            </a:r>
            <a:r>
              <a:rPr lang="de-DE" altLang="de-DE"/>
              <a:t>Die Schiedsrichter entscheiden wann ein Reserveball eingesetzt wird. In diesem Fall sollten sie den Reserveball zügig ins Spiel bringen, um eine Unterbrechung so kurz wie möglich zu halten und ein Time-out zu vermeiden.</a:t>
            </a:r>
          </a:p>
          <a:p>
            <a:pPr>
              <a:lnSpc>
                <a:spcPct val="90000"/>
              </a:lnSpc>
            </a:pPr>
            <a:endParaRPr lang="de-DE" altLang="de-DE"/>
          </a:p>
        </p:txBody>
      </p:sp>
      <p:sp>
        <p:nvSpPr>
          <p:cNvPr id="17920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B3FA2E6D-159B-4007-B021-6C119DBEA777}" type="slidenum">
              <a:rPr lang="de-DE" altLang="de-DE" sz="1200" b="0">
                <a:solidFill>
                  <a:schemeClr val="tx1"/>
                </a:solidFill>
              </a:rPr>
              <a:pPr algn="r" eaLnBrk="1" hangingPunct="1"/>
              <a:t>2</a:t>
            </a:fld>
            <a:endParaRPr lang="de-DE" altLang="de-DE" sz="1200" b="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32</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36</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37</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38</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39</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40</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44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ln/>
        </p:spPr>
      </p:sp>
      <p:sp>
        <p:nvSpPr>
          <p:cNvPr id="665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665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fld id="{3591DFAB-A420-4618-A062-DA080A46CCAC}" type="slidenum">
              <a:rPr lang="de-DE" altLang="de-DE" sz="1200" b="0" smtClean="0">
                <a:solidFill>
                  <a:schemeClr val="tx1"/>
                </a:solidFill>
              </a:rPr>
              <a:pPr/>
              <a:t>5</a:t>
            </a:fld>
            <a:endParaRPr lang="de-DE" altLang="de-DE"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11</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12</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F888E0-FB4C-45F6-82C2-525566BD462C}" type="slidenum">
              <a:rPr lang="de-DE" smtClean="0"/>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84275"/>
            <a:ext cx="7427913" cy="2520950"/>
          </a:xfrm>
          <a:prstGeom prst="rect">
            <a:avLst/>
          </a:prstGeom>
        </p:spPr>
        <p:txBody>
          <a:bodyPr/>
          <a:lstStyle>
            <a:lvl1pPr algn="ctr">
              <a:defRPr sz="4800"/>
            </a:lvl1pPr>
          </a:lstStyle>
          <a:p>
            <a:r>
              <a:rPr lang="de-DE" dirty="0"/>
              <a:t>Titelmasterformat durch Klicken bearbeiten</a:t>
            </a:r>
          </a:p>
        </p:txBody>
      </p:sp>
      <p:sp>
        <p:nvSpPr>
          <p:cNvPr id="3" name="Untertitel 2"/>
          <p:cNvSpPr>
            <a:spLocks noGrp="1"/>
          </p:cNvSpPr>
          <p:nvPr>
            <p:ph type="subTitle" idx="1"/>
          </p:nvPr>
        </p:nvSpPr>
        <p:spPr>
          <a:xfrm>
            <a:off x="1238250" y="3803650"/>
            <a:ext cx="7427913" cy="1747838"/>
          </a:xfrm>
        </p:spPr>
        <p:txBody>
          <a:bodyPr anchor="b">
            <a:normAutofit/>
          </a:bodyPr>
          <a:lstStyle>
            <a:lvl1pPr marL="0" indent="0" algn="ctr">
              <a:buNone/>
              <a:defRPr sz="3200" b="1">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134089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4215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8728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4396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0905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57843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805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164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22303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43974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85719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3129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7428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9899585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221" y="289959"/>
            <a:ext cx="8913972" cy="1206765"/>
          </a:xfrm>
          <a:prstGeom prst="rect">
            <a:avLst/>
          </a:prstGeom>
        </p:spPr>
        <p:txBody>
          <a:bodyPr lIns="97969" tIns="48984" rIns="97969" bIns="48984"/>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Foliennummernplatzhalter 5"/>
          <p:cNvSpPr>
            <a:spLocks noGrp="1"/>
          </p:cNvSpPr>
          <p:nvPr>
            <p:ph type="sldNum" sz="quarter" idx="10"/>
          </p:nvPr>
        </p:nvSpPr>
        <p:spPr>
          <a:xfrm>
            <a:off x="8583613" y="6773863"/>
            <a:ext cx="825500" cy="385762"/>
          </a:xfrm>
          <a:prstGeom prst="rect">
            <a:avLst/>
          </a:prstGeom>
        </p:spPr>
        <p:txBody>
          <a:bodyPr lIns="97969" tIns="48984" rIns="97969" bIns="48984"/>
          <a:lstStyle>
            <a:lvl1pPr>
              <a:defRPr>
                <a:solidFill>
                  <a:prstClr val="white">
                    <a:shade val="50000"/>
                  </a:prstClr>
                </a:solidFill>
              </a:defRPr>
            </a:lvl1pPr>
          </a:lstStyle>
          <a:p>
            <a:pPr>
              <a:defRPr/>
            </a:pPr>
            <a:fld id="{DE97D2F7-D499-4907-BD0F-70CD9B38B7F0}" type="slidenum">
              <a:rPr lang="de-DE"/>
              <a:pPr>
                <a:defRPr/>
              </a:pPr>
              <a:t>‹Nr.›</a:t>
            </a:fld>
            <a:endParaRPr lang="de-DE"/>
          </a:p>
        </p:txBody>
      </p:sp>
    </p:spTree>
    <p:extLst>
      <p:ext uri="{BB962C8B-B14F-4D97-AF65-F5344CB8AC3E}">
        <p14:creationId xmlns:p14="http://schemas.microsoft.com/office/powerpoint/2010/main" val="5928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5074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0577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6935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6655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3346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15925" y="1120775"/>
            <a:ext cx="924083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grpSp>
        <p:nvGrpSpPr>
          <p:cNvPr id="1027" name="Rectangle 22"/>
          <p:cNvGrpSpPr>
            <a:grpSpLocks/>
          </p:cNvGrpSpPr>
          <p:nvPr userDrawn="1"/>
        </p:nvGrpSpPr>
        <p:grpSpPr bwMode="auto">
          <a:xfrm>
            <a:off x="414338" y="957263"/>
            <a:ext cx="9242425" cy="66675"/>
            <a:chOff x="261" y="603"/>
            <a:chExt cx="5822" cy="42"/>
          </a:xfrm>
        </p:grpSpPr>
        <p:pic>
          <p:nvPicPr>
            <p:cNvPr id="1041" name="Rectangle 22"/>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1" y="603"/>
              <a:ext cx="5822" cy="42"/>
            </a:xfrm>
            <a:prstGeom prst="rect">
              <a:avLst/>
            </a:prstGeom>
            <a:solidFill>
              <a:srgbClr val="006600"/>
            </a:solidFill>
            <a:ln w="9525">
              <a:solidFill>
                <a:srgbClr val="006600"/>
              </a:solidFill>
              <a:miter lim="800000"/>
              <a:headEnd/>
              <a:tailEnd/>
            </a:ln>
          </p:spPr>
        </p:pic>
        <p:sp>
          <p:nvSpPr>
            <p:cNvPr id="1030" name="Text Box 6"/>
            <p:cNvSpPr txBox="1">
              <a:spLocks noChangeArrowheads="1"/>
            </p:cNvSpPr>
            <p:nvPr/>
          </p:nvSpPr>
          <p:spPr bwMode="auto">
            <a:xfrm>
              <a:off x="262" y="601"/>
              <a:ext cx="5821" cy="43"/>
            </a:xfrm>
            <a:prstGeom prst="rect">
              <a:avLst/>
            </a:prstGeom>
            <a:solidFill>
              <a:srgbClr val="006600"/>
            </a:solidFill>
            <a:ln w="9525">
              <a:solidFill>
                <a:srgbClr val="006600"/>
              </a:solidFill>
              <a:miter lim="800000"/>
              <a:headEnd/>
              <a:tailEnd/>
            </a:ln>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grpSp>
        <p:nvGrpSpPr>
          <p:cNvPr id="1028" name="Rectangle 22"/>
          <p:cNvGrpSpPr>
            <a:grpSpLocks/>
          </p:cNvGrpSpPr>
          <p:nvPr userDrawn="1"/>
        </p:nvGrpSpPr>
        <p:grpSpPr bwMode="auto">
          <a:xfrm>
            <a:off x="433388" y="6662738"/>
            <a:ext cx="9240837" cy="73025"/>
            <a:chOff x="273" y="4197"/>
            <a:chExt cx="5821" cy="46"/>
          </a:xfrm>
        </p:grpSpPr>
        <p:pic>
          <p:nvPicPr>
            <p:cNvPr id="1039" name="Rectangle 22"/>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3" y="4197"/>
              <a:ext cx="5821" cy="46"/>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273" y="4199"/>
              <a:ext cx="5821" cy="4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endParaRPr lang="de-DE">
                <a:effectLst>
                  <a:outerShdw blurRad="38100" dist="38100" dir="2700000" algn="tl">
                    <a:srgbClr val="000000"/>
                  </a:outerShdw>
                </a:effectLst>
              </a:endParaRPr>
            </a:p>
          </p:txBody>
        </p:sp>
      </p:grpSp>
      <p:sp>
        <p:nvSpPr>
          <p:cNvPr id="25" name="Rechteck 24"/>
          <p:cNvSpPr/>
          <p:nvPr userDrawn="1"/>
        </p:nvSpPr>
        <p:spPr>
          <a:xfrm>
            <a:off x="449263" y="6829506"/>
            <a:ext cx="2880320" cy="277772"/>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400" dirty="0">
                <a:solidFill>
                  <a:schemeClr val="tx1"/>
                </a:solidFill>
                <a:latin typeface="Calibri" pitchFamily="34" charset="0"/>
              </a:rPr>
              <a:t>© </a:t>
            </a:r>
            <a:r>
              <a:rPr lang="de-DE" sz="1400" dirty="0" smtClean="0">
                <a:solidFill>
                  <a:schemeClr val="tx1"/>
                </a:solidFill>
                <a:latin typeface="Calibri" pitchFamily="34" charset="0"/>
              </a:rPr>
              <a:t>DHB-SR-Lehrwesen </a:t>
            </a:r>
            <a:r>
              <a:rPr lang="de-DE" sz="1400" dirty="0">
                <a:solidFill>
                  <a:schemeClr val="tx1"/>
                </a:solidFill>
                <a:latin typeface="Calibri" pitchFamily="34" charset="0"/>
              </a:rPr>
              <a:t>2017</a:t>
            </a:r>
          </a:p>
        </p:txBody>
      </p:sp>
      <p:sp>
        <p:nvSpPr>
          <p:cNvPr id="26" name="Rechteck 25"/>
          <p:cNvSpPr/>
          <p:nvPr userDrawn="1"/>
        </p:nvSpPr>
        <p:spPr>
          <a:xfrm>
            <a:off x="8624613" y="6831865"/>
            <a:ext cx="1032148" cy="277771"/>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fld id="{FE0983D7-7194-4091-8EBF-1FAC7CEF6685}" type="slidenum">
              <a:rPr lang="de-DE" sz="1400" smtClean="0">
                <a:solidFill>
                  <a:schemeClr val="tx1"/>
                </a:solidFill>
                <a:latin typeface="Calibri" pitchFamily="34" charset="0"/>
              </a:rPr>
              <a:pPr algn="ctr" eaLnBrk="1" hangingPunct="1">
                <a:defRPr/>
              </a:pPr>
              <a:t>‹Nr.›</a:t>
            </a:fld>
            <a:endParaRPr lang="de-DE" sz="1400">
              <a:solidFill>
                <a:schemeClr val="tx1"/>
              </a:solidFill>
              <a:latin typeface="Calibri" pitchFamily="34" charset="0"/>
            </a:endParaRPr>
          </a:p>
        </p:txBody>
      </p:sp>
      <p:sp>
        <p:nvSpPr>
          <p:cNvPr id="27" name="Rechteck 26"/>
          <p:cNvSpPr/>
          <p:nvPr userDrawn="1"/>
        </p:nvSpPr>
        <p:spPr>
          <a:xfrm>
            <a:off x="3549897" y="6835486"/>
            <a:ext cx="4854402" cy="277770"/>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eaLnBrk="1" hangingPunct="1">
              <a:defRPr/>
            </a:pPr>
            <a:r>
              <a:rPr lang="de-DE" sz="1200" dirty="0">
                <a:solidFill>
                  <a:schemeClr val="tx1"/>
                </a:solidFill>
                <a:latin typeface="Calibri" pitchFamily="34" charset="0"/>
              </a:rPr>
              <a:t>Regel 4 – Mannschaften, Spielerwechsel, Ausrüstung,</a:t>
            </a:r>
            <a:r>
              <a:rPr lang="de-DE" sz="1200" baseline="0" dirty="0">
                <a:solidFill>
                  <a:schemeClr val="tx1"/>
                </a:solidFill>
                <a:latin typeface="Calibri" pitchFamily="34" charset="0"/>
              </a:rPr>
              <a:t> Spielerverletzung</a:t>
            </a:r>
            <a:endParaRPr lang="de-DE" sz="1200" dirty="0">
              <a:solidFill>
                <a:schemeClr val="tx1"/>
              </a:solidFill>
              <a:latin typeface="Calibri" pitchFamily="34" charset="0"/>
            </a:endParaRPr>
          </a:p>
        </p:txBody>
      </p:sp>
      <p:pic>
        <p:nvPicPr>
          <p:cNvPr id="12" name="Picture 23" descr="dhblogo"/>
          <p:cNvPicPr>
            <a:picLocks noChangeAspect="1" noChangeArrowheads="1"/>
          </p:cNvPicPr>
          <p:nvPr userDrawn="1"/>
        </p:nvPicPr>
        <p:blipFill>
          <a:blip r:embed="rId24">
            <a:extLst>
              <a:ext uri="{28A0092B-C50C-407E-A947-70E740481C1C}">
                <a14:useLocalDpi xmlns:a14="http://schemas.microsoft.com/office/drawing/2010/main" val="0"/>
              </a:ext>
            </a:extLst>
          </a:blip>
          <a:srcRect b="10670"/>
          <a:stretch>
            <a:fillRect/>
          </a:stretch>
        </p:blipFill>
        <p:spPr bwMode="auto">
          <a:xfrm>
            <a:off x="8054975" y="0"/>
            <a:ext cx="1692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4" r:id="rId16"/>
    <p:sldLayoutId id="2147483715" r:id="rId17"/>
    <p:sldLayoutId id="2147483716" r:id="rId18"/>
    <p:sldLayoutId id="2147483717" r:id="rId19"/>
    <p:sldLayoutId id="2147483718" r:id="rId20"/>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3665563" y="235918"/>
            <a:ext cx="2366763" cy="696707"/>
          </a:xfrm>
          <a:prstGeom prst="rect">
            <a:avLst/>
          </a:prstGeom>
        </p:spPr>
        <p:txBody>
          <a:bodyPr vert="horz" lIns="91434" tIns="45717" rIns="91434" bIns="45717" numCol="1" anchorCtr="0" compatLnSpc="1">
            <a:prstTxWarp prst="textNoShape">
              <a:avLst/>
            </a:prstTxWarp>
          </a:bodyPr>
          <a:lstStyle/>
          <a:p>
            <a:pPr algn="ctr" eaLnBrk="1" hangingPunct="1"/>
            <a:r>
              <a:rPr altLang="de-DE" sz="4800" dirty="0">
                <a:effectLst>
                  <a:outerShdw blurRad="38100" dist="38100" dir="2700000" algn="tl">
                    <a:srgbClr val="C0C0C0"/>
                  </a:outerShdw>
                </a:effectLst>
              </a:rPr>
              <a:t>Thema</a:t>
            </a:r>
          </a:p>
        </p:txBody>
      </p:sp>
      <p:sp>
        <p:nvSpPr>
          <p:cNvPr id="3" name="Rechteck 2"/>
          <p:cNvSpPr/>
          <p:nvPr/>
        </p:nvSpPr>
        <p:spPr>
          <a:xfrm>
            <a:off x="0" y="3836318"/>
            <a:ext cx="9904413" cy="1446544"/>
          </a:xfrm>
          <a:prstGeom prst="rect">
            <a:avLst/>
          </a:prstGeom>
          <a:noFill/>
        </p:spPr>
        <p:txBody>
          <a:bodyPr wrap="square" lIns="91434" tIns="45717" rIns="91434" bIns="45717">
            <a:spAutoFit/>
          </a:bodyPr>
          <a:lstStyle/>
          <a:p>
            <a:pPr algn="ctr"/>
            <a:r>
              <a:rPr lang="de-DE" sz="4400" dirty="0">
                <a:effectLst>
                  <a:outerShdw blurRad="38100" dist="38100" dir="2700000" algn="tl">
                    <a:srgbClr val="C0C0C0"/>
                  </a:outerShdw>
                </a:effectLst>
              </a:rPr>
              <a:t>Mannschaft, Spielerwechsel, </a:t>
            </a:r>
          </a:p>
          <a:p>
            <a:pPr algn="ctr"/>
            <a:r>
              <a:rPr lang="de-DE" sz="4400" dirty="0">
                <a:effectLst>
                  <a:outerShdw blurRad="38100" dist="38100" dir="2700000" algn="tl">
                    <a:srgbClr val="C0C0C0"/>
                  </a:outerShdw>
                </a:effectLst>
              </a:rPr>
              <a:t>Ausrüstung, Spielerverletzung </a:t>
            </a:r>
          </a:p>
        </p:txBody>
      </p:sp>
      <p:pic>
        <p:nvPicPr>
          <p:cNvPr id="11" name="Picture 2"/>
          <p:cNvPicPr>
            <a:picLocks noChangeAspect="1" noChangeArrowheads="1"/>
          </p:cNvPicPr>
          <p:nvPr/>
        </p:nvPicPr>
        <p:blipFill>
          <a:blip r:embed="rId3" cstate="print"/>
          <a:srcRect/>
          <a:stretch>
            <a:fillRect/>
          </a:stretch>
        </p:blipFill>
        <p:spPr bwMode="auto">
          <a:xfrm>
            <a:off x="2202162" y="2117499"/>
            <a:ext cx="2152354" cy="1337238"/>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4" cstate="print"/>
          <a:srcRect/>
          <a:stretch>
            <a:fillRect/>
          </a:stretch>
        </p:blipFill>
        <p:spPr bwMode="auto">
          <a:xfrm>
            <a:off x="6804974" y="2117499"/>
            <a:ext cx="1053271" cy="1329220"/>
          </a:xfrm>
          <a:prstGeom prst="rect">
            <a:avLst/>
          </a:prstGeom>
          <a:ln>
            <a:noFill/>
          </a:ln>
          <a:effectLst>
            <a:outerShdw blurRad="292100" dist="139700" dir="2700000" algn="tl" rotWithShape="0">
              <a:srgbClr val="333333">
                <a:alpha val="65000"/>
              </a:srgbClr>
            </a:outerShdw>
          </a:effectLst>
        </p:spPr>
      </p:pic>
      <p:pic>
        <p:nvPicPr>
          <p:cNvPr id="13" name="Grafik 12" descr="17044082.jpg"/>
          <p:cNvPicPr>
            <a:picLocks noChangeAspect="1"/>
          </p:cNvPicPr>
          <p:nvPr/>
        </p:nvPicPr>
        <p:blipFill>
          <a:blip r:embed="rId5" cstate="print"/>
          <a:stretch>
            <a:fillRect/>
          </a:stretch>
        </p:blipFill>
        <p:spPr>
          <a:xfrm>
            <a:off x="38448" y="2162767"/>
            <a:ext cx="2027900" cy="1316451"/>
          </a:xfrm>
          <a:prstGeom prst="rect">
            <a:avLst/>
          </a:prstGeom>
          <a:ln>
            <a:noFill/>
          </a:ln>
          <a:effectLst>
            <a:outerShdw blurRad="292100" dist="139700" dir="2700000" algn="tl" rotWithShape="0">
              <a:srgbClr val="333333">
                <a:alpha val="65000"/>
              </a:srgbClr>
            </a:outerShdw>
          </a:effectLst>
        </p:spPr>
      </p:pic>
      <p:pic>
        <p:nvPicPr>
          <p:cNvPr id="14" name="Picture 3"/>
          <p:cNvPicPr>
            <a:picLocks noChangeAspect="1" noChangeArrowheads="1"/>
          </p:cNvPicPr>
          <p:nvPr/>
        </p:nvPicPr>
        <p:blipFill>
          <a:blip r:embed="rId6" cstate="print"/>
          <a:srcRect/>
          <a:stretch>
            <a:fillRect/>
          </a:stretch>
        </p:blipFill>
        <p:spPr bwMode="auto">
          <a:xfrm>
            <a:off x="4490329" y="2036118"/>
            <a:ext cx="2178832" cy="1410602"/>
          </a:xfrm>
          <a:prstGeom prst="rect">
            <a:avLst/>
          </a:prstGeom>
          <a:ln>
            <a:noFill/>
          </a:ln>
          <a:effectLst>
            <a:outerShdw blurRad="292100" dist="139700" dir="2700000" algn="tl" rotWithShape="0">
              <a:srgbClr val="333333">
                <a:alpha val="65000"/>
              </a:srgbClr>
            </a:outerShdw>
          </a:effectLst>
        </p:spPr>
      </p:pic>
      <p:pic>
        <p:nvPicPr>
          <p:cNvPr id="15" name="Picture 4"/>
          <p:cNvPicPr>
            <a:picLocks noChangeAspect="1" noChangeArrowheads="1"/>
          </p:cNvPicPr>
          <p:nvPr/>
        </p:nvPicPr>
        <p:blipFill>
          <a:blip r:embed="rId7" cstate="print"/>
          <a:srcRect/>
          <a:stretch>
            <a:fillRect/>
          </a:stretch>
        </p:blipFill>
        <p:spPr bwMode="auto">
          <a:xfrm>
            <a:off x="7994057" y="2214411"/>
            <a:ext cx="1785748" cy="1213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054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28430" y="1581102"/>
            <a:ext cx="9204296" cy="985321"/>
          </a:xfrm>
          <a:prstGeom prst="rect">
            <a:avLst/>
          </a:prstGeom>
          <a:noFill/>
          <a:ln>
            <a:solidFill>
              <a:schemeClr val="tx1">
                <a:lumMod val="50000"/>
                <a:lumOff val="50000"/>
              </a:schemeClr>
            </a:solidFill>
          </a:ln>
        </p:spPr>
        <p:txBody>
          <a:bodyPr wrap="square" lIns="97969" tIns="48984" rIns="97969" bIns="48984">
            <a:spAutoFit/>
          </a:bodyPr>
          <a:lstStyle/>
          <a:p>
            <a:pPr marL="0" lvl="1" indent="-367361" algn="ctr">
              <a:lnSpc>
                <a:spcPct val="90000"/>
              </a:lnSpc>
              <a:spcBef>
                <a:spcPts val="0"/>
              </a:spcBef>
              <a:defRPr/>
            </a:pPr>
            <a:r>
              <a:rPr lang="de-DE" sz="3200" dirty="0">
                <a:solidFill>
                  <a:schemeClr val="tx1"/>
                </a:solidFill>
                <a:latin typeface="Arial" pitchFamily="34" charset="0"/>
                <a:cs typeface="Arial" pitchFamily="34" charset="0"/>
              </a:rPr>
              <a:t>Kann es identische Nummern bei einer Mannschaft geben?</a:t>
            </a:r>
          </a:p>
        </p:txBody>
      </p:sp>
      <p:sp>
        <p:nvSpPr>
          <p:cNvPr id="6" name="Rechteck 5"/>
          <p:cNvSpPr/>
          <p:nvPr/>
        </p:nvSpPr>
        <p:spPr>
          <a:xfrm>
            <a:off x="428430" y="3468244"/>
            <a:ext cx="9204295" cy="985321"/>
          </a:xfrm>
          <a:prstGeom prst="rect">
            <a:avLst/>
          </a:prstGeom>
          <a:noFill/>
          <a:ln>
            <a:solidFill>
              <a:schemeClr val="tx1">
                <a:lumMod val="50000"/>
                <a:lumOff val="50000"/>
              </a:schemeClr>
            </a:solidFill>
          </a:ln>
        </p:spPr>
        <p:txBody>
          <a:bodyPr wrap="square" lIns="97969" tIns="48984" rIns="97969" bIns="48984">
            <a:spAutoFit/>
          </a:bodyPr>
          <a:lstStyle/>
          <a:p>
            <a:pPr marL="0" lvl="1" indent="-367361" algn="ctr">
              <a:lnSpc>
                <a:spcPct val="90000"/>
              </a:lnSpc>
              <a:spcBef>
                <a:spcPts val="0"/>
              </a:spcBef>
            </a:pPr>
            <a:r>
              <a:rPr lang="de-DE" sz="3200" dirty="0">
                <a:solidFill>
                  <a:schemeClr val="tx1"/>
                </a:solidFill>
                <a:latin typeface="Arial" pitchFamily="34" charset="0"/>
                <a:cs typeface="Arial" pitchFamily="34" charset="0"/>
              </a:rPr>
              <a:t>Nein! </a:t>
            </a:r>
          </a:p>
          <a:p>
            <a:pPr marL="0" lvl="1" indent="-367361" algn="ctr">
              <a:lnSpc>
                <a:spcPct val="90000"/>
              </a:lnSpc>
              <a:spcBef>
                <a:spcPts val="0"/>
              </a:spcBef>
            </a:pPr>
            <a:r>
              <a:rPr lang="de-DE" sz="3200" dirty="0">
                <a:solidFill>
                  <a:schemeClr val="tx1"/>
                </a:solidFill>
                <a:latin typeface="Arial" pitchFamily="34" charset="0"/>
                <a:cs typeface="Arial" pitchFamily="34" charset="0"/>
              </a:rPr>
              <a:t>Falls doch, ist dies zu korrigieren!</a:t>
            </a:r>
          </a:p>
        </p:txBody>
      </p:sp>
      <p:sp>
        <p:nvSpPr>
          <p:cNvPr id="8"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2035879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41617" y="1415566"/>
            <a:ext cx="8820387" cy="89914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Mannschaft darf im Spielverlauf </a:t>
            </a:r>
            <a:r>
              <a:rPr lang="de-DE" sz="2600" u="sng" dirty="0">
                <a:solidFill>
                  <a:schemeClr val="tx1"/>
                </a:solidFill>
                <a:latin typeface="Arial" pitchFamily="34" charset="0"/>
                <a:cs typeface="Arial" pitchFamily="34" charset="0"/>
              </a:rPr>
              <a:t>höchstens </a:t>
            </a:r>
          </a:p>
          <a:p>
            <a:pPr algn="ctr"/>
            <a:r>
              <a:rPr lang="de-DE" sz="2600" u="sng" dirty="0">
                <a:solidFill>
                  <a:srgbClr val="FF0000"/>
                </a:solidFill>
                <a:latin typeface="Arial" pitchFamily="34" charset="0"/>
                <a:cs typeface="Arial" pitchFamily="34" charset="0"/>
              </a:rPr>
              <a:t>4</a:t>
            </a:r>
            <a:r>
              <a:rPr lang="de-DE" sz="2600" u="sng" dirty="0">
                <a:solidFill>
                  <a:schemeClr val="tx1"/>
                </a:solidFill>
                <a:latin typeface="Arial" pitchFamily="34" charset="0"/>
                <a:cs typeface="Arial" pitchFamily="34" charset="0"/>
              </a:rPr>
              <a:t> Mannschaftsoffizielle</a:t>
            </a:r>
            <a:r>
              <a:rPr lang="de-DE" sz="2600" dirty="0">
                <a:solidFill>
                  <a:schemeClr val="tx1"/>
                </a:solidFill>
                <a:latin typeface="Arial" pitchFamily="34" charset="0"/>
                <a:cs typeface="Arial" pitchFamily="34" charset="0"/>
              </a:rPr>
              <a:t> einsetzen. </a:t>
            </a:r>
          </a:p>
        </p:txBody>
      </p:sp>
      <p:sp>
        <p:nvSpPr>
          <p:cNvPr id="13" name="Rechteck 12"/>
          <p:cNvSpPr/>
          <p:nvPr/>
        </p:nvSpPr>
        <p:spPr>
          <a:xfrm>
            <a:off x="541617" y="3199089"/>
            <a:ext cx="8820387" cy="89914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Einer ist als „Mannschaftsverantwortlicher" zu bezeichnen. </a:t>
            </a:r>
          </a:p>
        </p:txBody>
      </p:sp>
      <p:sp>
        <p:nvSpPr>
          <p:cNvPr id="14" name="Rechteck 13"/>
          <p:cNvSpPr/>
          <p:nvPr/>
        </p:nvSpPr>
        <p:spPr>
          <a:xfrm>
            <a:off x="541617" y="5077646"/>
            <a:ext cx="8820387" cy="89914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algn="ctr"/>
            <a:r>
              <a:rPr lang="de-DE" sz="2600" dirty="0">
                <a:solidFill>
                  <a:schemeClr val="tx1"/>
                </a:solidFill>
                <a:latin typeface="Arial" pitchFamily="34" charset="0"/>
                <a:cs typeface="Arial" pitchFamily="34" charset="0"/>
              </a:rPr>
              <a:t>Nur er ist berechtigt, Zeitnehmer/Sekretär und eventuell die Schiedsrichter anzusprechen. </a:t>
            </a:r>
          </a:p>
        </p:txBody>
      </p:sp>
      <p:sp>
        <p:nvSpPr>
          <p:cNvPr id="7"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48578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15702" y="1187491"/>
            <a:ext cx="9294271" cy="699089"/>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3900" dirty="0">
                <a:solidFill>
                  <a:srgbClr val="FF0000"/>
                </a:solidFill>
                <a:latin typeface="Arial" pitchFamily="34" charset="0"/>
                <a:cs typeface="Arial" pitchFamily="34" charset="0"/>
              </a:rPr>
              <a:t>Mannschaftsverantwortlicher</a:t>
            </a:r>
          </a:p>
        </p:txBody>
      </p:sp>
      <p:sp>
        <p:nvSpPr>
          <p:cNvPr id="15" name="Rechteck 14"/>
          <p:cNvSpPr/>
          <p:nvPr/>
        </p:nvSpPr>
        <p:spPr>
          <a:xfrm>
            <a:off x="415702" y="2961204"/>
            <a:ext cx="9294271" cy="129925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457200" indent="-457200">
              <a:buFont typeface="Arial" panose="020B0604020202020204" pitchFamily="34" charset="0"/>
              <a:buChar char="→"/>
            </a:pPr>
            <a:r>
              <a:rPr lang="de-DE" sz="2600" dirty="0">
                <a:solidFill>
                  <a:schemeClr val="tx1"/>
                </a:solidFill>
                <a:latin typeface="Arial" pitchFamily="34" charset="0"/>
                <a:cs typeface="Arial" pitchFamily="34" charset="0"/>
              </a:rPr>
              <a:t>dass sich ab Spielbeginn im Auswechselraum keine anderen Personen als die eingetragenen Offiziellen und die teilnahmeberechtigten Spieler befinden.</a:t>
            </a:r>
          </a:p>
        </p:txBody>
      </p:sp>
      <p:sp>
        <p:nvSpPr>
          <p:cNvPr id="16" name="Rechteck 15"/>
          <p:cNvSpPr/>
          <p:nvPr/>
        </p:nvSpPr>
        <p:spPr>
          <a:xfrm>
            <a:off x="415702" y="4795617"/>
            <a:ext cx="9294271" cy="89914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457200" indent="-457200">
              <a:buFont typeface="Arial" panose="020B0604020202020204" pitchFamily="34" charset="0"/>
              <a:buChar char="→"/>
            </a:pPr>
            <a:r>
              <a:rPr lang="de-DE" sz="2600" dirty="0">
                <a:solidFill>
                  <a:schemeClr val="tx1"/>
                </a:solidFill>
                <a:latin typeface="Arial" pitchFamily="34" charset="0"/>
                <a:cs typeface="Arial" pitchFamily="34" charset="0"/>
              </a:rPr>
              <a:t>dass nur teilnahmeberechtigte Spieler die Spielfläche betreten. </a:t>
            </a:r>
          </a:p>
        </p:txBody>
      </p:sp>
      <p:sp>
        <p:nvSpPr>
          <p:cNvPr id="8" name="Rechteck 7"/>
          <p:cNvSpPr/>
          <p:nvPr/>
        </p:nvSpPr>
        <p:spPr>
          <a:xfrm>
            <a:off x="415701" y="6097854"/>
            <a:ext cx="9294271" cy="49903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rgbClr val="FF0000"/>
                </a:solidFill>
                <a:latin typeface="Arial" pitchFamily="34" charset="0"/>
                <a:cs typeface="Arial" pitchFamily="34" charset="0"/>
              </a:rPr>
              <a:t>Andernfalls ist er progressiv zu bestrafen!</a:t>
            </a:r>
          </a:p>
        </p:txBody>
      </p:sp>
      <p:sp>
        <p:nvSpPr>
          <p:cNvPr id="2" name="Rechteck 1"/>
          <p:cNvSpPr/>
          <p:nvPr/>
        </p:nvSpPr>
        <p:spPr>
          <a:xfrm>
            <a:off x="1754363" y="2117743"/>
            <a:ext cx="6239694" cy="422431"/>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ist dafür verantwortlich, </a:t>
            </a:r>
          </a:p>
        </p:txBody>
      </p:sp>
      <p:sp>
        <p:nvSpPr>
          <p:cNvPr id="10"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176909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15702" y="1316038"/>
            <a:ext cx="9294271" cy="129925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Im Allgemeinen ist ein Mannschaftoffizieller nicht berechtigt, während des Spiels die Spielfläche zu betreten.</a:t>
            </a:r>
          </a:p>
        </p:txBody>
      </p:sp>
      <p:sp>
        <p:nvSpPr>
          <p:cNvPr id="10" name="Rechteck 9"/>
          <p:cNvSpPr/>
          <p:nvPr/>
        </p:nvSpPr>
        <p:spPr>
          <a:xfrm>
            <a:off x="415702" y="3861244"/>
            <a:ext cx="9217023" cy="49903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Ein Verstoß ist als unsportliches Verhalten zu ahnden!</a:t>
            </a:r>
          </a:p>
        </p:txBody>
      </p:sp>
      <p:sp>
        <p:nvSpPr>
          <p:cNvPr id="11" name="Rechteck 10"/>
          <p:cNvSpPr/>
          <p:nvPr/>
        </p:nvSpPr>
        <p:spPr>
          <a:xfrm>
            <a:off x="1111680" y="4854047"/>
            <a:ext cx="8508570" cy="422431"/>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Spielfortsetzung: Freiwurf für die gegnerische Mannschaft!</a:t>
            </a:r>
          </a:p>
        </p:txBody>
      </p:sp>
      <p:sp>
        <p:nvSpPr>
          <p:cNvPr id="2" name="Pfeil nach rechts 1"/>
          <p:cNvSpPr/>
          <p:nvPr/>
        </p:nvSpPr>
        <p:spPr>
          <a:xfrm>
            <a:off x="487710" y="4989238"/>
            <a:ext cx="396800" cy="2112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7969" tIns="48984" rIns="97969" bIns="48984" rtlCol="0" anchor="ctr"/>
          <a:lstStyle/>
          <a:p>
            <a:pPr algn="ctr"/>
            <a:endParaRPr lang="de-DE"/>
          </a:p>
        </p:txBody>
      </p:sp>
      <p:sp>
        <p:nvSpPr>
          <p:cNvPr id="9"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13833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43695" y="5535681"/>
            <a:ext cx="9361038" cy="747377"/>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C00000"/>
                </a:solidFill>
                <a:latin typeface="Arial" pitchFamily="34" charset="0"/>
                <a:cs typeface="Arial" pitchFamily="34" charset="0"/>
              </a:rPr>
              <a:t>Kein Austausch von Spielern bzw. Mannschaftsoffiziellen während des Spiels möglich!</a:t>
            </a:r>
          </a:p>
        </p:txBody>
      </p:sp>
      <p:sp>
        <p:nvSpPr>
          <p:cNvPr id="7" name="Rechteck 6"/>
          <p:cNvSpPr/>
          <p:nvPr/>
        </p:nvSpPr>
        <p:spPr>
          <a:xfrm>
            <a:off x="343695" y="1037279"/>
            <a:ext cx="9366278" cy="699089"/>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3900" dirty="0">
                <a:solidFill>
                  <a:srgbClr val="FF0000"/>
                </a:solidFill>
                <a:latin typeface="Arial" pitchFamily="34" charset="0"/>
                <a:cs typeface="Arial" pitchFamily="34" charset="0"/>
              </a:rPr>
              <a:t>Teilnahmeberechtigung</a:t>
            </a:r>
          </a:p>
        </p:txBody>
      </p:sp>
      <p:sp>
        <p:nvSpPr>
          <p:cNvPr id="8" name="Rechteck 7"/>
          <p:cNvSpPr/>
          <p:nvPr/>
        </p:nvSpPr>
        <p:spPr>
          <a:xfrm>
            <a:off x="338456" y="1892102"/>
            <a:ext cx="9366278" cy="1699363"/>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Spieler oder Mannschaftsoffizieller ist teilnahmeberechtigt, wenn </a:t>
            </a:r>
          </a:p>
          <a:p>
            <a:pPr algn="ctr"/>
            <a:r>
              <a:rPr lang="de-DE" sz="2600" dirty="0">
                <a:solidFill>
                  <a:schemeClr val="tx1"/>
                </a:solidFill>
                <a:latin typeface="Arial" pitchFamily="34" charset="0"/>
                <a:cs typeface="Arial" pitchFamily="34" charset="0"/>
              </a:rPr>
              <a:t>1. beim Anpfiff anwesend </a:t>
            </a:r>
            <a:r>
              <a:rPr lang="de-DE" sz="2600" u="sng" dirty="0">
                <a:solidFill>
                  <a:srgbClr val="FF0000"/>
                </a:solidFill>
                <a:latin typeface="Arial" pitchFamily="34" charset="0"/>
                <a:cs typeface="Arial" pitchFamily="34" charset="0"/>
              </a:rPr>
              <a:t>und </a:t>
            </a:r>
          </a:p>
          <a:p>
            <a:pPr algn="ctr"/>
            <a:r>
              <a:rPr lang="de-DE" sz="2600" dirty="0">
                <a:solidFill>
                  <a:schemeClr val="tx1"/>
                </a:solidFill>
                <a:latin typeface="Arial" pitchFamily="34" charset="0"/>
                <a:cs typeface="Arial" pitchFamily="34" charset="0"/>
              </a:rPr>
              <a:t>2. im Spielprotokoll eingetragen ist. </a:t>
            </a:r>
          </a:p>
        </p:txBody>
      </p:sp>
      <p:sp>
        <p:nvSpPr>
          <p:cNvPr id="9" name="Rechteck 8"/>
          <p:cNvSpPr/>
          <p:nvPr/>
        </p:nvSpPr>
        <p:spPr>
          <a:xfrm>
            <a:off x="343694" y="3735481"/>
            <a:ext cx="9361039" cy="1699363"/>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Nach Spielbeginn eintreffende Spieler/Mannschaftsoffizielle müssen vom Zeitnehmer/Sekretär in das Spielprotokoll eingetragen werden und erhalten damit die Teilnahmeberechtigung. </a:t>
            </a:r>
          </a:p>
        </p:txBody>
      </p:sp>
      <p:sp>
        <p:nvSpPr>
          <p:cNvPr id="11"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26189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uild="p"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15703" y="1172022"/>
            <a:ext cx="9217024" cy="747377"/>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Kein Austausch von Spielern bzw. Mannschaftsoffiziellen während des Spiels möglich!</a:t>
            </a:r>
          </a:p>
        </p:txBody>
      </p:sp>
      <p:sp>
        <p:nvSpPr>
          <p:cNvPr id="10" name="Rechteck 9"/>
          <p:cNvSpPr/>
          <p:nvPr/>
        </p:nvSpPr>
        <p:spPr>
          <a:xfrm>
            <a:off x="415703" y="2153190"/>
            <a:ext cx="9217024" cy="1714752"/>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algn="ctr"/>
            <a:r>
              <a:rPr lang="de-DE" sz="2100" dirty="0">
                <a:solidFill>
                  <a:schemeClr val="tx1"/>
                </a:solidFill>
                <a:latin typeface="Arial" pitchFamily="34" charset="0"/>
                <a:cs typeface="Arial" pitchFamily="34" charset="0"/>
              </a:rPr>
              <a:t>Allerdings darf ein eingetragener Mannschaftsoffizieller bei Vorlage einer Spielerlaubnis als Spieler während des Spiels nachgemeldet werden, wenn seine Mannschaft das Maximum an Spielern </a:t>
            </a:r>
            <a:r>
              <a:rPr lang="de-DE" sz="2100" dirty="0" smtClean="0">
                <a:solidFill>
                  <a:schemeClr val="tx1"/>
                </a:solidFill>
                <a:latin typeface="Arial" pitchFamily="34" charset="0"/>
                <a:cs typeface="Arial" pitchFamily="34" charset="0"/>
              </a:rPr>
              <a:t>noch </a:t>
            </a:r>
            <a:r>
              <a:rPr lang="de-DE" sz="2100" dirty="0">
                <a:solidFill>
                  <a:schemeClr val="tx1"/>
                </a:solidFill>
                <a:latin typeface="Arial" pitchFamily="34" charset="0"/>
                <a:cs typeface="Arial" pitchFamily="34" charset="0"/>
              </a:rPr>
              <a:t>nicht ausgeschöpft hat</a:t>
            </a:r>
          </a:p>
          <a:p>
            <a:pPr algn="ctr"/>
            <a:r>
              <a:rPr lang="de-DE" sz="2100" dirty="0">
                <a:solidFill>
                  <a:schemeClr val="tx1"/>
                </a:solidFill>
                <a:latin typeface="Arial" pitchFamily="34" charset="0"/>
                <a:cs typeface="Arial" pitchFamily="34" charset="0"/>
              </a:rPr>
              <a:t>(Beispiel Spielertrainer).</a:t>
            </a:r>
          </a:p>
        </p:txBody>
      </p:sp>
      <p:sp>
        <p:nvSpPr>
          <p:cNvPr id="11" name="Rechteck 10"/>
          <p:cNvSpPr/>
          <p:nvPr/>
        </p:nvSpPr>
        <p:spPr>
          <a:xfrm>
            <a:off x="415703" y="4101733"/>
            <a:ext cx="9217024" cy="652923"/>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1800" dirty="0">
                <a:solidFill>
                  <a:schemeClr val="tx1"/>
                </a:solidFill>
                <a:latin typeface="Arial" pitchFamily="34" charset="0"/>
                <a:cs typeface="Arial" pitchFamily="34" charset="0"/>
              </a:rPr>
              <a:t>Der entsprechende Mannschaftsoffizielle ist vom Sekretär  in dieser Funktion im Spielprotokoll zu streichen und geleichzeitig mit in die Spielerliste aufzunehmen.</a:t>
            </a:r>
          </a:p>
        </p:txBody>
      </p:sp>
      <p:sp>
        <p:nvSpPr>
          <p:cNvPr id="12" name="Rechteck 11"/>
          <p:cNvSpPr/>
          <p:nvPr/>
        </p:nvSpPr>
        <p:spPr>
          <a:xfrm>
            <a:off x="415703" y="4988446"/>
            <a:ext cx="9217024" cy="929921"/>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algn="ctr"/>
            <a:r>
              <a:rPr lang="de-DE" sz="1800" dirty="0">
                <a:solidFill>
                  <a:schemeClr val="tx1"/>
                </a:solidFill>
                <a:latin typeface="Arial" pitchFamily="34" charset="0"/>
                <a:cs typeface="Arial" pitchFamily="34" charset="0"/>
              </a:rPr>
              <a:t>Ein Ersatz des Offiziellen ist nicht möglich!</a:t>
            </a:r>
          </a:p>
          <a:p>
            <a:pPr algn="ctr"/>
            <a:r>
              <a:rPr lang="de-DE" sz="1800" dirty="0">
                <a:solidFill>
                  <a:schemeClr val="tx1"/>
                </a:solidFill>
                <a:latin typeface="Arial" pitchFamily="34" charset="0"/>
                <a:cs typeface="Arial" pitchFamily="34" charset="0"/>
              </a:rPr>
              <a:t>Der Zeitpunkt des Wechsel sollte im Spielprotokoll vermerkt werden </a:t>
            </a:r>
            <a:br>
              <a:rPr lang="de-DE" sz="1800" dirty="0">
                <a:solidFill>
                  <a:schemeClr val="tx1"/>
                </a:solidFill>
                <a:latin typeface="Arial" pitchFamily="34" charset="0"/>
                <a:cs typeface="Arial" pitchFamily="34" charset="0"/>
              </a:rPr>
            </a:br>
            <a:r>
              <a:rPr lang="de-DE" sz="1800" dirty="0">
                <a:solidFill>
                  <a:schemeClr val="tx1"/>
                </a:solidFill>
                <a:latin typeface="Arial" pitchFamily="34" charset="0"/>
                <a:cs typeface="Arial" pitchFamily="34" charset="0"/>
              </a:rPr>
              <a:t>(z.B. „Der Offizielle B wurde ab der 25. Minute als Spieler nachgetragen“). </a:t>
            </a:r>
          </a:p>
        </p:txBody>
      </p:sp>
      <p:sp>
        <p:nvSpPr>
          <p:cNvPr id="8"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38552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071886" y="163910"/>
            <a:ext cx="5693720" cy="755501"/>
          </a:xfrm>
          <a:prstGeom prst="rect">
            <a:avLst/>
          </a:prstGeom>
        </p:spPr>
        <p:txBody>
          <a:bodyPr lIns="91434" tIns="45717" rIns="91434" bIns="45717"/>
          <a:lstStyle/>
          <a:p>
            <a:pPr algn="ctr" eaLnBrk="0" hangingPunct="0">
              <a:lnSpc>
                <a:spcPct val="90000"/>
              </a:lnSpc>
            </a:pPr>
            <a:r>
              <a:rPr lang="de-DE" sz="4800" dirty="0">
                <a:solidFill>
                  <a:schemeClr val="tx1"/>
                </a:solidFill>
              </a:rPr>
              <a:t>Spielerwechsel</a:t>
            </a:r>
          </a:p>
        </p:txBody>
      </p:sp>
      <p:pic>
        <p:nvPicPr>
          <p:cNvPr id="8" name="Picture 2"/>
          <p:cNvPicPr>
            <a:picLocks noChangeAspect="1" noChangeArrowheads="1"/>
          </p:cNvPicPr>
          <p:nvPr/>
        </p:nvPicPr>
        <p:blipFill>
          <a:blip r:embed="rId3" cstate="print"/>
          <a:srcRect/>
          <a:stretch>
            <a:fillRect/>
          </a:stretch>
        </p:blipFill>
        <p:spPr bwMode="auto">
          <a:xfrm>
            <a:off x="2431926" y="2180134"/>
            <a:ext cx="4538862" cy="2819952"/>
          </a:xfrm>
          <a:prstGeom prst="rect">
            <a:avLst/>
          </a:prstGeom>
          <a:ln>
            <a:noFill/>
          </a:ln>
          <a:effectLst>
            <a:outerShdw blurRad="292100" dist="139700" dir="2700000" algn="tl" rotWithShape="0">
              <a:srgbClr val="333333">
                <a:alpha val="65000"/>
              </a:srgbClr>
            </a:outerShdw>
          </a:effectLst>
        </p:spPr>
      </p:pic>
      <p:sp>
        <p:nvSpPr>
          <p:cNvPr id="4" name="Rechteck 3"/>
          <p:cNvSpPr/>
          <p:nvPr/>
        </p:nvSpPr>
        <p:spPr>
          <a:xfrm>
            <a:off x="3728070" y="6074172"/>
            <a:ext cx="2545890" cy="461665"/>
          </a:xfrm>
          <a:prstGeom prst="rect">
            <a:avLst/>
          </a:prstGeom>
        </p:spPr>
        <p:txBody>
          <a:bodyPr wrap="none">
            <a:spAutoFit/>
          </a:bodyPr>
          <a:lstStyle/>
          <a:p>
            <a:pPr algn="ctr"/>
            <a:r>
              <a:rPr lang="de-DE" altLang="de-DE" u="sng" dirty="0">
                <a:solidFill>
                  <a:schemeClr val="tx1"/>
                </a:solidFill>
              </a:rPr>
              <a:t>(Regel 4:4 – 4:6)</a:t>
            </a:r>
            <a:endParaRPr lang="de-DE" altLang="de-DE" dirty="0">
              <a:solidFill>
                <a:schemeClr val="tx1"/>
              </a:solidFill>
            </a:endParaRPr>
          </a:p>
        </p:txBody>
      </p:sp>
    </p:spTree>
    <p:extLst>
      <p:ext uri="{BB962C8B-B14F-4D97-AF65-F5344CB8AC3E}">
        <p14:creationId xmlns:p14="http://schemas.microsoft.com/office/powerpoint/2010/main" val="3560762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86859" y="1187490"/>
            <a:ext cx="8898558" cy="1699363"/>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Auswechselspieler dürfen während des Spiels jederzeit und wiederholt ohne Meldung beim Zeitnehmer/Sekretär, eingesetzt werden, sofern die zu ersetzenden Spieler die Spielfläche verlassen haben.</a:t>
            </a:r>
          </a:p>
        </p:txBody>
      </p:sp>
      <p:sp>
        <p:nvSpPr>
          <p:cNvPr id="11" name="Rechteck 10"/>
          <p:cNvSpPr/>
          <p:nvPr/>
        </p:nvSpPr>
        <p:spPr>
          <a:xfrm>
            <a:off x="386859" y="3337349"/>
            <a:ext cx="8898558" cy="89914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Das Ein- und Auswechseln von Spielern darf nur über die eigene Auswechsellinie erfolgen.</a:t>
            </a:r>
          </a:p>
        </p:txBody>
      </p:sp>
      <p:sp>
        <p:nvSpPr>
          <p:cNvPr id="12" name="Rechteck 11"/>
          <p:cNvSpPr/>
          <p:nvPr/>
        </p:nvSpPr>
        <p:spPr>
          <a:xfrm>
            <a:off x="386859" y="4686989"/>
            <a:ext cx="8898558" cy="49903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rgbClr val="FF0000"/>
                </a:solidFill>
                <a:latin typeface="Arial" pitchFamily="34" charset="0"/>
                <a:cs typeface="Arial" pitchFamily="34" charset="0"/>
              </a:rPr>
              <a:t>Gilt auch für den Torwartwechsel. </a:t>
            </a:r>
          </a:p>
        </p:txBody>
      </p:sp>
      <p:sp>
        <p:nvSpPr>
          <p:cNvPr id="13" name="Rechteck 12"/>
          <p:cNvSpPr/>
          <p:nvPr/>
        </p:nvSpPr>
        <p:spPr>
          <a:xfrm>
            <a:off x="386859" y="5636518"/>
            <a:ext cx="8898558" cy="89914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Die Auswechselregeln gelten auch bei Time-out (ausgenommen Team-Time-out). </a:t>
            </a:r>
          </a:p>
        </p:txBody>
      </p:sp>
      <p:sp>
        <p:nvSpPr>
          <p:cNvPr id="6" name="Rechteck 5"/>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28285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15702" y="3116238"/>
            <a:ext cx="9281544" cy="1392423"/>
          </a:xfrm>
          <a:solidFill>
            <a:schemeClr val="bg1"/>
          </a:solidFill>
          <a:ln>
            <a:solidFill>
              <a:schemeClr val="tx1">
                <a:lumMod val="50000"/>
                <a:lumOff val="50000"/>
              </a:schemeClr>
            </a:solidFill>
          </a:ln>
        </p:spPr>
        <p:txBody>
          <a:bodyPr/>
          <a:lstStyle/>
          <a:p>
            <a:pPr>
              <a:buFont typeface="Arial" panose="020B0604020202020204" pitchFamily="34" charset="0"/>
              <a:buChar char="→"/>
              <a:defRPr/>
            </a:pPr>
            <a:r>
              <a:rPr lang="de-DE" sz="2400" b="1" dirty="0">
                <a:latin typeface="Arial" panose="020B0604020202020204" pitchFamily="34" charset="0"/>
                <a:cs typeface="Arial" panose="020B0604020202020204" pitchFamily="34" charset="0"/>
              </a:rPr>
              <a:t> wenn sich die Mannschaft in Ballbesitz </a:t>
            </a:r>
            <a:r>
              <a:rPr lang="de-DE" sz="2400" b="1" dirty="0" smtClean="0">
                <a:latin typeface="Arial" panose="020B0604020202020204" pitchFamily="34" charset="0"/>
                <a:cs typeface="Arial" panose="020B0604020202020204" pitchFamily="34" charset="0"/>
              </a:rPr>
              <a:t>befindet oder</a:t>
            </a:r>
            <a:endParaRPr lang="de-DE" sz="2400" b="1"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de-DE" sz="2400" b="1" dirty="0" smtClean="0">
                <a:latin typeface="Arial" panose="020B0604020202020204" pitchFamily="34" charset="0"/>
                <a:cs typeface="Arial" panose="020B0604020202020204" pitchFamily="34" charset="0"/>
              </a:rPr>
              <a:t> während </a:t>
            </a:r>
            <a:r>
              <a:rPr lang="de-DE" sz="2400" b="1" dirty="0">
                <a:latin typeface="Arial" panose="020B0604020202020204" pitchFamily="34" charset="0"/>
                <a:cs typeface="Arial" panose="020B0604020202020204" pitchFamily="34" charset="0"/>
              </a:rPr>
              <a:t>eines </a:t>
            </a:r>
            <a:r>
              <a:rPr lang="de-DE" sz="2400" b="1" dirty="0" smtClean="0">
                <a:latin typeface="Arial" panose="020B0604020202020204" pitchFamily="34" charset="0"/>
                <a:cs typeface="Arial" panose="020B0604020202020204" pitchFamily="34" charset="0"/>
              </a:rPr>
              <a:t>Time-out oder</a:t>
            </a:r>
            <a:endParaRPr lang="de-DE" sz="2400" b="1"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de-DE" sz="2400" b="1" dirty="0" smtClean="0">
                <a:latin typeface="Arial" panose="020B0604020202020204" pitchFamily="34" charset="0"/>
                <a:cs typeface="Arial" panose="020B0604020202020204" pitchFamily="34" charset="0"/>
              </a:rPr>
              <a:t> bei </a:t>
            </a:r>
            <a:r>
              <a:rPr lang="de-DE" sz="2400" b="1" dirty="0">
                <a:latin typeface="Arial" panose="020B0604020202020204" pitchFamily="34" charset="0"/>
                <a:cs typeface="Arial" panose="020B0604020202020204" pitchFamily="34" charset="0"/>
              </a:rPr>
              <a:t>einem Torwartwechsel beim 7m (mit Time-out).</a:t>
            </a:r>
          </a:p>
        </p:txBody>
      </p:sp>
      <p:sp>
        <p:nvSpPr>
          <p:cNvPr id="5" name="Rechteck 4"/>
          <p:cNvSpPr/>
          <p:nvPr/>
        </p:nvSpPr>
        <p:spPr>
          <a:xfrm>
            <a:off x="1862406" y="1316038"/>
            <a:ext cx="6179603" cy="49903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u="sng" dirty="0">
                <a:solidFill>
                  <a:schemeClr val="tx1"/>
                </a:solidFill>
                <a:latin typeface="Arial" pitchFamily="34" charset="0"/>
                <a:cs typeface="Arial" pitchFamily="34" charset="0"/>
              </a:rPr>
              <a:t>Nur gültig für den Bereich des DHB</a:t>
            </a:r>
          </a:p>
        </p:txBody>
      </p:sp>
      <p:sp>
        <p:nvSpPr>
          <p:cNvPr id="6" name="Rechteck 5"/>
          <p:cNvSpPr/>
          <p:nvPr/>
        </p:nvSpPr>
        <p:spPr>
          <a:xfrm>
            <a:off x="415702" y="2036118"/>
            <a:ext cx="9281544" cy="89914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rgbClr val="FF0000"/>
                </a:solidFill>
                <a:latin typeface="Arial" pitchFamily="34" charset="0"/>
                <a:cs typeface="Arial" pitchFamily="34" charset="0"/>
              </a:rPr>
              <a:t>Im Jugendbereich der Altersklassen B und jünger ist ein Spielerwechsel jedoch nur möglich, </a:t>
            </a:r>
          </a:p>
        </p:txBody>
      </p:sp>
      <p:sp>
        <p:nvSpPr>
          <p:cNvPr id="7" name="Rechteck 6"/>
          <p:cNvSpPr/>
          <p:nvPr/>
        </p:nvSpPr>
        <p:spPr>
          <a:xfrm>
            <a:off x="415702" y="4628406"/>
            <a:ext cx="9281544" cy="1473660"/>
          </a:xfrm>
          <a:prstGeom prst="rect">
            <a:avLst/>
          </a:prstGeom>
          <a:solidFill>
            <a:schemeClr val="bg1"/>
          </a:solidFill>
          <a:ln>
            <a:solidFill>
              <a:schemeClr val="tx1">
                <a:lumMod val="50000"/>
                <a:lumOff val="50000"/>
              </a:schemeClr>
            </a:solidFill>
          </a:ln>
        </p:spPr>
        <p:txBody>
          <a:bodyPr wrap="square" lIns="97969" tIns="48984" rIns="97969" bIns="48984">
            <a:spAutoFit/>
          </a:bodyPr>
          <a:lstStyle/>
          <a:p>
            <a:pPr algn="ctr">
              <a:lnSpc>
                <a:spcPct val="90000"/>
              </a:lnSpc>
              <a:spcBef>
                <a:spcPts val="1005"/>
              </a:spcBef>
              <a:defRPr/>
            </a:pPr>
            <a:r>
              <a:rPr lang="de-DE" sz="3000" u="sng" dirty="0">
                <a:solidFill>
                  <a:srgbClr val="FF0000"/>
                </a:solidFill>
                <a:latin typeface="Arial" panose="020B0604020202020204" pitchFamily="34" charset="0"/>
                <a:cs typeface="Arial" panose="020B0604020202020204" pitchFamily="34" charset="0"/>
              </a:rPr>
              <a:t>Achtung </a:t>
            </a:r>
          </a:p>
          <a:p>
            <a:pPr algn="ctr">
              <a:lnSpc>
                <a:spcPct val="90000"/>
              </a:lnSpc>
              <a:spcBef>
                <a:spcPts val="1005"/>
              </a:spcBef>
              <a:defRPr/>
            </a:pPr>
            <a:r>
              <a:rPr lang="de-DE" sz="3000" dirty="0">
                <a:solidFill>
                  <a:srgbClr val="FF0000"/>
                </a:solidFill>
                <a:latin typeface="Arial" panose="020B0604020202020204" pitchFamily="34" charset="0"/>
                <a:cs typeface="Arial" panose="020B0604020202020204" pitchFamily="34" charset="0"/>
              </a:rPr>
              <a:t>Der 7. Feldspieler muss bei Ballverlust auf der Spielfläche bleiben!</a:t>
            </a:r>
          </a:p>
        </p:txBody>
      </p:sp>
      <p:sp>
        <p:nvSpPr>
          <p:cNvPr id="8" name="Rechteck 7"/>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40972655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15703" y="1213851"/>
            <a:ext cx="9217024" cy="2099472"/>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Sinn der Auswechsellinie ist es, ein korrektes Auswechseln sicherzustellen, nicht aber, Spieler zu bestrafen, die die Seiten- oder die Torauslinie ohne Vorteilsabsicht überschreiten (z.B. um Wasser oder das Handtuch direkt neben der Auswechsellinie zu holen…</a:t>
            </a:r>
          </a:p>
        </p:txBody>
      </p:sp>
      <p:pic>
        <p:nvPicPr>
          <p:cNvPr id="3074" name="Picture 2"/>
          <p:cNvPicPr>
            <a:picLocks noChangeAspect="1" noChangeArrowheads="1"/>
          </p:cNvPicPr>
          <p:nvPr/>
        </p:nvPicPr>
        <p:blipFill>
          <a:blip r:embed="rId3" cstate="print"/>
          <a:srcRect/>
          <a:stretch>
            <a:fillRect/>
          </a:stretch>
        </p:blipFill>
        <p:spPr bwMode="auto">
          <a:xfrm>
            <a:off x="2085683" y="3696319"/>
            <a:ext cx="5674386" cy="2471441"/>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3514311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Text Box 3"/>
          <p:cNvSpPr txBox="1">
            <a:spLocks noChangeArrowheads="1"/>
          </p:cNvSpPr>
          <p:nvPr/>
        </p:nvSpPr>
        <p:spPr bwMode="auto">
          <a:xfrm>
            <a:off x="1927870" y="2036118"/>
            <a:ext cx="5722062" cy="157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2" tIns="48981" rIns="97962" bIns="48981" anchor="t">
            <a:spAutoFit/>
          </a:bodyPr>
          <a:lstStyle>
            <a:lvl1pPr defTabSz="979488">
              <a:lnSpc>
                <a:spcPct val="90000"/>
              </a:lnSpc>
              <a:spcBef>
                <a:spcPts val="1000"/>
              </a:spcBef>
              <a:buFont typeface="Arial" charset="0"/>
              <a:buChar char="•"/>
              <a:defRPr sz="2800">
                <a:solidFill>
                  <a:schemeClr val="tx1"/>
                </a:solidFill>
                <a:latin typeface="Calibri" pitchFamily="34" charset="0"/>
              </a:defRPr>
            </a:lvl1pPr>
            <a:lvl2pPr marL="742950" indent="-285750" defTabSz="979488">
              <a:lnSpc>
                <a:spcPct val="90000"/>
              </a:lnSpc>
              <a:spcBef>
                <a:spcPts val="500"/>
              </a:spcBef>
              <a:buFont typeface="Arial" charset="0"/>
              <a:buChar char="•"/>
              <a:defRPr sz="2400">
                <a:solidFill>
                  <a:schemeClr val="tx1"/>
                </a:solidFill>
                <a:latin typeface="Calibri" pitchFamily="34" charset="0"/>
              </a:defRPr>
            </a:lvl2pPr>
            <a:lvl3pPr marL="1143000" indent="-228600" defTabSz="979488">
              <a:lnSpc>
                <a:spcPct val="90000"/>
              </a:lnSpc>
              <a:spcBef>
                <a:spcPts val="500"/>
              </a:spcBef>
              <a:buFont typeface="Arial" charset="0"/>
              <a:buChar char="•"/>
              <a:defRPr sz="2000">
                <a:solidFill>
                  <a:schemeClr val="tx1"/>
                </a:solidFill>
                <a:latin typeface="Calibri" pitchFamily="34" charset="0"/>
              </a:defRPr>
            </a:lvl3pPr>
            <a:lvl4pPr marL="1600200" indent="-228600" defTabSz="979488">
              <a:lnSpc>
                <a:spcPct val="90000"/>
              </a:lnSpc>
              <a:spcBef>
                <a:spcPts val="500"/>
              </a:spcBef>
              <a:buFont typeface="Arial" charset="0"/>
              <a:buChar char="•"/>
              <a:defRPr>
                <a:solidFill>
                  <a:schemeClr val="tx1"/>
                </a:solidFill>
                <a:latin typeface="Calibri" pitchFamily="34" charset="0"/>
              </a:defRPr>
            </a:lvl4pPr>
            <a:lvl5pPr marL="2057400" indent="-228600" defTabSz="979488">
              <a:lnSpc>
                <a:spcPct val="90000"/>
              </a:lnSpc>
              <a:spcBef>
                <a:spcPts val="500"/>
              </a:spcBef>
              <a:buFont typeface="Arial" charset="0"/>
              <a:buChar char="•"/>
              <a:defRPr>
                <a:solidFill>
                  <a:schemeClr val="tx1"/>
                </a:solidFill>
                <a:latin typeface="Calibri" pitchFamily="34" charset="0"/>
              </a:defRPr>
            </a:lvl5pPr>
            <a:lvl6pPr marL="25146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50000"/>
              </a:spcBef>
              <a:buFontTx/>
              <a:buNone/>
            </a:pPr>
            <a:r>
              <a:rPr lang="de-DE" altLang="de-DE" sz="2400" dirty="0">
                <a:latin typeface="Arial" charset="0"/>
              </a:rPr>
              <a:t>Unter</a:t>
            </a:r>
            <a:r>
              <a:rPr lang="en-GB" altLang="de-DE" sz="2400" dirty="0">
                <a:latin typeface="Arial" charset="0"/>
              </a:rPr>
              <a:t> </a:t>
            </a:r>
            <a:r>
              <a:rPr lang="de-DE" altLang="de-DE" sz="2400" dirty="0">
                <a:latin typeface="Arial" charset="0"/>
              </a:rPr>
              <a:t>welcher Regel finden wir den </a:t>
            </a:r>
          </a:p>
          <a:p>
            <a:pPr algn="ctr" eaLnBrk="1" hangingPunct="1">
              <a:lnSpc>
                <a:spcPct val="100000"/>
              </a:lnSpc>
              <a:spcBef>
                <a:spcPts val="0"/>
              </a:spcBef>
              <a:buFontTx/>
              <a:buNone/>
            </a:pPr>
            <a:r>
              <a:rPr lang="de-DE" altLang="de-DE" sz="2400" dirty="0">
                <a:latin typeface="Arial" charset="0"/>
              </a:rPr>
              <a:t>Bezug</a:t>
            </a:r>
            <a:r>
              <a:rPr lang="en-GB" altLang="de-DE" sz="2400" dirty="0">
                <a:latin typeface="Arial" charset="0"/>
              </a:rPr>
              <a:t> </a:t>
            </a:r>
            <a:r>
              <a:rPr lang="de-DE" altLang="de-DE" sz="2400" dirty="0">
                <a:latin typeface="Arial" charset="0"/>
              </a:rPr>
              <a:t>zum Thema “Mannschaft, Spielerwechsel, </a:t>
            </a:r>
          </a:p>
          <a:p>
            <a:pPr algn="ctr" eaLnBrk="1" hangingPunct="1">
              <a:lnSpc>
                <a:spcPct val="100000"/>
              </a:lnSpc>
              <a:spcBef>
                <a:spcPts val="0"/>
              </a:spcBef>
              <a:buNone/>
            </a:pPr>
            <a:r>
              <a:rPr lang="de-DE" altLang="de-DE" sz="2400" dirty="0">
                <a:latin typeface="Arial" charset="0"/>
              </a:rPr>
              <a:t>Ausrüstung, Spielerverletzung“?</a:t>
            </a:r>
          </a:p>
        </p:txBody>
      </p:sp>
      <p:sp>
        <p:nvSpPr>
          <p:cNvPr id="178180" name="Textfeld 2"/>
          <p:cNvSpPr txBox="1">
            <a:spLocks noChangeArrowheads="1"/>
          </p:cNvSpPr>
          <p:nvPr/>
        </p:nvSpPr>
        <p:spPr bwMode="auto">
          <a:xfrm>
            <a:off x="691166" y="4268366"/>
            <a:ext cx="8497887" cy="181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t">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3200" u="sng" dirty="0">
                <a:solidFill>
                  <a:srgbClr val="063DE8"/>
                </a:solidFill>
                <a:latin typeface="Arial" charset="0"/>
              </a:rPr>
              <a:t>Regel 4 – Mannschaft, Spielerwechsel, </a:t>
            </a:r>
          </a:p>
          <a:p>
            <a:pPr algn="ctr">
              <a:lnSpc>
                <a:spcPct val="100000"/>
              </a:lnSpc>
              <a:spcBef>
                <a:spcPct val="0"/>
              </a:spcBef>
              <a:buFontTx/>
              <a:buNone/>
            </a:pPr>
            <a:r>
              <a:rPr lang="de-DE" altLang="de-DE" sz="3200" u="sng" dirty="0">
                <a:solidFill>
                  <a:srgbClr val="063DE8"/>
                </a:solidFill>
                <a:latin typeface="Arial" charset="0"/>
              </a:rPr>
              <a:t>Ausrüstung, Spielerverletzung </a:t>
            </a:r>
          </a:p>
          <a:p>
            <a:pPr algn="ctr">
              <a:lnSpc>
                <a:spcPct val="100000"/>
              </a:lnSpc>
              <a:spcBef>
                <a:spcPct val="0"/>
              </a:spcBef>
              <a:buFontTx/>
              <a:buNone/>
            </a:pPr>
            <a:r>
              <a:rPr lang="de-DE" altLang="de-DE" sz="2400" u="sng" dirty="0">
                <a:solidFill>
                  <a:srgbClr val="063DE8"/>
                </a:solidFill>
                <a:latin typeface="Arial" charset="0"/>
              </a:rPr>
              <a:t>(Regel 4:1 – 4:11)</a:t>
            </a:r>
          </a:p>
          <a:p>
            <a:pPr algn="ctr">
              <a:lnSpc>
                <a:spcPct val="100000"/>
              </a:lnSpc>
              <a:spcBef>
                <a:spcPct val="0"/>
              </a:spcBef>
              <a:buFontTx/>
              <a:buNone/>
            </a:pPr>
            <a:r>
              <a:rPr lang="de-DE" altLang="de-DE" sz="2400" u="sng" dirty="0">
                <a:solidFill>
                  <a:srgbClr val="063DE8"/>
                </a:solidFill>
                <a:latin typeface="Arial" charset="0"/>
              </a:rPr>
              <a:t>Erläuterung 8 (Verletzter Spieler)</a:t>
            </a:r>
          </a:p>
        </p:txBody>
      </p:sp>
      <p:sp>
        <p:nvSpPr>
          <p:cNvPr id="4" name="Titel 1"/>
          <p:cNvSpPr txBox="1">
            <a:spLocks/>
          </p:cNvSpPr>
          <p:nvPr/>
        </p:nvSpPr>
        <p:spPr>
          <a:xfrm>
            <a:off x="1063774" y="91902"/>
            <a:ext cx="7427913" cy="843016"/>
          </a:xfrm>
          <a:prstGeom prst="rect">
            <a:avLst/>
          </a:prstGeom>
        </p:spPr>
        <p:txBody>
          <a:bodyPr vert="horz" lIns="91434" tIns="45717" rIns="91434" bIns="45717" numCol="1" anchorCtr="0" compatLnSpc="1">
            <a:prstTxWarp prst="textNoShape">
              <a:avLst/>
            </a:prstTxWarp>
          </a:bodyPr>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eaLnBrk="1" hangingPunct="1"/>
            <a:r>
              <a:rPr lang="de-DE" altLang="de-DE" sz="4800" dirty="0">
                <a:effectLst>
                  <a:outerShdw blurRad="38100" dist="38100" dir="2700000" algn="tl">
                    <a:srgbClr val="C0C0C0"/>
                  </a:outerShdw>
                </a:effectLst>
              </a:rPr>
              <a:t>Regelbezug</a:t>
            </a:r>
          </a:p>
        </p:txBody>
      </p:sp>
    </p:spTree>
    <p:extLst>
      <p:ext uri="{BB962C8B-B14F-4D97-AF65-F5344CB8AC3E}">
        <p14:creationId xmlns:p14="http://schemas.microsoft.com/office/powerpoint/2010/main" val="2794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fade">
                                      <p:cBhvr>
                                        <p:cTn id="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86859" y="1187491"/>
            <a:ext cx="8898558" cy="1299253"/>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 oder die Spielfläche nach einer Hinausstellung auf sportliche Weise außerhalb der eigenen Auswechselraummarkierung zu verlassen.</a:t>
            </a:r>
          </a:p>
        </p:txBody>
      </p:sp>
      <p:pic>
        <p:nvPicPr>
          <p:cNvPr id="4098" name="Picture 2"/>
          <p:cNvPicPr>
            <a:picLocks noChangeAspect="1" noChangeArrowheads="1"/>
          </p:cNvPicPr>
          <p:nvPr/>
        </p:nvPicPr>
        <p:blipFill>
          <a:blip r:embed="rId3" cstate="print"/>
          <a:srcRect/>
          <a:stretch>
            <a:fillRect/>
          </a:stretch>
        </p:blipFill>
        <p:spPr bwMode="auto">
          <a:xfrm>
            <a:off x="2243950" y="2898803"/>
            <a:ext cx="5581531" cy="3458395"/>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4281889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8427" y="5060454"/>
            <a:ext cx="9426307" cy="812530"/>
          </a:xfrm>
          <a:solidFill>
            <a:schemeClr val="bg1"/>
          </a:solidFill>
          <a:ln>
            <a:solidFill>
              <a:schemeClr val="tx1">
                <a:lumMod val="50000"/>
                <a:lumOff val="50000"/>
              </a:schemeClr>
            </a:solidFill>
          </a:ln>
        </p:spPr>
        <p:txBody>
          <a:bodyPr wrap="square">
            <a:spAutoFit/>
          </a:bodyPr>
          <a:lstStyle/>
          <a:p>
            <a:pPr marL="0" indent="0" algn="ctr">
              <a:spcBef>
                <a:spcPct val="0"/>
              </a:spcBef>
              <a:buNone/>
            </a:pPr>
            <a:r>
              <a:rPr lang="de-DE" sz="2600" b="1" dirty="0">
                <a:solidFill>
                  <a:srgbClr val="FF0000"/>
                </a:solidFill>
                <a:latin typeface="Arial" pitchFamily="34" charset="0"/>
                <a:cs typeface="Arial" pitchFamily="34" charset="0"/>
              </a:rPr>
              <a:t>Dieser Spieler muss teilnahmeberechtigt und nicht hinausgestellt (bzw. disqualifiziert) sein.</a:t>
            </a:r>
          </a:p>
        </p:txBody>
      </p:sp>
      <p:sp>
        <p:nvSpPr>
          <p:cNvPr id="5" name="Rechteck 4"/>
          <p:cNvSpPr/>
          <p:nvPr/>
        </p:nvSpPr>
        <p:spPr>
          <a:xfrm>
            <a:off x="278427" y="1655636"/>
            <a:ext cx="3682702" cy="49903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u="sng" dirty="0">
                <a:solidFill>
                  <a:srgbClr val="FF0000"/>
                </a:solidFill>
                <a:latin typeface="Arial" pitchFamily="34" charset="0"/>
                <a:cs typeface="Arial" pitchFamily="34" charset="0"/>
              </a:rPr>
              <a:t>Worauf ist zu achten?</a:t>
            </a:r>
          </a:p>
        </p:txBody>
      </p:sp>
      <p:sp>
        <p:nvSpPr>
          <p:cNvPr id="6" name="Rechteck 5"/>
          <p:cNvSpPr/>
          <p:nvPr/>
        </p:nvSpPr>
        <p:spPr>
          <a:xfrm>
            <a:off x="4094849" y="2154670"/>
            <a:ext cx="5609885" cy="1330031"/>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457200" indent="-457200">
              <a:buFont typeface="Arial" panose="020B0604020202020204" pitchFamily="34" charset="0"/>
              <a:buChar char="→"/>
            </a:pPr>
            <a:r>
              <a:rPr lang="de-DE" sz="2000" dirty="0">
                <a:solidFill>
                  <a:schemeClr val="tx1"/>
                </a:solidFill>
                <a:latin typeface="Arial" pitchFamily="34" charset="0"/>
                <a:cs typeface="Arial" pitchFamily="34" charset="0"/>
              </a:rPr>
              <a:t>zunächst muss der auszuwechselnde Spieler die Spielfläche regelkonform, d.h. über die eigene Auswechsellinie verlassen,</a:t>
            </a:r>
          </a:p>
        </p:txBody>
      </p:sp>
      <p:sp>
        <p:nvSpPr>
          <p:cNvPr id="7" name="Rechteck 6"/>
          <p:cNvSpPr/>
          <p:nvPr/>
        </p:nvSpPr>
        <p:spPr>
          <a:xfrm>
            <a:off x="4094849" y="3688354"/>
            <a:ext cx="5609885" cy="102225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457200" indent="-457200">
              <a:buFont typeface="Arial" panose="020B0604020202020204" pitchFamily="34" charset="0"/>
              <a:buChar char="→"/>
            </a:pPr>
            <a:r>
              <a:rPr lang="de-DE" sz="2000" dirty="0">
                <a:solidFill>
                  <a:schemeClr val="tx1"/>
                </a:solidFill>
                <a:latin typeface="Arial" pitchFamily="34" charset="0"/>
                <a:cs typeface="Arial" pitchFamily="34" charset="0"/>
              </a:rPr>
              <a:t>erst dann kann der einzuwechselnde Spieler die Spielfläche </a:t>
            </a:r>
            <a:r>
              <a:rPr lang="de-DE" sz="2000" dirty="0">
                <a:solidFill>
                  <a:prstClr val="black"/>
                </a:solidFill>
                <a:latin typeface="Arial" pitchFamily="34" charset="0"/>
                <a:cs typeface="Arial" pitchFamily="34" charset="0"/>
              </a:rPr>
              <a:t>über die eigene Auswechsellinie </a:t>
            </a:r>
            <a:r>
              <a:rPr lang="de-DE" sz="2000" dirty="0">
                <a:solidFill>
                  <a:schemeClr val="tx1"/>
                </a:solidFill>
                <a:latin typeface="Arial" pitchFamily="34" charset="0"/>
                <a:cs typeface="Arial" pitchFamily="34" charset="0"/>
              </a:rPr>
              <a:t>betreten.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75"/>
          <a:stretch/>
        </p:blipFill>
        <p:spPr bwMode="auto">
          <a:xfrm>
            <a:off x="277818" y="2208111"/>
            <a:ext cx="3700079" cy="247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605272" y="3942234"/>
            <a:ext cx="360040" cy="144016"/>
          </a:xfrm>
          <a:prstGeom prst="rect">
            <a:avLst/>
          </a:prstGeom>
          <a:solidFill>
            <a:srgbClr val="0070C0"/>
          </a:solidFill>
          <a:ln>
            <a:solidFill>
              <a:srgbClr val="063DE8"/>
            </a:solidFill>
          </a:ln>
          <a:scene3d>
            <a:camera prst="isometricOffAxis2Top">
              <a:rot lat="18295459" lon="19871179" rev="46620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p:cNvCxnSpPr/>
          <p:nvPr/>
        </p:nvCxnSpPr>
        <p:spPr>
          <a:xfrm flipH="1">
            <a:off x="1485934" y="4014242"/>
            <a:ext cx="432048" cy="500108"/>
          </a:xfrm>
          <a:prstGeom prst="straightConnector1">
            <a:avLst/>
          </a:prstGeom>
          <a:ln w="38100">
            <a:solidFill>
              <a:srgbClr val="063DE8"/>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936923" y="3845788"/>
            <a:ext cx="224028" cy="511128"/>
          </a:xfrm>
          <a:prstGeom prst="straightConnector1">
            <a:avLst/>
          </a:prstGeom>
          <a:ln w="38100">
            <a:solidFill>
              <a:srgbClr val="063DE8"/>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436540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91766" y="1345298"/>
            <a:ext cx="3930814" cy="4867284"/>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3" cstate="print"/>
          <a:srcRect/>
          <a:stretch>
            <a:fillRect/>
          </a:stretch>
        </p:blipFill>
        <p:spPr bwMode="auto">
          <a:xfrm>
            <a:off x="5058247" y="1345298"/>
            <a:ext cx="3965407" cy="4867284"/>
          </a:xfrm>
          <a:prstGeom prst="rect">
            <a:avLst/>
          </a:prstGeom>
          <a:ln>
            <a:noFill/>
          </a:ln>
          <a:effectLst>
            <a:outerShdw blurRad="292100" dist="139700" dir="2700000" algn="tl" rotWithShape="0">
              <a:srgbClr val="333333">
                <a:alpha val="65000"/>
              </a:srgbClr>
            </a:outerShdw>
          </a:effectLst>
        </p:spPr>
      </p:pic>
      <p:sp>
        <p:nvSpPr>
          <p:cNvPr id="2" name="Ellipse 1"/>
          <p:cNvSpPr/>
          <p:nvPr/>
        </p:nvSpPr>
        <p:spPr>
          <a:xfrm>
            <a:off x="1567830" y="1345298"/>
            <a:ext cx="1512168" cy="24336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mit Pfeil 3"/>
          <p:cNvCxnSpPr/>
          <p:nvPr/>
        </p:nvCxnSpPr>
        <p:spPr>
          <a:xfrm flipH="1">
            <a:off x="3933545" y="3404270"/>
            <a:ext cx="864096"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957173" y="2828206"/>
            <a:ext cx="80047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2201088" y="3778940"/>
            <a:ext cx="2247061" cy="24336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6284866" y="1342669"/>
            <a:ext cx="2195732" cy="24336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6114371" y="5833492"/>
            <a:ext cx="360040" cy="144016"/>
          </a:xfrm>
          <a:prstGeom prst="rect">
            <a:avLst/>
          </a:prstGeom>
          <a:solidFill>
            <a:srgbClr val="FF0000"/>
          </a:solidFill>
          <a:ln>
            <a:solidFill>
              <a:srgbClr val="FF0000"/>
            </a:solidFill>
          </a:ln>
          <a:scene3d>
            <a:camera prst="isometricOffAxis2Top">
              <a:rot lat="17602389" lon="2394372" rev="1916606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2028144" y="5780534"/>
            <a:ext cx="360040" cy="144016"/>
          </a:xfrm>
          <a:prstGeom prst="rect">
            <a:avLst/>
          </a:prstGeom>
          <a:solidFill>
            <a:srgbClr val="FF0000"/>
          </a:solidFill>
          <a:ln>
            <a:solidFill>
              <a:srgbClr val="FF0000"/>
            </a:solidFill>
          </a:ln>
          <a:scene3d>
            <a:camera prst="isometricOffAxis2Top">
              <a:rot lat="17602389" lon="2394372" rev="1916606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113859" y="3360837"/>
            <a:ext cx="360040" cy="144016"/>
          </a:xfrm>
          <a:prstGeom prst="rect">
            <a:avLst/>
          </a:prstGeom>
          <a:solidFill>
            <a:srgbClr val="FF0000"/>
          </a:solidFill>
          <a:ln>
            <a:solidFill>
              <a:srgbClr val="FF0000"/>
            </a:solidFill>
          </a:ln>
          <a:scene3d>
            <a:camera prst="isometricOffAxis2Top">
              <a:rot lat="17602389" lon="2394372" rev="1916606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5522119" y="3787999"/>
            <a:ext cx="3174503" cy="307776"/>
          </a:xfrm>
          <a:prstGeom prst="rect">
            <a:avLst/>
          </a:prstGeom>
          <a:solidFill>
            <a:schemeClr val="bg1"/>
          </a:solidFill>
        </p:spPr>
        <p:txBody>
          <a:bodyPr wrap="square" rtlCol="0">
            <a:spAutoFit/>
          </a:bodyPr>
          <a:lstStyle/>
          <a:p>
            <a:pPr algn="ctr"/>
            <a:r>
              <a:rPr lang="de-DE" sz="1600" dirty="0">
                <a:solidFill>
                  <a:srgbClr val="FF0000"/>
                </a:solidFill>
              </a:rPr>
              <a:t>Wer ist der fehlbare Spieler?</a:t>
            </a:r>
          </a:p>
        </p:txBody>
      </p:sp>
      <p:sp>
        <p:nvSpPr>
          <p:cNvPr id="17" name="Rechteck 16"/>
          <p:cNvSpPr/>
          <p:nvPr/>
        </p:nvSpPr>
        <p:spPr>
          <a:xfrm>
            <a:off x="2018928" y="3375695"/>
            <a:ext cx="360040" cy="144016"/>
          </a:xfrm>
          <a:prstGeom prst="rect">
            <a:avLst/>
          </a:prstGeom>
          <a:solidFill>
            <a:srgbClr val="FF0000"/>
          </a:solidFill>
          <a:ln>
            <a:solidFill>
              <a:srgbClr val="FF0000"/>
            </a:solidFill>
          </a:ln>
          <a:scene3d>
            <a:camera prst="isometricOffAxis2Top">
              <a:rot lat="17602389" lon="2394372" rev="1916606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8048550" y="3994964"/>
            <a:ext cx="1691676" cy="20015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110300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00047" y="3924395"/>
            <a:ext cx="8975937" cy="107232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Begehen mehrere Spieler einer Mannschaft in der gleichen Situation einen Wechselfehler, so ist nur der erste Spieler, der eine Regelwidrigkeit begeht, zu bestrafen.</a:t>
            </a:r>
          </a:p>
        </p:txBody>
      </p:sp>
      <p:sp>
        <p:nvSpPr>
          <p:cNvPr id="6" name="Rechteck 5"/>
          <p:cNvSpPr/>
          <p:nvPr/>
        </p:nvSpPr>
        <p:spPr>
          <a:xfrm>
            <a:off x="386859" y="1111465"/>
            <a:ext cx="8975937" cy="747377"/>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algn="ctr"/>
            <a:r>
              <a:rPr lang="de-DE" sz="2100" dirty="0">
                <a:solidFill>
                  <a:schemeClr val="tx1"/>
                </a:solidFill>
                <a:latin typeface="Arial" pitchFamily="34" charset="0"/>
                <a:cs typeface="Arial" pitchFamily="34" charset="0"/>
              </a:rPr>
              <a:t>Ein </a:t>
            </a:r>
            <a:r>
              <a:rPr lang="de-DE" sz="2100" u="sng" dirty="0">
                <a:solidFill>
                  <a:schemeClr val="tx1"/>
                </a:solidFill>
                <a:latin typeface="Arial" pitchFamily="34" charset="0"/>
                <a:cs typeface="Arial" pitchFamily="34" charset="0"/>
              </a:rPr>
              <a:t>Wechselfehler</a:t>
            </a:r>
            <a:r>
              <a:rPr lang="de-DE" sz="2100" dirty="0">
                <a:solidFill>
                  <a:schemeClr val="tx1"/>
                </a:solidFill>
                <a:latin typeface="Arial" pitchFamily="34" charset="0"/>
                <a:cs typeface="Arial" pitchFamily="34" charset="0"/>
              </a:rPr>
              <a:t> ist mit einer Hinausstellung für den fehlbaren Spieler zu ahnden.</a:t>
            </a:r>
          </a:p>
        </p:txBody>
      </p:sp>
      <p:sp>
        <p:nvSpPr>
          <p:cNvPr id="10" name="Rechteck 9"/>
          <p:cNvSpPr/>
          <p:nvPr/>
        </p:nvSpPr>
        <p:spPr>
          <a:xfrm>
            <a:off x="500046" y="5368872"/>
            <a:ext cx="8975937" cy="747377"/>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Das Spiel wird in der Regel mit Freiwurf für die gegnerische Mannschaft fortgesetzt (Ausnahmen!).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249" y="1947742"/>
            <a:ext cx="1065541" cy="16489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6794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81305" y="1385490"/>
            <a:ext cx="3889546" cy="4817002"/>
          </a:xfrm>
          <a:prstGeom prst="rect">
            <a:avLst/>
          </a:prstGeom>
          <a:ln>
            <a:noFill/>
          </a:ln>
          <a:effectLst>
            <a:outerShdw blurRad="292100" dist="139700" dir="2700000" algn="tl" rotWithShape="0">
              <a:srgbClr val="333333">
                <a:alpha val="65000"/>
              </a:srgbClr>
            </a:outerShdw>
          </a:effectLst>
        </p:spPr>
      </p:pic>
      <p:pic>
        <p:nvPicPr>
          <p:cNvPr id="7171" name="Picture 3"/>
          <p:cNvPicPr>
            <a:picLocks noChangeAspect="1" noChangeArrowheads="1"/>
          </p:cNvPicPr>
          <p:nvPr/>
        </p:nvPicPr>
        <p:blipFill>
          <a:blip r:embed="rId3" cstate="print"/>
          <a:srcRect/>
          <a:stretch>
            <a:fillRect/>
          </a:stretch>
        </p:blipFill>
        <p:spPr bwMode="auto">
          <a:xfrm>
            <a:off x="5259759" y="1355354"/>
            <a:ext cx="3868911" cy="4857228"/>
          </a:xfrm>
          <a:prstGeom prst="rect">
            <a:avLst/>
          </a:prstGeom>
          <a:ln>
            <a:noFill/>
          </a:ln>
          <a:effectLst>
            <a:outerShdw blurRad="292100" dist="139700" dir="2700000" algn="tl" rotWithShape="0">
              <a:srgbClr val="333333">
                <a:alpha val="65000"/>
              </a:srgbClr>
            </a:outerShdw>
          </a:effectLst>
        </p:spPr>
      </p:pic>
      <p:sp>
        <p:nvSpPr>
          <p:cNvPr id="5" name="Rechteck 4"/>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1518660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srcRect t="51859"/>
          <a:stretch/>
        </p:blipFill>
        <p:spPr bwMode="auto">
          <a:xfrm>
            <a:off x="818253" y="2707992"/>
            <a:ext cx="2963280" cy="1786785"/>
          </a:xfrm>
          <a:prstGeom prst="rect">
            <a:avLst/>
          </a:prstGeom>
          <a:ln>
            <a:noFill/>
          </a:ln>
          <a:effectLst>
            <a:outerShdw blurRad="292100" dist="139700" dir="2700000" algn="tl" rotWithShape="0">
              <a:srgbClr val="333333">
                <a:alpha val="65000"/>
              </a:srgbClr>
            </a:outerShdw>
          </a:effectLst>
        </p:spPr>
      </p:pic>
      <p:sp>
        <p:nvSpPr>
          <p:cNvPr id="5" name="Rechteck 4"/>
          <p:cNvSpPr/>
          <p:nvPr/>
        </p:nvSpPr>
        <p:spPr>
          <a:xfrm>
            <a:off x="4016253" y="1190554"/>
            <a:ext cx="4882271" cy="116075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Eingreifen durch den Zeitnehmer</a:t>
            </a:r>
          </a:p>
          <a:p>
            <a:pPr algn="ctr"/>
            <a:r>
              <a:rPr lang="de-DE" sz="1700" dirty="0">
                <a:solidFill>
                  <a:schemeClr val="tx1"/>
                </a:solidFill>
                <a:latin typeface="Arial" pitchFamily="34" charset="0"/>
                <a:cs typeface="Arial" pitchFamily="34" charset="0"/>
              </a:rPr>
              <a:t>(Erläuterungen zu den Spielregeln Nr. 7)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66" r="26742" b="48140"/>
          <a:stretch/>
        </p:blipFill>
        <p:spPr bwMode="auto">
          <a:xfrm>
            <a:off x="818253" y="1263516"/>
            <a:ext cx="2929621" cy="1267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4016253" y="2631968"/>
            <a:ext cx="4882271" cy="107232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Zeitnehmer </a:t>
            </a:r>
            <a:r>
              <a:rPr lang="de-DE" sz="2100" u="sng" dirty="0">
                <a:solidFill>
                  <a:srgbClr val="FF0000"/>
                </a:solidFill>
                <a:latin typeface="Arial" pitchFamily="34" charset="0"/>
                <a:cs typeface="Arial" pitchFamily="34" charset="0"/>
              </a:rPr>
              <a:t>muss</a:t>
            </a:r>
            <a:r>
              <a:rPr lang="de-DE" sz="2100" dirty="0">
                <a:solidFill>
                  <a:srgbClr val="FF0000"/>
                </a:solidFill>
                <a:latin typeface="Arial" pitchFamily="34" charset="0"/>
                <a:cs typeface="Arial" pitchFamily="34" charset="0"/>
              </a:rPr>
              <a:t> </a:t>
            </a:r>
            <a:r>
              <a:rPr lang="de-DE" sz="2100" dirty="0">
                <a:solidFill>
                  <a:schemeClr val="tx1"/>
                </a:solidFill>
                <a:latin typeface="Arial" pitchFamily="34" charset="0"/>
                <a:cs typeface="Arial" pitchFamily="34" charset="0"/>
              </a:rPr>
              <a:t>das Spiel ohne Rücksicht auf die Vorteilsregel umgehend unterbrechen!</a:t>
            </a:r>
          </a:p>
        </p:txBody>
      </p:sp>
      <p:sp>
        <p:nvSpPr>
          <p:cNvPr id="8" name="Rechteck 7"/>
          <p:cNvSpPr/>
          <p:nvPr/>
        </p:nvSpPr>
        <p:spPr>
          <a:xfrm>
            <a:off x="4016253" y="3924395"/>
            <a:ext cx="4882271" cy="107232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Klare Torgelegenheit vereitelt </a:t>
            </a:r>
          </a:p>
          <a:p>
            <a:pPr algn="ctr"/>
            <a:r>
              <a:rPr lang="de-DE" sz="2100" dirty="0">
                <a:solidFill>
                  <a:schemeClr val="tx1"/>
                </a:solidFill>
                <a:latin typeface="Arial" pitchFamily="34" charset="0"/>
                <a:cs typeface="Arial" pitchFamily="34" charset="0"/>
              </a:rPr>
              <a:t>→ </a:t>
            </a:r>
          </a:p>
          <a:p>
            <a:pPr algn="ctr"/>
            <a:r>
              <a:rPr lang="de-DE" sz="2100" dirty="0">
                <a:solidFill>
                  <a:schemeClr val="tx1"/>
                </a:solidFill>
                <a:latin typeface="Arial" pitchFamily="34" charset="0"/>
                <a:cs typeface="Arial" pitchFamily="34" charset="0"/>
              </a:rPr>
              <a:t>7-m-Wurf</a:t>
            </a:r>
          </a:p>
        </p:txBody>
      </p:sp>
      <p:sp>
        <p:nvSpPr>
          <p:cNvPr id="9" name="Rechteck 8"/>
          <p:cNvSpPr/>
          <p:nvPr/>
        </p:nvSpPr>
        <p:spPr>
          <a:xfrm>
            <a:off x="4016253" y="5292847"/>
            <a:ext cx="4882271" cy="107232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In allen anderen Fällen</a:t>
            </a:r>
          </a:p>
          <a:p>
            <a:pPr algn="ctr"/>
            <a:r>
              <a:rPr lang="de-DE" sz="2100" dirty="0">
                <a:solidFill>
                  <a:schemeClr val="tx1"/>
                </a:solidFill>
                <a:latin typeface="Arial" pitchFamily="34" charset="0"/>
                <a:cs typeface="Arial" pitchFamily="34" charset="0"/>
              </a:rPr>
              <a:t>→ </a:t>
            </a:r>
          </a:p>
          <a:p>
            <a:pPr algn="ctr"/>
            <a:r>
              <a:rPr lang="de-DE" sz="2100" dirty="0">
                <a:solidFill>
                  <a:schemeClr val="tx1"/>
                </a:solidFill>
                <a:latin typeface="Arial" pitchFamily="34" charset="0"/>
                <a:cs typeface="Arial" pitchFamily="34" charset="0"/>
              </a:rPr>
              <a:t>Freiwurf</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0292" y="4684646"/>
            <a:ext cx="1065541" cy="1648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249037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8316" y="5140797"/>
            <a:ext cx="9227464" cy="757130"/>
          </a:xfrm>
          <a:solidFill>
            <a:schemeClr val="bg1"/>
          </a:solid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pPr marL="447675" indent="-447675">
              <a:buFont typeface="Arial" panose="020B0604020202020204" pitchFamily="34" charset="0"/>
              <a:buChar char="→"/>
            </a:pPr>
            <a:r>
              <a:rPr lang="de-DE" sz="2400" b="1" dirty="0">
                <a:latin typeface="Arial" panose="020B0604020202020204" pitchFamily="34" charset="0"/>
                <a:cs typeface="Arial" panose="020B0604020202020204" pitchFamily="34" charset="0"/>
              </a:rPr>
              <a:t>der </a:t>
            </a:r>
            <a:r>
              <a:rPr lang="de-DE" sz="2400" b="1" u="sng" dirty="0">
                <a:latin typeface="Arial" panose="020B0604020202020204" pitchFamily="34" charset="0"/>
                <a:cs typeface="Arial" panose="020B0604020202020204" pitchFamily="34" charset="0"/>
              </a:rPr>
              <a:t>aus</a:t>
            </a:r>
            <a:r>
              <a:rPr lang="de-DE" sz="2400" b="1" dirty="0">
                <a:latin typeface="Arial" panose="020B0604020202020204" pitchFamily="34" charset="0"/>
                <a:cs typeface="Arial" panose="020B0604020202020204" pitchFamily="34" charset="0"/>
              </a:rPr>
              <a:t>zuwechselnde Spieler, wenn er die Spielfläche nicht über die eigene Auswechsellinie verlässt.</a:t>
            </a:r>
          </a:p>
        </p:txBody>
      </p:sp>
      <p:sp>
        <p:nvSpPr>
          <p:cNvPr id="5" name="Rechteck 4"/>
          <p:cNvSpPr/>
          <p:nvPr/>
        </p:nvSpPr>
        <p:spPr>
          <a:xfrm>
            <a:off x="428429" y="1176967"/>
            <a:ext cx="9203548" cy="514423"/>
          </a:xfrm>
          <a:prstGeom prst="rect">
            <a:avLst/>
          </a:prstGeom>
          <a:solidFill>
            <a:schemeClr val="bg1"/>
          </a:solidFill>
          <a:ln>
            <a:solidFill>
              <a:schemeClr val="tx1">
                <a:lumMod val="50000"/>
                <a:lumOff val="50000"/>
              </a:schemeClr>
            </a:solidFill>
          </a:ln>
        </p:spPr>
        <p:txBody>
          <a:bodyPr wrap="square" lIns="97969" tIns="48984" rIns="97969" bIns="48984">
            <a:spAutoFit/>
          </a:bodyPr>
          <a:lstStyle/>
          <a:p>
            <a:pPr algn="ctr">
              <a:lnSpc>
                <a:spcPct val="90000"/>
              </a:lnSpc>
              <a:spcBef>
                <a:spcPts val="1005"/>
              </a:spcBef>
              <a:defRPr/>
            </a:pPr>
            <a:r>
              <a:rPr lang="de-DE" sz="3000" dirty="0">
                <a:solidFill>
                  <a:srgbClr val="FF0000"/>
                </a:solidFill>
                <a:latin typeface="Arial" panose="020B0604020202020204" pitchFamily="34" charset="0"/>
                <a:cs typeface="Arial" panose="020B0604020202020204" pitchFamily="34" charset="0"/>
              </a:rPr>
              <a:t>Wer ist der fehlbare Spieler?</a:t>
            </a:r>
          </a:p>
        </p:txBody>
      </p:sp>
      <p:sp>
        <p:nvSpPr>
          <p:cNvPr id="6" name="Rechteck 5"/>
          <p:cNvSpPr/>
          <p:nvPr/>
        </p:nvSpPr>
        <p:spPr>
          <a:xfrm>
            <a:off x="428429" y="2280508"/>
            <a:ext cx="9203548" cy="763722"/>
          </a:xfrm>
          <a:prstGeom prst="rect">
            <a:avLst/>
          </a:prstGeom>
          <a:solidFill>
            <a:schemeClr val="bg1"/>
          </a:solid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pPr marL="447675" indent="-447675">
              <a:lnSpc>
                <a:spcPct val="90000"/>
              </a:lnSpc>
              <a:spcBef>
                <a:spcPts val="1000"/>
              </a:spcBef>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der </a:t>
            </a:r>
            <a:r>
              <a:rPr lang="de-DE" u="sng" dirty="0">
                <a:solidFill>
                  <a:schemeClr val="tx1"/>
                </a:solidFill>
                <a:latin typeface="Arial" panose="020B0604020202020204" pitchFamily="34" charset="0"/>
                <a:cs typeface="Arial" panose="020B0604020202020204" pitchFamily="34" charset="0"/>
              </a:rPr>
              <a:t>ein</a:t>
            </a:r>
            <a:r>
              <a:rPr lang="de-DE" dirty="0">
                <a:solidFill>
                  <a:schemeClr val="tx1"/>
                </a:solidFill>
                <a:latin typeface="Arial" panose="020B0604020202020204" pitchFamily="34" charset="0"/>
                <a:cs typeface="Arial" panose="020B0604020202020204" pitchFamily="34" charset="0"/>
              </a:rPr>
              <a:t>zuwechselnde Spieler, wenn er die Spielfläche zu   früh betritt,</a:t>
            </a:r>
          </a:p>
        </p:txBody>
      </p:sp>
      <p:sp>
        <p:nvSpPr>
          <p:cNvPr id="7" name="Rechteck 6"/>
          <p:cNvSpPr/>
          <p:nvPr/>
        </p:nvSpPr>
        <p:spPr>
          <a:xfrm>
            <a:off x="428429" y="3792676"/>
            <a:ext cx="9203548" cy="763722"/>
          </a:xfrm>
          <a:prstGeom prst="rect">
            <a:avLst/>
          </a:prstGeom>
          <a:solidFill>
            <a:schemeClr val="bg1"/>
          </a:solid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pPr marL="447675" indent="-447675">
              <a:lnSpc>
                <a:spcPct val="90000"/>
              </a:lnSpc>
              <a:spcBef>
                <a:spcPts val="1000"/>
              </a:spcBef>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der </a:t>
            </a:r>
            <a:r>
              <a:rPr lang="de-DE" u="sng" dirty="0">
                <a:solidFill>
                  <a:schemeClr val="tx1"/>
                </a:solidFill>
                <a:latin typeface="Arial" panose="020B0604020202020204" pitchFamily="34" charset="0"/>
                <a:cs typeface="Arial" panose="020B0604020202020204" pitchFamily="34" charset="0"/>
              </a:rPr>
              <a:t>ein</a:t>
            </a:r>
            <a:r>
              <a:rPr lang="de-DE" dirty="0">
                <a:solidFill>
                  <a:schemeClr val="tx1"/>
                </a:solidFill>
                <a:latin typeface="Arial" panose="020B0604020202020204" pitchFamily="34" charset="0"/>
                <a:cs typeface="Arial" panose="020B0604020202020204" pitchFamily="34" charset="0"/>
              </a:rPr>
              <a:t>zuwechselnde Spieler, wenn er die Spielfläche nicht über die eigene Auswechsellinie betritt,</a:t>
            </a:r>
          </a:p>
        </p:txBody>
      </p:sp>
      <p:sp>
        <p:nvSpPr>
          <p:cNvPr id="8" name="Rechteck 7"/>
          <p:cNvSpPr/>
          <p:nvPr/>
        </p:nvSpPr>
        <p:spPr>
          <a:xfrm>
            <a:off x="2719958" y="235918"/>
            <a:ext cx="3960440" cy="531707"/>
          </a:xfrm>
          <a:prstGeom prst="rect">
            <a:avLst/>
          </a:prstGeom>
        </p:spPr>
        <p:txBody>
          <a:bodyPr lIns="91434" tIns="45717" rIns="91434" bIns="45717"/>
          <a:lstStyle/>
          <a:p>
            <a:pPr algn="ctr">
              <a:lnSpc>
                <a:spcPct val="90000"/>
              </a:lnSpc>
            </a:pPr>
            <a:r>
              <a:rPr lang="de-DE" sz="3600" dirty="0">
                <a:solidFill>
                  <a:schemeClr val="tx1"/>
                </a:solidFill>
              </a:rPr>
              <a:t>Spielerwechsel</a:t>
            </a:r>
          </a:p>
        </p:txBody>
      </p:sp>
    </p:spTree>
    <p:extLst>
      <p:ext uri="{BB962C8B-B14F-4D97-AF65-F5344CB8AC3E}">
        <p14:creationId xmlns:p14="http://schemas.microsoft.com/office/powerpoint/2010/main" val="3758516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773140" y="2479918"/>
            <a:ext cx="8124771" cy="1222309"/>
          </a:xfrm>
          <a:prstGeom prst="rect">
            <a:avLst/>
          </a:prstGeom>
          <a:no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3900" dirty="0">
                <a:solidFill>
                  <a:schemeClr val="tx1"/>
                </a:solidFill>
                <a:latin typeface="Arial" pitchFamily="34" charset="0"/>
                <a:cs typeface="Arial" pitchFamily="34" charset="0"/>
              </a:rPr>
              <a:t>Betreten Spielfläche </a:t>
            </a:r>
          </a:p>
          <a:p>
            <a:pPr algn="ctr"/>
            <a:r>
              <a:rPr lang="de-DE" sz="3000" dirty="0">
                <a:solidFill>
                  <a:schemeClr val="tx1"/>
                </a:solidFill>
                <a:latin typeface="Arial" pitchFamily="34" charset="0"/>
                <a:cs typeface="Arial" pitchFamily="34" charset="0"/>
              </a:rPr>
              <a:t>(ohne Auswechselung - Regel 4:6)</a:t>
            </a:r>
            <a:r>
              <a:rPr lang="de-DE" sz="3400" dirty="0">
                <a:solidFill>
                  <a:schemeClr val="tx1"/>
                </a:solidFill>
                <a:latin typeface="Arial" pitchFamily="34" charset="0"/>
                <a:cs typeface="Arial" pitchFamily="34" charset="0"/>
              </a:rPr>
              <a:t> </a:t>
            </a:r>
            <a:endParaRPr lang="de-DE" sz="39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86332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feil nach unten 13"/>
          <p:cNvSpPr/>
          <p:nvPr/>
        </p:nvSpPr>
        <p:spPr>
          <a:xfrm>
            <a:off x="8018442" y="1610544"/>
            <a:ext cx="428914" cy="35193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p:cNvSpPr/>
          <p:nvPr/>
        </p:nvSpPr>
        <p:spPr>
          <a:xfrm>
            <a:off x="4730797" y="1610544"/>
            <a:ext cx="428914" cy="35193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feil nach unten 2"/>
          <p:cNvSpPr/>
          <p:nvPr/>
        </p:nvSpPr>
        <p:spPr>
          <a:xfrm>
            <a:off x="1569396" y="1610544"/>
            <a:ext cx="428914" cy="35193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368030" y="1172022"/>
            <a:ext cx="2983827" cy="1637808"/>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000" dirty="0">
                <a:solidFill>
                  <a:schemeClr val="tx1"/>
                </a:solidFill>
                <a:latin typeface="Arial" pitchFamily="34" charset="0"/>
                <a:cs typeface="Arial" pitchFamily="34" charset="0"/>
              </a:rPr>
              <a:t>ein Spieler greift unberechtigt vom Auswechselraum aus in das Spielgeschehen </a:t>
            </a:r>
            <a:r>
              <a:rPr lang="de-DE" sz="2000" dirty="0" smtClean="0">
                <a:solidFill>
                  <a:schemeClr val="tx1"/>
                </a:solidFill>
                <a:latin typeface="Arial" pitchFamily="34" charset="0"/>
                <a:cs typeface="Arial" pitchFamily="34" charset="0"/>
              </a:rPr>
              <a:t>ein.</a:t>
            </a:r>
            <a:endParaRPr lang="de-DE" sz="2000" dirty="0">
              <a:solidFill>
                <a:schemeClr val="tx1"/>
              </a:solidFill>
              <a:latin typeface="Arial" pitchFamily="34" charset="0"/>
              <a:cs typeface="Arial" pitchFamily="34" charset="0"/>
            </a:endParaRPr>
          </a:p>
        </p:txBody>
      </p:sp>
      <p:sp>
        <p:nvSpPr>
          <p:cNvPr id="12" name="Rechteck 11"/>
          <p:cNvSpPr/>
          <p:nvPr/>
        </p:nvSpPr>
        <p:spPr>
          <a:xfrm>
            <a:off x="204899" y="5204470"/>
            <a:ext cx="5467388" cy="929921"/>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1800" dirty="0">
                <a:solidFill>
                  <a:srgbClr val="FF0000"/>
                </a:solidFill>
                <a:latin typeface="Arial" pitchFamily="34" charset="0"/>
                <a:cs typeface="Arial" pitchFamily="34" charset="0"/>
              </a:rPr>
              <a:t>Spieler erhält eine Hinausstellung, Mannschaft muss für die folgenden zwei Minuten um einen Spieler auf der Spielfläche reduziert werden.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6115" y="2870240"/>
            <a:ext cx="1215477" cy="1880961"/>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204899" y="1172022"/>
            <a:ext cx="2984727" cy="1637808"/>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000" dirty="0">
                <a:solidFill>
                  <a:schemeClr val="tx1"/>
                </a:solidFill>
                <a:latin typeface="Arial" pitchFamily="34" charset="0"/>
                <a:cs typeface="Arial" pitchFamily="34" charset="0"/>
              </a:rPr>
              <a:t>Ein zusätzlicher Spieler betritt die </a:t>
            </a:r>
            <a:r>
              <a:rPr lang="de-DE" sz="2000" dirty="0" smtClean="0">
                <a:solidFill>
                  <a:schemeClr val="tx1"/>
                </a:solidFill>
                <a:latin typeface="Arial" pitchFamily="34" charset="0"/>
                <a:cs typeface="Arial" pitchFamily="34" charset="0"/>
              </a:rPr>
              <a:t>Spielfläche.</a:t>
            </a:r>
            <a:endParaRPr lang="de-DE" sz="2000" dirty="0">
              <a:solidFill>
                <a:schemeClr val="tx1"/>
              </a:solidFill>
              <a:latin typeface="Arial" pitchFamily="34" charset="0"/>
              <a:cs typeface="Arial" pitchFamily="34" charset="0"/>
            </a:endParaRPr>
          </a:p>
          <a:p>
            <a:pPr algn="ctr"/>
            <a:endParaRPr lang="de-DE" sz="2000" dirty="0">
              <a:solidFill>
                <a:schemeClr val="tx1"/>
              </a:solidFill>
              <a:latin typeface="Arial" pitchFamily="34" charset="0"/>
              <a:cs typeface="Arial" pitchFamily="34" charset="0"/>
            </a:endParaRPr>
          </a:p>
          <a:p>
            <a:pPr algn="ctr"/>
            <a:endParaRPr lang="de-DE" sz="2000" dirty="0">
              <a:solidFill>
                <a:schemeClr val="tx1"/>
              </a:solidFill>
              <a:latin typeface="Arial" pitchFamily="34" charset="0"/>
              <a:cs typeface="Arial" pitchFamily="34" charset="0"/>
            </a:endParaRPr>
          </a:p>
        </p:txBody>
      </p:sp>
      <p:sp>
        <p:nvSpPr>
          <p:cNvPr id="2" name="Rechteck 1"/>
          <p:cNvSpPr/>
          <p:nvPr/>
        </p:nvSpPr>
        <p:spPr>
          <a:xfrm>
            <a:off x="2711197" y="307926"/>
            <a:ext cx="4297491" cy="424732"/>
          </a:xfrm>
          <a:prstGeom prst="rect">
            <a:avLst/>
          </a:prstGeom>
        </p:spPr>
        <p:txBody>
          <a:bodyPr lIns="91434" tIns="45717" rIns="91434" bIns="45717"/>
          <a:lstStyle/>
          <a:p>
            <a:pPr algn="ctr">
              <a:lnSpc>
                <a:spcPct val="90000"/>
              </a:lnSpc>
            </a:pPr>
            <a:r>
              <a:rPr lang="de-DE" sz="3200" dirty="0">
                <a:solidFill>
                  <a:schemeClr val="tx1"/>
                </a:solidFill>
              </a:rPr>
              <a:t>Betreten Spielfläche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37515" y="2870240"/>
            <a:ext cx="1215477" cy="1880961"/>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6608390" y="1172022"/>
            <a:ext cx="2984727" cy="1637808"/>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000" dirty="0">
                <a:solidFill>
                  <a:schemeClr val="tx1"/>
                </a:solidFill>
                <a:latin typeface="Arial" pitchFamily="34" charset="0"/>
                <a:cs typeface="Arial" pitchFamily="34" charset="0"/>
              </a:rPr>
              <a:t>Hinausgestellter Spieler betritt während seiner Hinausstellungszeit die </a:t>
            </a:r>
            <a:r>
              <a:rPr lang="de-DE" sz="2000" dirty="0" smtClean="0">
                <a:solidFill>
                  <a:schemeClr val="tx1"/>
                </a:solidFill>
                <a:latin typeface="Arial" pitchFamily="34" charset="0"/>
                <a:cs typeface="Arial" pitchFamily="34" charset="0"/>
              </a:rPr>
              <a:t>Spielfläche.</a:t>
            </a:r>
            <a:endParaRPr lang="de-DE" sz="2000" dirty="0">
              <a:solidFill>
                <a:schemeClr val="tx1"/>
              </a:solidFill>
              <a:latin typeface="Arial" pitchFamily="34" charset="0"/>
              <a:cs typeface="Arial"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25161" y="2870240"/>
            <a:ext cx="1215477" cy="1880961"/>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5" name="Rechteck 14"/>
          <p:cNvSpPr/>
          <p:nvPr/>
        </p:nvSpPr>
        <p:spPr>
          <a:xfrm>
            <a:off x="5744295" y="5204470"/>
            <a:ext cx="4032448" cy="1330031"/>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1600" dirty="0">
                <a:solidFill>
                  <a:srgbClr val="FF0000"/>
                </a:solidFill>
                <a:latin typeface="Arial" pitchFamily="34" charset="0"/>
                <a:cs typeface="Arial" pitchFamily="34" charset="0"/>
              </a:rPr>
              <a:t>Spieler erhält </a:t>
            </a:r>
            <a:r>
              <a:rPr lang="de-DE" sz="1600" u="sng" dirty="0">
                <a:solidFill>
                  <a:srgbClr val="FF0000"/>
                </a:solidFill>
                <a:latin typeface="Arial" pitchFamily="34" charset="0"/>
                <a:cs typeface="Arial" pitchFamily="34" charset="0"/>
              </a:rPr>
              <a:t>erneut</a:t>
            </a:r>
            <a:r>
              <a:rPr lang="de-DE" sz="1600" dirty="0">
                <a:solidFill>
                  <a:srgbClr val="FF0000"/>
                </a:solidFill>
                <a:latin typeface="Arial" pitchFamily="34" charset="0"/>
                <a:cs typeface="Arial" pitchFamily="34" charset="0"/>
              </a:rPr>
              <a:t> eine Hinausstellung, Mannschaft muss für die Restzeit der ersten Hinausstellung auf der Spielfläche </a:t>
            </a:r>
            <a:r>
              <a:rPr lang="de-DE" sz="1600" u="sng" dirty="0">
                <a:solidFill>
                  <a:srgbClr val="FF0000"/>
                </a:solidFill>
                <a:latin typeface="Arial" pitchFamily="34" charset="0"/>
                <a:cs typeface="Arial" pitchFamily="34" charset="0"/>
              </a:rPr>
              <a:t>um einen weiteren Spieler </a:t>
            </a:r>
            <a:r>
              <a:rPr lang="de-DE" sz="1600" dirty="0">
                <a:solidFill>
                  <a:srgbClr val="FF0000"/>
                </a:solidFill>
                <a:latin typeface="Arial" pitchFamily="34" charset="0"/>
                <a:cs typeface="Arial" pitchFamily="34" charset="0"/>
              </a:rPr>
              <a:t>reduziert werden. </a:t>
            </a:r>
          </a:p>
        </p:txBody>
      </p:sp>
    </p:spTree>
    <p:extLst>
      <p:ext uri="{BB962C8B-B14F-4D97-AF65-F5344CB8AC3E}">
        <p14:creationId xmlns:p14="http://schemas.microsoft.com/office/powerpoint/2010/main" val="9786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3" grpId="0" animBg="1"/>
      <p:bldP spid="9" grpId="0" animBg="1"/>
      <p:bldP spid="12" grpId="0" animBg="1"/>
      <p:bldP spid="6" grpId="0" animBg="1"/>
      <p:bldP spid="11"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386859" y="1339541"/>
            <a:ext cx="9053316" cy="49903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rgbClr val="FF0000"/>
                </a:solidFill>
                <a:latin typeface="Arial" pitchFamily="34" charset="0"/>
                <a:cs typeface="Arial" pitchFamily="34" charset="0"/>
              </a:rPr>
              <a:t>Ausnahme!</a:t>
            </a:r>
          </a:p>
        </p:txBody>
      </p:sp>
      <p:sp>
        <p:nvSpPr>
          <p:cNvPr id="9" name="Rechteck 8"/>
          <p:cNvSpPr/>
          <p:nvPr/>
        </p:nvSpPr>
        <p:spPr>
          <a:xfrm>
            <a:off x="386859" y="2485990"/>
            <a:ext cx="4882271" cy="107232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Klare Torgelegenheit wird vereitelt </a:t>
            </a:r>
          </a:p>
          <a:p>
            <a:pPr algn="ctr"/>
            <a:r>
              <a:rPr lang="de-DE" sz="2100" dirty="0">
                <a:solidFill>
                  <a:srgbClr val="FF0000"/>
                </a:solidFill>
                <a:latin typeface="Arial" pitchFamily="34" charset="0"/>
                <a:cs typeface="Arial" pitchFamily="34" charset="0"/>
              </a:rPr>
              <a:t>→ </a:t>
            </a:r>
          </a:p>
          <a:p>
            <a:pPr algn="ctr"/>
            <a:r>
              <a:rPr lang="de-DE" sz="2100" dirty="0">
                <a:solidFill>
                  <a:srgbClr val="FF0000"/>
                </a:solidFill>
                <a:latin typeface="Arial" pitchFamily="34" charset="0"/>
                <a:cs typeface="Arial" pitchFamily="34" charset="0"/>
              </a:rPr>
              <a:t>7-m-Wurf</a:t>
            </a:r>
          </a:p>
        </p:txBody>
      </p:sp>
      <p:sp>
        <p:nvSpPr>
          <p:cNvPr id="10" name="Rechteck 9"/>
          <p:cNvSpPr/>
          <p:nvPr/>
        </p:nvSpPr>
        <p:spPr>
          <a:xfrm>
            <a:off x="386859" y="4454670"/>
            <a:ext cx="4882271" cy="1391586"/>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algn="ctr"/>
            <a:r>
              <a:rPr lang="de-DE" sz="2100" dirty="0">
                <a:solidFill>
                  <a:srgbClr val="FF0000"/>
                </a:solidFill>
                <a:latin typeface="Arial" pitchFamily="34" charset="0"/>
                <a:cs typeface="Arial" pitchFamily="34" charset="0"/>
              </a:rPr>
              <a:t>Bestrafung</a:t>
            </a:r>
          </a:p>
          <a:p>
            <a:pPr algn="ctr"/>
            <a:r>
              <a:rPr lang="de-DE" sz="2100" dirty="0">
                <a:solidFill>
                  <a:srgbClr val="FF0000"/>
                </a:solidFill>
                <a:latin typeface="Arial" pitchFamily="34" charset="0"/>
                <a:cs typeface="Arial" pitchFamily="34" charset="0"/>
              </a:rPr>
              <a:t>→ </a:t>
            </a:r>
          </a:p>
          <a:p>
            <a:pPr algn="ctr"/>
            <a:r>
              <a:rPr lang="de-DE" sz="2100" dirty="0">
                <a:solidFill>
                  <a:srgbClr val="FF0000"/>
                </a:solidFill>
                <a:latin typeface="Arial" pitchFamily="34" charset="0"/>
                <a:cs typeface="Arial" pitchFamily="34" charset="0"/>
              </a:rPr>
              <a:t>Disqualifikation mit Bericht (</a:t>
            </a:r>
            <a:r>
              <a:rPr lang="de-DE" sz="2100" dirty="0">
                <a:solidFill>
                  <a:srgbClr val="00B0F0"/>
                </a:solidFill>
                <a:latin typeface="Arial" pitchFamily="34" charset="0"/>
                <a:cs typeface="Arial" pitchFamily="34" charset="0"/>
              </a:rPr>
              <a:t>blaue Karte</a:t>
            </a:r>
            <a:r>
              <a:rPr lang="de-DE" sz="2100" dirty="0">
                <a:solidFill>
                  <a:srgbClr val="FF0000"/>
                </a:solidFill>
                <a:latin typeface="Arial" pitchFamily="34" charset="0"/>
                <a:cs typeface="Arial" pitchFamily="34"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160" y="2479917"/>
            <a:ext cx="2849588" cy="136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300" y="4143582"/>
            <a:ext cx="2321347" cy="1694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087031" y="3747973"/>
            <a:ext cx="1481927" cy="499034"/>
          </a:xfrm>
          <a:prstGeom prst="rect">
            <a:avLst/>
          </a:prstGeom>
          <a:solidFill>
            <a:schemeClr val="bg1"/>
          </a:solidFill>
          <a:ln>
            <a:noFill/>
          </a:ln>
        </p:spPr>
        <p:txBody>
          <a:bodyPr wrap="square" lIns="97969" tIns="48984" rIns="97969" bIns="48984" rtlCol="0">
            <a:spAutoFit/>
          </a:bodyPr>
          <a:lstStyle/>
          <a:p>
            <a:pPr algn="ctr"/>
            <a:r>
              <a:rPr lang="de-DE" sz="2600" dirty="0"/>
              <a:t>+</a:t>
            </a:r>
          </a:p>
        </p:txBody>
      </p:sp>
      <p:sp>
        <p:nvSpPr>
          <p:cNvPr id="12" name="Rechteck 11"/>
          <p:cNvSpPr/>
          <p:nvPr/>
        </p:nvSpPr>
        <p:spPr>
          <a:xfrm>
            <a:off x="2711197" y="307926"/>
            <a:ext cx="4297491" cy="424732"/>
          </a:xfrm>
          <a:prstGeom prst="rect">
            <a:avLst/>
          </a:prstGeom>
        </p:spPr>
        <p:txBody>
          <a:bodyPr lIns="91434" tIns="45717" rIns="91434" bIns="45717"/>
          <a:lstStyle/>
          <a:p>
            <a:pPr algn="ctr">
              <a:lnSpc>
                <a:spcPct val="90000"/>
              </a:lnSpc>
            </a:pPr>
            <a:r>
              <a:rPr lang="de-DE" sz="3200" dirty="0">
                <a:solidFill>
                  <a:schemeClr val="tx1"/>
                </a:solidFill>
              </a:rPr>
              <a:t>Betreten Spielfläche </a:t>
            </a:r>
          </a:p>
        </p:txBody>
      </p:sp>
    </p:spTree>
    <p:extLst>
      <p:ext uri="{BB962C8B-B14F-4D97-AF65-F5344CB8AC3E}">
        <p14:creationId xmlns:p14="http://schemas.microsoft.com/office/powerpoint/2010/main" val="2857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0"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35782" y="163910"/>
            <a:ext cx="7427913" cy="730229"/>
          </a:xfrm>
        </p:spPr>
        <p:txBody>
          <a:bodyPr lIns="91434" tIns="45717" rIns="91434" bIns="45717"/>
          <a:lstStyle/>
          <a:p>
            <a:pPr>
              <a:defRPr/>
            </a:pPr>
            <a:r>
              <a:rPr dirty="0">
                <a:solidFill>
                  <a:schemeClr val="tx1"/>
                </a:solidFill>
                <a:effectLst/>
              </a:rPr>
              <a:t>Mannschaft</a:t>
            </a:r>
          </a:p>
        </p:txBody>
      </p:sp>
      <p:pic>
        <p:nvPicPr>
          <p:cNvPr id="12" name="Picture 6" descr="Riepen Cup 06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5822" y="1388046"/>
            <a:ext cx="7032625" cy="4525962"/>
          </a:xfrm>
          <a:prstGeom prst="rect">
            <a:avLst/>
          </a:prstGeom>
          <a:ln>
            <a:noFill/>
          </a:ln>
          <a:effectLst>
            <a:outerShdw blurRad="292100" dist="139700" dir="2700000" algn="tl" rotWithShape="0">
              <a:srgbClr val="333333">
                <a:alpha val="65000"/>
              </a:srgbClr>
            </a:outerShdw>
          </a:effectLst>
        </p:spPr>
      </p:pic>
      <p:sp>
        <p:nvSpPr>
          <p:cNvPr id="3" name="Rechteck 2"/>
          <p:cNvSpPr/>
          <p:nvPr/>
        </p:nvSpPr>
        <p:spPr>
          <a:xfrm>
            <a:off x="3728070" y="6074172"/>
            <a:ext cx="2545890" cy="461665"/>
          </a:xfrm>
          <a:prstGeom prst="rect">
            <a:avLst/>
          </a:prstGeom>
        </p:spPr>
        <p:txBody>
          <a:bodyPr wrap="none">
            <a:spAutoFit/>
          </a:bodyPr>
          <a:lstStyle/>
          <a:p>
            <a:pPr algn="ctr"/>
            <a:r>
              <a:rPr lang="de-DE" altLang="de-DE" u="sng" dirty="0">
                <a:solidFill>
                  <a:schemeClr val="tx1"/>
                </a:solidFill>
              </a:rPr>
              <a:t>(Regel 4:1 – 4:3)</a:t>
            </a:r>
            <a:endParaRPr lang="de-DE" altLang="de-DE" dirty="0">
              <a:solidFill>
                <a:schemeClr val="tx1"/>
              </a:solidFill>
            </a:endParaRPr>
          </a:p>
        </p:txBody>
      </p:sp>
    </p:spTree>
    <p:extLst>
      <p:ext uri="{BB962C8B-B14F-4D97-AF65-F5344CB8AC3E}">
        <p14:creationId xmlns:p14="http://schemas.microsoft.com/office/powerpoint/2010/main" val="3347443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86859" y="1172022"/>
            <a:ext cx="9053316" cy="499034"/>
          </a:xfrm>
          <a:prstGeom prst="rect">
            <a:avLst/>
          </a:prstGeom>
          <a:solidFill>
            <a:schemeClr val="bg1">
              <a:lumMod val="95000"/>
            </a:schemeClr>
          </a:solidFill>
          <a:ln>
            <a:solidFill>
              <a:srgbClr val="FF0000"/>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rgbClr val="FF0000"/>
                </a:solidFill>
                <a:latin typeface="Arial" pitchFamily="34" charset="0"/>
                <a:cs typeface="Arial" pitchFamily="34" charset="0"/>
              </a:rPr>
              <a:t>Zusätzlicher Spieler (Regel 4:6, Abs. 1)</a:t>
            </a:r>
          </a:p>
        </p:txBody>
      </p:sp>
      <p:sp>
        <p:nvSpPr>
          <p:cNvPr id="4" name="Rechteck 3"/>
          <p:cNvSpPr/>
          <p:nvPr/>
        </p:nvSpPr>
        <p:spPr>
          <a:xfrm>
            <a:off x="386859" y="1702894"/>
            <a:ext cx="9101851" cy="714478"/>
          </a:xfrm>
          <a:prstGeom prst="rect">
            <a:avLst/>
          </a:prstGeom>
          <a:solidFill>
            <a:schemeClr val="bg1">
              <a:lumMod val="95000"/>
            </a:schemeClr>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000" dirty="0">
                <a:solidFill>
                  <a:schemeClr val="tx1"/>
                </a:solidFill>
                <a:latin typeface="Arial" pitchFamily="34" charset="0"/>
                <a:cs typeface="Arial" pitchFamily="34" charset="0"/>
              </a:rPr>
              <a:t>Betritt ein zusätzlicher Spieler die Spielfläche ohne Auswechselung, erhält dieser Spiele eine Hinausstellung.</a:t>
            </a:r>
          </a:p>
        </p:txBody>
      </p:sp>
      <p:sp>
        <p:nvSpPr>
          <p:cNvPr id="5" name="Rechteck 4"/>
          <p:cNvSpPr/>
          <p:nvPr/>
        </p:nvSpPr>
        <p:spPr>
          <a:xfrm>
            <a:off x="386859" y="2617784"/>
            <a:ext cx="9101851" cy="714478"/>
          </a:xfrm>
          <a:prstGeom prst="rect">
            <a:avLst/>
          </a:prstGeom>
          <a:solidFill>
            <a:schemeClr val="bg1">
              <a:lumMod val="95000"/>
            </a:schemeClr>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000" dirty="0">
                <a:solidFill>
                  <a:schemeClr val="tx1"/>
                </a:solidFill>
                <a:latin typeface="Arial" pitchFamily="34" charset="0"/>
                <a:cs typeface="Arial" pitchFamily="34" charset="0"/>
              </a:rPr>
              <a:t>Lässt sich der fehlbare Spieler nicht mehr feststellen, ist wie folgt vorzugehen:</a:t>
            </a:r>
          </a:p>
        </p:txBody>
      </p:sp>
      <p:grpSp>
        <p:nvGrpSpPr>
          <p:cNvPr id="15" name="Gruppieren 14"/>
          <p:cNvGrpSpPr/>
          <p:nvPr/>
        </p:nvGrpSpPr>
        <p:grpSpPr>
          <a:xfrm>
            <a:off x="271686" y="3371503"/>
            <a:ext cx="9333661" cy="1512168"/>
            <a:chOff x="271686" y="3371503"/>
            <a:chExt cx="9333661" cy="1512168"/>
          </a:xfrm>
        </p:grpSpPr>
        <p:sp>
          <p:nvSpPr>
            <p:cNvPr id="11" name="Rechteck 10"/>
            <p:cNvSpPr/>
            <p:nvPr/>
          </p:nvSpPr>
          <p:spPr>
            <a:xfrm>
              <a:off x="271686" y="3371503"/>
              <a:ext cx="9333661" cy="1512168"/>
            </a:xfrm>
            <a:prstGeom prst="rect">
              <a:avLst/>
            </a:prstGeom>
            <a:ln>
              <a:solidFill>
                <a:schemeClr val="tx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Rechteck 5"/>
            <p:cNvSpPr/>
            <p:nvPr/>
          </p:nvSpPr>
          <p:spPr>
            <a:xfrm>
              <a:off x="406177" y="3913928"/>
              <a:ext cx="9101851" cy="406701"/>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42900" indent="-342900">
                <a:buFont typeface="Wingdings" panose="05000000000000000000" pitchFamily="2" charset="2"/>
                <a:buChar char="Ø"/>
              </a:pPr>
              <a:r>
                <a:rPr lang="de-DE" sz="2000" dirty="0">
                  <a:solidFill>
                    <a:schemeClr val="tx1"/>
                  </a:solidFill>
                  <a:latin typeface="Arial" pitchFamily="34" charset="0"/>
                  <a:cs typeface="Arial" pitchFamily="34" charset="0"/>
                </a:rPr>
                <a:t>SR fordern MV auf den fehlbaren Spieler zu benennen</a:t>
              </a:r>
            </a:p>
          </p:txBody>
        </p:sp>
        <p:sp>
          <p:nvSpPr>
            <p:cNvPr id="7" name="Rechteck 6"/>
            <p:cNvSpPr/>
            <p:nvPr/>
          </p:nvSpPr>
          <p:spPr>
            <a:xfrm>
              <a:off x="386859" y="4412382"/>
              <a:ext cx="9121169" cy="406701"/>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42900" indent="-342900">
                <a:buFont typeface="Wingdings" panose="05000000000000000000" pitchFamily="2" charset="2"/>
                <a:buChar char="Ø"/>
              </a:pPr>
              <a:r>
                <a:rPr lang="de-DE" sz="2000" dirty="0">
                  <a:solidFill>
                    <a:schemeClr val="tx1"/>
                  </a:solidFill>
                  <a:latin typeface="Arial" pitchFamily="34" charset="0"/>
                  <a:cs typeface="Arial" pitchFamily="34" charset="0"/>
                </a:rPr>
                <a:t>Spieler erhält eine Hinausstellung (wird ihm persönlich angelastet)</a:t>
              </a:r>
            </a:p>
          </p:txBody>
        </p:sp>
        <p:sp>
          <p:nvSpPr>
            <p:cNvPr id="10" name="Rechteck 9"/>
            <p:cNvSpPr/>
            <p:nvPr/>
          </p:nvSpPr>
          <p:spPr>
            <a:xfrm>
              <a:off x="4160118" y="3429617"/>
              <a:ext cx="1637048" cy="406701"/>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000" dirty="0">
                  <a:solidFill>
                    <a:schemeClr val="tx1"/>
                  </a:solidFill>
                  <a:latin typeface="Arial" pitchFamily="34" charset="0"/>
                  <a:cs typeface="Arial" pitchFamily="34" charset="0"/>
                </a:rPr>
                <a:t>Variante 1:</a:t>
              </a:r>
            </a:p>
          </p:txBody>
        </p:sp>
      </p:grpSp>
      <p:grpSp>
        <p:nvGrpSpPr>
          <p:cNvPr id="14" name="Gruppieren 13"/>
          <p:cNvGrpSpPr/>
          <p:nvPr/>
        </p:nvGrpSpPr>
        <p:grpSpPr>
          <a:xfrm>
            <a:off x="271686" y="4988446"/>
            <a:ext cx="9333661" cy="1512168"/>
            <a:chOff x="271686" y="4988446"/>
            <a:chExt cx="9333661" cy="1512168"/>
          </a:xfrm>
        </p:grpSpPr>
        <p:sp>
          <p:nvSpPr>
            <p:cNvPr id="13" name="Rechteck 12"/>
            <p:cNvSpPr/>
            <p:nvPr/>
          </p:nvSpPr>
          <p:spPr>
            <a:xfrm>
              <a:off x="271686" y="4988446"/>
              <a:ext cx="9333661" cy="15121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8" name="Rechteck 7"/>
            <p:cNvSpPr/>
            <p:nvPr/>
          </p:nvSpPr>
          <p:spPr>
            <a:xfrm>
              <a:off x="406177" y="5561282"/>
              <a:ext cx="9101851" cy="406701"/>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42900" indent="-342900">
                <a:buFont typeface="Wingdings" panose="05000000000000000000" pitchFamily="2" charset="2"/>
                <a:buChar char="Ø"/>
              </a:pPr>
              <a:r>
                <a:rPr lang="de-DE" sz="2000" dirty="0">
                  <a:solidFill>
                    <a:schemeClr val="tx1"/>
                  </a:solidFill>
                  <a:latin typeface="Arial" pitchFamily="34" charset="0"/>
                  <a:cs typeface="Arial" pitchFamily="34" charset="0"/>
                </a:rPr>
                <a:t>Weigert sich der MV, benennen SR einen Spieler</a:t>
              </a:r>
            </a:p>
          </p:txBody>
        </p:sp>
        <p:sp>
          <p:nvSpPr>
            <p:cNvPr id="9" name="Rechteck 8"/>
            <p:cNvSpPr/>
            <p:nvPr/>
          </p:nvSpPr>
          <p:spPr>
            <a:xfrm>
              <a:off x="415702" y="6034658"/>
              <a:ext cx="9101851" cy="406701"/>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342900" indent="-342900">
                <a:buFont typeface="Wingdings" panose="05000000000000000000" pitchFamily="2" charset="2"/>
                <a:buChar char="Ø"/>
              </a:pPr>
              <a:r>
                <a:rPr lang="de-DE" sz="2000" dirty="0">
                  <a:solidFill>
                    <a:schemeClr val="tx1"/>
                  </a:solidFill>
                  <a:latin typeface="Arial" pitchFamily="34" charset="0"/>
                  <a:cs typeface="Arial" pitchFamily="34" charset="0"/>
                </a:rPr>
                <a:t>Spieler erhält eine Hinausstellung (wird ihm persönlich angelastet)</a:t>
              </a:r>
            </a:p>
          </p:txBody>
        </p:sp>
        <p:sp>
          <p:nvSpPr>
            <p:cNvPr id="12" name="Rechteck 11"/>
            <p:cNvSpPr/>
            <p:nvPr/>
          </p:nvSpPr>
          <p:spPr>
            <a:xfrm>
              <a:off x="4094993" y="5069979"/>
              <a:ext cx="1637048" cy="406701"/>
            </a:xfrm>
            <a:prstGeom prst="rect">
              <a:avLst/>
            </a:prstGeom>
            <a:solidFill>
              <a:schemeClr val="bg1">
                <a:lumMod val="95000"/>
              </a:schemeClr>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000" dirty="0">
                  <a:solidFill>
                    <a:schemeClr val="tx1"/>
                  </a:solidFill>
                  <a:latin typeface="Arial" pitchFamily="34" charset="0"/>
                  <a:cs typeface="Arial" pitchFamily="34" charset="0"/>
                </a:rPr>
                <a:t>Variante 2:</a:t>
              </a:r>
            </a:p>
          </p:txBody>
        </p:sp>
      </p:grpSp>
      <p:sp>
        <p:nvSpPr>
          <p:cNvPr id="17" name="Rechteck 16"/>
          <p:cNvSpPr/>
          <p:nvPr/>
        </p:nvSpPr>
        <p:spPr>
          <a:xfrm>
            <a:off x="2711197" y="307926"/>
            <a:ext cx="4297491" cy="424732"/>
          </a:xfrm>
          <a:prstGeom prst="rect">
            <a:avLst/>
          </a:prstGeom>
        </p:spPr>
        <p:txBody>
          <a:bodyPr lIns="91434" tIns="45717" rIns="91434" bIns="45717"/>
          <a:lstStyle/>
          <a:p>
            <a:pPr algn="ctr">
              <a:lnSpc>
                <a:spcPct val="90000"/>
              </a:lnSpc>
            </a:pPr>
            <a:r>
              <a:rPr lang="de-DE" sz="3200" dirty="0">
                <a:solidFill>
                  <a:schemeClr val="tx1"/>
                </a:solidFill>
              </a:rPr>
              <a:t>Betreten Spielfläche </a:t>
            </a:r>
          </a:p>
        </p:txBody>
      </p:sp>
    </p:spTree>
    <p:extLst>
      <p:ext uri="{BB962C8B-B14F-4D97-AF65-F5344CB8AC3E}">
        <p14:creationId xmlns:p14="http://schemas.microsoft.com/office/powerpoint/2010/main" val="406222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86858" y="1172022"/>
            <a:ext cx="9101851" cy="49903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smtClean="0">
                <a:solidFill>
                  <a:srgbClr val="FF0000"/>
                </a:solidFill>
                <a:latin typeface="Arial" pitchFamily="34" charset="0"/>
                <a:cs typeface="Arial" pitchFamily="34" charset="0"/>
              </a:rPr>
              <a:t>Hinweis:</a:t>
            </a:r>
            <a:endParaRPr lang="de-DE" sz="2600" dirty="0">
              <a:solidFill>
                <a:srgbClr val="FF0000"/>
              </a:solidFill>
              <a:latin typeface="Arial" pitchFamily="34" charset="0"/>
              <a:cs typeface="Arial" pitchFamily="34" charset="0"/>
            </a:endParaRPr>
          </a:p>
        </p:txBody>
      </p:sp>
      <p:sp>
        <p:nvSpPr>
          <p:cNvPr id="4" name="Rechteck 3"/>
          <p:cNvSpPr/>
          <p:nvPr/>
        </p:nvSpPr>
        <p:spPr>
          <a:xfrm>
            <a:off x="386859" y="1702894"/>
            <a:ext cx="9101851" cy="1391586"/>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800" dirty="0">
                <a:solidFill>
                  <a:schemeClr val="tx1"/>
                </a:solidFill>
                <a:latin typeface="Arial" pitchFamily="34" charset="0"/>
                <a:cs typeface="Arial" pitchFamily="34" charset="0"/>
              </a:rPr>
              <a:t>Als „fehlbarer Spieler“ kann nur ein Spieler benannt werden, der sich zum Zeitpunkt der Unterbrechung auf der Spielfläche befindet.</a:t>
            </a:r>
          </a:p>
        </p:txBody>
      </p:sp>
      <p:sp>
        <p:nvSpPr>
          <p:cNvPr id="6" name="Rechteck 5"/>
          <p:cNvSpPr/>
          <p:nvPr/>
        </p:nvSpPr>
        <p:spPr>
          <a:xfrm>
            <a:off x="2711197" y="307926"/>
            <a:ext cx="4297491" cy="424732"/>
          </a:xfrm>
          <a:prstGeom prst="rect">
            <a:avLst/>
          </a:prstGeom>
        </p:spPr>
        <p:txBody>
          <a:bodyPr lIns="91434" tIns="45717" rIns="91434" bIns="45717"/>
          <a:lstStyle/>
          <a:p>
            <a:pPr algn="ctr">
              <a:lnSpc>
                <a:spcPct val="90000"/>
              </a:lnSpc>
            </a:pPr>
            <a:r>
              <a:rPr lang="de-DE" sz="3200" dirty="0">
                <a:solidFill>
                  <a:schemeClr val="tx1"/>
                </a:solidFill>
              </a:rPr>
              <a:t>Betreten Spielfläche </a:t>
            </a:r>
          </a:p>
        </p:txBody>
      </p:sp>
    </p:spTree>
    <p:extLst>
      <p:ext uri="{BB962C8B-B14F-4D97-AF65-F5344CB8AC3E}">
        <p14:creationId xmlns:p14="http://schemas.microsoft.com/office/powerpoint/2010/main" val="3615892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29969" y="91902"/>
            <a:ext cx="8189598" cy="837588"/>
          </a:xfrm>
          <a:prstGeom prst="rect">
            <a:avLst/>
          </a:prstGeom>
          <a:noFill/>
        </p:spPr>
        <p:style>
          <a:lnRef idx="3">
            <a:schemeClr val="lt1"/>
          </a:lnRef>
          <a:fillRef idx="1">
            <a:schemeClr val="accent3"/>
          </a:fillRef>
          <a:effectRef idx="1">
            <a:schemeClr val="accent3"/>
          </a:effectRef>
          <a:fontRef idx="minor">
            <a:schemeClr val="lt1"/>
          </a:fontRef>
        </p:style>
        <p:txBody>
          <a:bodyPr wrap="square" lIns="97969" tIns="48984" rIns="97969" bIns="48984">
            <a:spAutoFit/>
          </a:bodyPr>
          <a:lstStyle/>
          <a:p>
            <a:pPr algn="ctr"/>
            <a:r>
              <a:rPr lang="de-DE" sz="2800" dirty="0">
                <a:solidFill>
                  <a:schemeClr val="tx1"/>
                </a:solidFill>
                <a:latin typeface="Arial" pitchFamily="34" charset="0"/>
                <a:cs typeface="Arial" pitchFamily="34" charset="0"/>
              </a:rPr>
              <a:t>Spielerwechsel nach Regel 2:5 </a:t>
            </a:r>
          </a:p>
          <a:p>
            <a:pPr algn="ctr"/>
            <a:r>
              <a:rPr lang="de-DE" sz="1800" dirty="0">
                <a:solidFill>
                  <a:schemeClr val="tx1"/>
                </a:solidFill>
                <a:latin typeface="Arial" pitchFamily="34" charset="0"/>
                <a:cs typeface="Arial" pitchFamily="34" charset="0"/>
              </a:rPr>
              <a:t>(Freiwurf nach Schlusssignal)</a:t>
            </a:r>
            <a:endParaRPr lang="de-DE" sz="2800" dirty="0">
              <a:solidFill>
                <a:schemeClr val="tx1"/>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1312334" y="1978094"/>
            <a:ext cx="4339385" cy="3730432"/>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506" y="2026506"/>
            <a:ext cx="2113116" cy="3078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696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15702" y="5360900"/>
            <a:ext cx="9289032" cy="1013021"/>
          </a:xfrm>
          <a:prstGeom prst="rect">
            <a:avLst/>
          </a:prstGeom>
          <a:solidFill>
            <a:schemeClr val="bg1"/>
          </a:solid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pPr marL="447675" indent="-447675">
              <a:lnSpc>
                <a:spcPct val="90000"/>
              </a:lnSpc>
              <a:spcBef>
                <a:spcPts val="1000"/>
              </a:spcBef>
              <a:buFont typeface="Arial" panose="020B0604020202020204" pitchFamily="34" charset="0"/>
              <a:buChar char="→"/>
            </a:pPr>
            <a:r>
              <a:rPr lang="de-DE" sz="2200" dirty="0">
                <a:solidFill>
                  <a:schemeClr val="tx1"/>
                </a:solidFill>
                <a:latin typeface="Arial" panose="020B0604020202020204" pitchFamily="34" charset="0"/>
                <a:cs typeface="Arial" panose="020B0604020202020204" pitchFamily="34" charset="0"/>
              </a:rPr>
              <a:t>In beiden Fällen beenden die Schiedsrichter das Spiel erst, wenn der Freiwurf oder 7-m-Wurf ausgeführt oder wiederholt wurde und das Ergebnis dieses Wurfes feststeht. </a:t>
            </a:r>
          </a:p>
        </p:txBody>
      </p:sp>
      <p:sp>
        <p:nvSpPr>
          <p:cNvPr id="6" name="Rechteck 5"/>
          <p:cNvSpPr/>
          <p:nvPr/>
        </p:nvSpPr>
        <p:spPr>
          <a:xfrm>
            <a:off x="415702" y="1322890"/>
            <a:ext cx="9289032" cy="1073268"/>
          </a:xfrm>
          <a:prstGeom prst="rect">
            <a:avLst/>
          </a:prstGeom>
          <a:solidFill>
            <a:schemeClr val="bg1"/>
          </a:solid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pPr marL="447675" indent="-447675">
              <a:lnSpc>
                <a:spcPct val="90000"/>
              </a:lnSpc>
              <a:spcBef>
                <a:spcPts val="1000"/>
              </a:spcBef>
              <a:buFont typeface="Arial" panose="020B0604020202020204" pitchFamily="34" charset="0"/>
              <a:buChar char="→"/>
            </a:pPr>
            <a:r>
              <a:rPr lang="de-DE" sz="2200" dirty="0">
                <a:solidFill>
                  <a:schemeClr val="tx1"/>
                </a:solidFill>
                <a:latin typeface="Arial" panose="020B0604020202020204" pitchFamily="34" charset="0"/>
                <a:cs typeface="Arial" panose="020B0604020202020204" pitchFamily="34" charset="0"/>
              </a:rPr>
              <a:t>Regelwidrigkeiten und unsportliches Verhalten vor oder mit dem Ertönen Schlusssignal (bei Halbzeit- oder Spielende bzw. zum Ende der Halbzeiten einer Verlängerung) sind zu ahnden!</a:t>
            </a:r>
          </a:p>
        </p:txBody>
      </p:sp>
      <p:sp>
        <p:nvSpPr>
          <p:cNvPr id="7" name="Rechteck 6"/>
          <p:cNvSpPr/>
          <p:nvPr/>
        </p:nvSpPr>
        <p:spPr>
          <a:xfrm>
            <a:off x="415702" y="2714625"/>
            <a:ext cx="9289032" cy="708322"/>
          </a:xfrm>
          <a:prstGeom prst="rect">
            <a:avLst/>
          </a:prstGeom>
          <a:solidFill>
            <a:schemeClr val="bg1"/>
          </a:solid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pPr marL="447675" indent="-447675">
              <a:lnSpc>
                <a:spcPct val="90000"/>
              </a:lnSpc>
              <a:spcBef>
                <a:spcPts val="1000"/>
              </a:spcBef>
              <a:buFont typeface="Arial" panose="020B0604020202020204" pitchFamily="34" charset="0"/>
              <a:buChar char="→"/>
            </a:pPr>
            <a:r>
              <a:rPr lang="de-DE" sz="2200" dirty="0">
                <a:solidFill>
                  <a:schemeClr val="tx1"/>
                </a:solidFill>
                <a:latin typeface="Arial" panose="020B0604020202020204" pitchFamily="34" charset="0"/>
                <a:cs typeface="Arial" panose="020B0604020202020204" pitchFamily="34" charset="0"/>
              </a:rPr>
              <a:t>Auch wenn Ausführung des Freiwurfs oder 7-m-Wurfs nicht vor dem Schlusssignal erfolgen kann!</a:t>
            </a:r>
          </a:p>
        </p:txBody>
      </p:sp>
      <p:sp>
        <p:nvSpPr>
          <p:cNvPr id="8" name="Rechteck 7"/>
          <p:cNvSpPr/>
          <p:nvPr/>
        </p:nvSpPr>
        <p:spPr>
          <a:xfrm>
            <a:off x="415702" y="3764310"/>
            <a:ext cx="9289032" cy="1317720"/>
          </a:xfrm>
          <a:prstGeom prst="rect">
            <a:avLst/>
          </a:prstGeom>
          <a:solidFill>
            <a:schemeClr val="bg1"/>
          </a:solid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pPr marL="447675" indent="-447675">
              <a:lnSpc>
                <a:spcPct val="90000"/>
              </a:lnSpc>
              <a:spcBef>
                <a:spcPts val="1000"/>
              </a:spcBef>
              <a:buFont typeface="Arial" panose="020B0604020202020204" pitchFamily="34" charset="0"/>
              <a:buChar char="→"/>
            </a:pPr>
            <a:r>
              <a:rPr lang="de-DE" sz="2200" dirty="0">
                <a:solidFill>
                  <a:schemeClr val="tx1"/>
                </a:solidFill>
                <a:latin typeface="Arial" panose="020B0604020202020204" pitchFamily="34" charset="0"/>
                <a:cs typeface="Arial" panose="020B0604020202020204" pitchFamily="34" charset="0"/>
              </a:rPr>
              <a:t>Ertönt das Schlusssignal, wenn ein Frei- oder 7-m-Wurf noch auszuführen ist oder der Ball sich nach einem solchen Wurf noch in der Luft befindet, ist dieser Wurf ebenfalls zu wiederholen. </a:t>
            </a:r>
          </a:p>
        </p:txBody>
      </p:sp>
      <p:sp>
        <p:nvSpPr>
          <p:cNvPr id="9" name="Rechteck 8"/>
          <p:cNvSpPr/>
          <p:nvPr/>
        </p:nvSpPr>
        <p:spPr>
          <a:xfrm>
            <a:off x="2459399" y="139527"/>
            <a:ext cx="5085095" cy="763722"/>
          </a:xfrm>
          <a:prstGeom prst="rect">
            <a:avLst/>
          </a:prstGeom>
        </p:spPr>
        <p:txBody>
          <a:bodyPr lIns="91434" tIns="45717" rIns="91434" bIns="45717"/>
          <a:lstStyle/>
          <a:p>
            <a:pPr algn="ctr">
              <a:lnSpc>
                <a:spcPct val="90000"/>
              </a:lnSpc>
            </a:pPr>
            <a:r>
              <a:rPr lang="de-DE" dirty="0">
                <a:solidFill>
                  <a:schemeClr val="tx1"/>
                </a:solidFill>
                <a:latin typeface="Arial" charset="0"/>
              </a:rPr>
              <a:t>Spielerwechsel nach Regel 2:5 </a:t>
            </a:r>
          </a:p>
          <a:p>
            <a:pPr algn="ctr">
              <a:lnSpc>
                <a:spcPct val="90000"/>
              </a:lnSpc>
            </a:pPr>
            <a:r>
              <a:rPr lang="de-DE" dirty="0">
                <a:solidFill>
                  <a:schemeClr val="tx1"/>
                </a:solidFill>
                <a:latin typeface="Arial" charset="0"/>
              </a:rPr>
              <a:t>(Freiwurf nach Schlusssignal)</a:t>
            </a:r>
          </a:p>
        </p:txBody>
      </p:sp>
    </p:spTree>
    <p:extLst>
      <p:ext uri="{BB962C8B-B14F-4D97-AF65-F5344CB8AC3E}">
        <p14:creationId xmlns:p14="http://schemas.microsoft.com/office/powerpoint/2010/main" val="615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15702" y="1263515"/>
            <a:ext cx="9289031" cy="1299253"/>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Für diese Freiwurfausführungen (oder -wiederholungen) gelten besondere Anweisungen bezüglich der Aufstellung der Spieler und des Spielerwechsels! </a:t>
            </a:r>
          </a:p>
        </p:txBody>
      </p:sp>
      <p:sp>
        <p:nvSpPr>
          <p:cNvPr id="4" name="Rechteck 3"/>
          <p:cNvSpPr/>
          <p:nvPr/>
        </p:nvSpPr>
        <p:spPr>
          <a:xfrm>
            <a:off x="415703" y="2744982"/>
            <a:ext cx="9289030" cy="89914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rgbClr val="FF0000"/>
                </a:solidFill>
                <a:latin typeface="Arial" pitchFamily="34" charset="0"/>
                <a:cs typeface="Arial" pitchFamily="34" charset="0"/>
              </a:rPr>
              <a:t>Abweichend von dem normalen Spielerwechsel darf die </a:t>
            </a:r>
            <a:r>
              <a:rPr lang="de-DE" sz="2600" i="1" dirty="0">
                <a:solidFill>
                  <a:srgbClr val="0070C0"/>
                </a:solidFill>
                <a:latin typeface="Arial" pitchFamily="34" charset="0"/>
                <a:cs typeface="Arial" pitchFamily="34" charset="0"/>
              </a:rPr>
              <a:t>angreifende </a:t>
            </a:r>
            <a:r>
              <a:rPr lang="de-DE" sz="2600" dirty="0">
                <a:solidFill>
                  <a:srgbClr val="FF0000"/>
                </a:solidFill>
                <a:latin typeface="Arial" pitchFamily="34" charset="0"/>
                <a:cs typeface="Arial" pitchFamily="34" charset="0"/>
              </a:rPr>
              <a:t>Mannschaft einen Spieler auswechseln!</a:t>
            </a:r>
          </a:p>
        </p:txBody>
      </p:sp>
      <p:sp>
        <p:nvSpPr>
          <p:cNvPr id="5" name="Rechteck 4"/>
          <p:cNvSpPr/>
          <p:nvPr/>
        </p:nvSpPr>
        <p:spPr>
          <a:xfrm>
            <a:off x="415703" y="5707918"/>
            <a:ext cx="9289030" cy="49903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Verstöße sind entsprechend zu ahnden. (Wechselfehler!) </a:t>
            </a:r>
          </a:p>
        </p:txBody>
      </p:sp>
      <p:sp>
        <p:nvSpPr>
          <p:cNvPr id="6" name="Rechteck 5"/>
          <p:cNvSpPr/>
          <p:nvPr/>
        </p:nvSpPr>
        <p:spPr>
          <a:xfrm>
            <a:off x="2459399" y="139527"/>
            <a:ext cx="5085095" cy="763722"/>
          </a:xfrm>
          <a:prstGeom prst="rect">
            <a:avLst/>
          </a:prstGeom>
        </p:spPr>
        <p:txBody>
          <a:bodyPr lIns="91434" tIns="45717" rIns="91434" bIns="45717"/>
          <a:lstStyle/>
          <a:p>
            <a:pPr algn="ctr">
              <a:lnSpc>
                <a:spcPct val="90000"/>
              </a:lnSpc>
            </a:pPr>
            <a:r>
              <a:rPr lang="de-DE" dirty="0">
                <a:solidFill>
                  <a:schemeClr val="tx1"/>
                </a:solidFill>
                <a:latin typeface="Arial" charset="0"/>
              </a:rPr>
              <a:t>Spielerwechsel nach Regel 2:5 </a:t>
            </a:r>
          </a:p>
          <a:p>
            <a:pPr algn="ctr">
              <a:lnSpc>
                <a:spcPct val="90000"/>
              </a:lnSpc>
            </a:pPr>
            <a:r>
              <a:rPr lang="de-DE" dirty="0">
                <a:solidFill>
                  <a:schemeClr val="tx1"/>
                </a:solidFill>
                <a:latin typeface="Arial" charset="0"/>
              </a:rPr>
              <a:t>(Freiwurf nach Schlusssignal)</a:t>
            </a:r>
          </a:p>
        </p:txBody>
      </p:sp>
      <p:sp>
        <p:nvSpPr>
          <p:cNvPr id="7" name="Rechteck 6"/>
          <p:cNvSpPr/>
          <p:nvPr/>
        </p:nvSpPr>
        <p:spPr>
          <a:xfrm>
            <a:off x="415702" y="3826340"/>
            <a:ext cx="9289030" cy="1699363"/>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algn="ctr"/>
            <a:r>
              <a:rPr lang="de-DE" sz="2600" dirty="0">
                <a:solidFill>
                  <a:schemeClr val="tx1"/>
                </a:solidFill>
                <a:latin typeface="Arial" pitchFamily="34" charset="0"/>
                <a:cs typeface="Arial" pitchFamily="34" charset="0"/>
              </a:rPr>
              <a:t>Ebenso darf die abwehrende Mannschaft einen Feldspieler gegen einen Torwart auswechseln, wenn sie beim Ertönen des Schlusssignals mit 7 Feldspielern spielt.</a:t>
            </a:r>
          </a:p>
        </p:txBody>
      </p:sp>
    </p:spTree>
    <p:extLst>
      <p:ext uri="{BB962C8B-B14F-4D97-AF65-F5344CB8AC3E}">
        <p14:creationId xmlns:p14="http://schemas.microsoft.com/office/powerpoint/2010/main" val="33380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43694" y="1762263"/>
            <a:ext cx="2684076" cy="1891748"/>
          </a:xfrm>
          <a:prstGeom prst="rect">
            <a:avLst/>
          </a:prstGeom>
          <a:ln>
            <a:noFill/>
          </a:ln>
          <a:effectLst>
            <a:outerShdw blurRad="292100" dist="139700" dir="2700000" algn="tl" rotWithShape="0">
              <a:srgbClr val="333333">
                <a:alpha val="65000"/>
              </a:srgbClr>
            </a:outerShdw>
          </a:effectLst>
        </p:spPr>
      </p:pic>
      <p:pic>
        <p:nvPicPr>
          <p:cNvPr id="9219" name="Picture 3"/>
          <p:cNvPicPr>
            <a:picLocks noChangeAspect="1" noChangeArrowheads="1"/>
          </p:cNvPicPr>
          <p:nvPr/>
        </p:nvPicPr>
        <p:blipFill>
          <a:blip r:embed="rId3" cstate="print"/>
          <a:srcRect/>
          <a:stretch>
            <a:fillRect/>
          </a:stretch>
        </p:blipFill>
        <p:spPr bwMode="auto">
          <a:xfrm>
            <a:off x="3534254" y="1775680"/>
            <a:ext cx="2711605" cy="1878331"/>
          </a:xfrm>
          <a:prstGeom prst="rect">
            <a:avLst/>
          </a:prstGeom>
          <a:ln>
            <a:noFill/>
          </a:ln>
          <a:effectLst>
            <a:outerShdw blurRad="292100" dist="139700" dir="2700000" algn="tl" rotWithShape="0">
              <a:srgbClr val="333333">
                <a:alpha val="65000"/>
              </a:srgbClr>
            </a:outerShdw>
          </a:effectLst>
        </p:spPr>
      </p:pic>
      <p:pic>
        <p:nvPicPr>
          <p:cNvPr id="9220" name="Picture 4"/>
          <p:cNvPicPr>
            <a:picLocks noChangeAspect="1" noChangeArrowheads="1"/>
          </p:cNvPicPr>
          <p:nvPr/>
        </p:nvPicPr>
        <p:blipFill>
          <a:blip r:embed="rId4" cstate="print"/>
          <a:srcRect/>
          <a:stretch>
            <a:fillRect/>
          </a:stretch>
        </p:blipFill>
        <p:spPr bwMode="auto">
          <a:xfrm>
            <a:off x="6766106" y="1753383"/>
            <a:ext cx="2739135" cy="1905165"/>
          </a:xfrm>
          <a:prstGeom prst="rect">
            <a:avLst/>
          </a:prstGeom>
          <a:ln>
            <a:noFill/>
          </a:ln>
          <a:effectLst>
            <a:outerShdw blurRad="292100" dist="139700" dir="2700000" algn="tl" rotWithShape="0">
              <a:srgbClr val="333333">
                <a:alpha val="65000"/>
              </a:srgbClr>
            </a:outerShdw>
          </a:effectLst>
        </p:spPr>
      </p:pic>
      <p:pic>
        <p:nvPicPr>
          <p:cNvPr id="9221" name="Picture 5"/>
          <p:cNvPicPr>
            <a:picLocks noChangeAspect="1" noChangeArrowheads="1"/>
          </p:cNvPicPr>
          <p:nvPr/>
        </p:nvPicPr>
        <p:blipFill>
          <a:blip r:embed="rId5" cstate="print"/>
          <a:srcRect/>
          <a:stretch>
            <a:fillRect/>
          </a:stretch>
        </p:blipFill>
        <p:spPr bwMode="auto">
          <a:xfrm>
            <a:off x="343694" y="4208575"/>
            <a:ext cx="2780428" cy="1931998"/>
          </a:xfrm>
          <a:prstGeom prst="rect">
            <a:avLst/>
          </a:prstGeom>
          <a:ln>
            <a:noFill/>
          </a:ln>
          <a:effectLst>
            <a:outerShdw blurRad="292100" dist="139700" dir="2700000" algn="tl" rotWithShape="0">
              <a:srgbClr val="333333">
                <a:alpha val="65000"/>
              </a:srgbClr>
            </a:outerShdw>
          </a:effectLst>
        </p:spPr>
      </p:pic>
      <p:pic>
        <p:nvPicPr>
          <p:cNvPr id="9222" name="Picture 6"/>
          <p:cNvPicPr>
            <a:picLocks noChangeAspect="1" noChangeArrowheads="1"/>
          </p:cNvPicPr>
          <p:nvPr/>
        </p:nvPicPr>
        <p:blipFill>
          <a:blip r:embed="rId6" cstate="print"/>
          <a:srcRect/>
          <a:stretch>
            <a:fillRect/>
          </a:stretch>
        </p:blipFill>
        <p:spPr bwMode="auto">
          <a:xfrm>
            <a:off x="3561782" y="4235409"/>
            <a:ext cx="2766663" cy="1905164"/>
          </a:xfrm>
          <a:prstGeom prst="rect">
            <a:avLst/>
          </a:prstGeom>
          <a:ln>
            <a:noFill/>
          </a:ln>
          <a:effectLst>
            <a:outerShdw blurRad="292100" dist="139700" dir="2700000" algn="tl" rotWithShape="0">
              <a:srgbClr val="333333">
                <a:alpha val="65000"/>
              </a:srgbClr>
            </a:outerShdw>
          </a:effectLst>
        </p:spPr>
      </p:pic>
      <p:pic>
        <p:nvPicPr>
          <p:cNvPr id="9223" name="Picture 7"/>
          <p:cNvPicPr>
            <a:picLocks noChangeAspect="1" noChangeArrowheads="1"/>
          </p:cNvPicPr>
          <p:nvPr/>
        </p:nvPicPr>
        <p:blipFill>
          <a:blip r:embed="rId7" cstate="print"/>
          <a:srcRect/>
          <a:stretch>
            <a:fillRect/>
          </a:stretch>
        </p:blipFill>
        <p:spPr bwMode="auto">
          <a:xfrm>
            <a:off x="6766106" y="4235409"/>
            <a:ext cx="2725370" cy="1905165"/>
          </a:xfrm>
          <a:prstGeom prst="rect">
            <a:avLst/>
          </a:prstGeom>
          <a:ln>
            <a:noFill/>
          </a:ln>
          <a:effectLst>
            <a:outerShdw blurRad="292100" dist="139700" dir="2700000" algn="tl" rotWithShape="0">
              <a:srgbClr val="333333">
                <a:alpha val="65000"/>
              </a:srgbClr>
            </a:outerShdw>
          </a:effectLst>
        </p:spPr>
      </p:pic>
      <p:sp>
        <p:nvSpPr>
          <p:cNvPr id="10" name="Rechteck 9"/>
          <p:cNvSpPr/>
          <p:nvPr/>
        </p:nvSpPr>
        <p:spPr>
          <a:xfrm>
            <a:off x="2723661" y="163910"/>
            <a:ext cx="4169292" cy="755501"/>
          </a:xfrm>
          <a:prstGeom prst="rect">
            <a:avLst/>
          </a:prstGeom>
        </p:spPr>
        <p:txBody>
          <a:bodyPr lIns="91434" tIns="45717" rIns="91434" bIns="45717"/>
          <a:lstStyle/>
          <a:p>
            <a:pPr algn="ctr" eaLnBrk="0" hangingPunct="0">
              <a:lnSpc>
                <a:spcPct val="90000"/>
              </a:lnSpc>
            </a:pPr>
            <a:r>
              <a:rPr lang="de-DE" sz="4800" dirty="0">
                <a:solidFill>
                  <a:schemeClr val="tx1"/>
                </a:solidFill>
                <a:cs typeface="Arial" charset="0"/>
              </a:rPr>
              <a:t>Ausrüstung </a:t>
            </a:r>
          </a:p>
        </p:txBody>
      </p:sp>
      <p:sp>
        <p:nvSpPr>
          <p:cNvPr id="9" name="Rechteck 8"/>
          <p:cNvSpPr/>
          <p:nvPr/>
        </p:nvSpPr>
        <p:spPr>
          <a:xfrm>
            <a:off x="3728070" y="6212582"/>
            <a:ext cx="2545890" cy="461665"/>
          </a:xfrm>
          <a:prstGeom prst="rect">
            <a:avLst/>
          </a:prstGeom>
        </p:spPr>
        <p:txBody>
          <a:bodyPr wrap="none">
            <a:spAutoFit/>
          </a:bodyPr>
          <a:lstStyle/>
          <a:p>
            <a:pPr algn="ctr"/>
            <a:r>
              <a:rPr lang="de-DE" altLang="de-DE" u="sng" dirty="0">
                <a:solidFill>
                  <a:schemeClr val="tx1"/>
                </a:solidFill>
              </a:rPr>
              <a:t>(Regel 4:7 – 4:9)</a:t>
            </a:r>
            <a:endParaRPr lang="de-DE" altLang="de-DE" dirty="0">
              <a:solidFill>
                <a:schemeClr val="tx1"/>
              </a:solidFill>
            </a:endParaRPr>
          </a:p>
        </p:txBody>
      </p:sp>
    </p:spTree>
    <p:extLst>
      <p:ext uri="{BB962C8B-B14F-4D97-AF65-F5344CB8AC3E}">
        <p14:creationId xmlns:p14="http://schemas.microsoft.com/office/powerpoint/2010/main" val="2623871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15702" y="1388046"/>
            <a:ext cx="9289032" cy="747377"/>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Alle Feldspieler einer Mannschaft müssen </a:t>
            </a:r>
            <a:r>
              <a:rPr lang="de-DE" sz="2100" u="sng" dirty="0">
                <a:solidFill>
                  <a:schemeClr val="tx1"/>
                </a:solidFill>
                <a:latin typeface="Arial" pitchFamily="34" charset="0"/>
                <a:cs typeface="Arial" pitchFamily="34" charset="0"/>
              </a:rPr>
              <a:t>einheitliche</a:t>
            </a:r>
            <a:r>
              <a:rPr lang="de-DE" sz="2100" dirty="0">
                <a:solidFill>
                  <a:schemeClr val="tx1"/>
                </a:solidFill>
                <a:latin typeface="Arial" pitchFamily="34" charset="0"/>
                <a:cs typeface="Arial" pitchFamily="34" charset="0"/>
              </a:rPr>
              <a:t> Spielkleidung tragen.</a:t>
            </a:r>
          </a:p>
        </p:txBody>
      </p:sp>
      <p:sp>
        <p:nvSpPr>
          <p:cNvPr id="9" name="Rechteck 8"/>
          <p:cNvSpPr/>
          <p:nvPr/>
        </p:nvSpPr>
        <p:spPr>
          <a:xfrm>
            <a:off x="404730" y="2616583"/>
            <a:ext cx="9300004" cy="747377"/>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Die Kombinationen von Farbe und Design der beiden Mannschaften müssen sich deutlich voneinander unterscheiden. </a:t>
            </a:r>
          </a:p>
        </p:txBody>
      </p:sp>
      <p:sp>
        <p:nvSpPr>
          <p:cNvPr id="12" name="Rechteck 11"/>
          <p:cNvSpPr/>
          <p:nvPr/>
        </p:nvSpPr>
        <p:spPr>
          <a:xfrm>
            <a:off x="404730" y="3845120"/>
            <a:ext cx="9300004" cy="1397270"/>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Alle als </a:t>
            </a:r>
            <a:r>
              <a:rPr lang="de-DE" sz="2100" u="sng" dirty="0">
                <a:solidFill>
                  <a:schemeClr val="tx1"/>
                </a:solidFill>
                <a:latin typeface="Arial" pitchFamily="34" charset="0"/>
                <a:cs typeface="Arial" pitchFamily="34" charset="0"/>
              </a:rPr>
              <a:t>Torwart</a:t>
            </a:r>
            <a:r>
              <a:rPr lang="de-DE" sz="2100" dirty="0">
                <a:solidFill>
                  <a:schemeClr val="tx1"/>
                </a:solidFill>
                <a:latin typeface="Arial" pitchFamily="34" charset="0"/>
                <a:cs typeface="Arial" pitchFamily="34" charset="0"/>
              </a:rPr>
              <a:t> eingesetzten Spieler einer Mannschaft müssen eine </a:t>
            </a:r>
            <a:r>
              <a:rPr lang="de-DE" sz="2100" u="sng" dirty="0">
                <a:solidFill>
                  <a:schemeClr val="tx1"/>
                </a:solidFill>
                <a:latin typeface="Arial" pitchFamily="34" charset="0"/>
                <a:cs typeface="Arial" pitchFamily="34" charset="0"/>
              </a:rPr>
              <a:t>identische Farbe </a:t>
            </a:r>
            <a:r>
              <a:rPr lang="de-DE" sz="2100" dirty="0">
                <a:solidFill>
                  <a:schemeClr val="tx1"/>
                </a:solidFill>
                <a:latin typeface="Arial" pitchFamily="34" charset="0"/>
                <a:cs typeface="Arial" pitchFamily="34" charset="0"/>
              </a:rPr>
              <a:t>tragen, die sich </a:t>
            </a:r>
            <a:r>
              <a:rPr lang="de-DE" sz="2100" u="sng" dirty="0">
                <a:solidFill>
                  <a:schemeClr val="tx1"/>
                </a:solidFill>
                <a:latin typeface="Arial" pitchFamily="34" charset="0"/>
                <a:cs typeface="Arial" pitchFamily="34" charset="0"/>
              </a:rPr>
              <a:t>von den Farben</a:t>
            </a:r>
            <a:r>
              <a:rPr lang="de-DE" sz="2100" dirty="0">
                <a:solidFill>
                  <a:schemeClr val="tx1"/>
                </a:solidFill>
                <a:latin typeface="Arial" pitchFamily="34" charset="0"/>
                <a:cs typeface="Arial" pitchFamily="34" charset="0"/>
              </a:rPr>
              <a:t> der </a:t>
            </a:r>
            <a:r>
              <a:rPr lang="de-DE" sz="2100" u="sng" dirty="0">
                <a:solidFill>
                  <a:schemeClr val="tx1"/>
                </a:solidFill>
                <a:latin typeface="Arial" pitchFamily="34" charset="0"/>
                <a:cs typeface="Arial" pitchFamily="34" charset="0"/>
              </a:rPr>
              <a:t>Feldspieler</a:t>
            </a:r>
            <a:r>
              <a:rPr lang="de-DE" sz="2100" dirty="0">
                <a:solidFill>
                  <a:schemeClr val="tx1"/>
                </a:solidFill>
                <a:latin typeface="Arial" pitchFamily="34" charset="0"/>
                <a:cs typeface="Arial" pitchFamily="34" charset="0"/>
              </a:rPr>
              <a:t> </a:t>
            </a:r>
            <a:r>
              <a:rPr lang="de-DE" sz="2100" u="sng" dirty="0">
                <a:solidFill>
                  <a:schemeClr val="tx1"/>
                </a:solidFill>
                <a:latin typeface="Arial" pitchFamily="34" charset="0"/>
                <a:cs typeface="Arial" pitchFamily="34" charset="0"/>
              </a:rPr>
              <a:t>beider</a:t>
            </a:r>
            <a:r>
              <a:rPr lang="de-DE" sz="2100" dirty="0">
                <a:solidFill>
                  <a:schemeClr val="tx1"/>
                </a:solidFill>
                <a:latin typeface="Arial" pitchFamily="34" charset="0"/>
                <a:cs typeface="Arial" pitchFamily="34" charset="0"/>
              </a:rPr>
              <a:t> </a:t>
            </a:r>
            <a:r>
              <a:rPr lang="de-DE" sz="2100" u="sng" dirty="0">
                <a:solidFill>
                  <a:schemeClr val="tx1"/>
                </a:solidFill>
                <a:latin typeface="Arial" pitchFamily="34" charset="0"/>
                <a:cs typeface="Arial" pitchFamily="34" charset="0"/>
              </a:rPr>
              <a:t>Mannschaften</a:t>
            </a:r>
            <a:r>
              <a:rPr lang="de-DE" sz="2100" dirty="0">
                <a:solidFill>
                  <a:schemeClr val="tx1"/>
                </a:solidFill>
                <a:latin typeface="Arial" pitchFamily="34" charset="0"/>
                <a:cs typeface="Arial" pitchFamily="34" charset="0"/>
              </a:rPr>
              <a:t> </a:t>
            </a:r>
            <a:r>
              <a:rPr lang="de-DE" sz="2100" u="sng" dirty="0">
                <a:solidFill>
                  <a:schemeClr val="tx1"/>
                </a:solidFill>
                <a:latin typeface="Arial" pitchFamily="34" charset="0"/>
                <a:cs typeface="Arial" pitchFamily="34" charset="0"/>
              </a:rPr>
              <a:t>und</a:t>
            </a:r>
            <a:r>
              <a:rPr lang="de-DE" sz="2100" dirty="0">
                <a:solidFill>
                  <a:schemeClr val="tx1"/>
                </a:solidFill>
                <a:latin typeface="Arial" pitchFamily="34" charset="0"/>
                <a:cs typeface="Arial" pitchFamily="34" charset="0"/>
              </a:rPr>
              <a:t> der </a:t>
            </a:r>
            <a:r>
              <a:rPr lang="de-DE" sz="2100" u="sng" dirty="0">
                <a:solidFill>
                  <a:schemeClr val="tx1"/>
                </a:solidFill>
                <a:latin typeface="Arial" pitchFamily="34" charset="0"/>
                <a:cs typeface="Arial" pitchFamily="34" charset="0"/>
              </a:rPr>
              <a:t>Torwarte der anderen Mannschaft</a:t>
            </a:r>
            <a:r>
              <a:rPr lang="de-DE" sz="2100" dirty="0">
                <a:solidFill>
                  <a:schemeClr val="tx1"/>
                </a:solidFill>
                <a:latin typeface="Arial" pitchFamily="34" charset="0"/>
                <a:cs typeface="Arial" pitchFamily="34" charset="0"/>
              </a:rPr>
              <a:t> </a:t>
            </a:r>
            <a:r>
              <a:rPr lang="de-DE" sz="2100" u="sng" dirty="0">
                <a:solidFill>
                  <a:schemeClr val="tx1"/>
                </a:solidFill>
                <a:latin typeface="Arial" pitchFamily="34" charset="0"/>
                <a:cs typeface="Arial" pitchFamily="34" charset="0"/>
              </a:rPr>
              <a:t>deutlich</a:t>
            </a:r>
            <a:r>
              <a:rPr lang="de-DE" sz="2100" dirty="0">
                <a:solidFill>
                  <a:schemeClr val="tx1"/>
                </a:solidFill>
                <a:latin typeface="Arial" pitchFamily="34" charset="0"/>
                <a:cs typeface="Arial" pitchFamily="34" charset="0"/>
              </a:rPr>
              <a:t> </a:t>
            </a:r>
            <a:r>
              <a:rPr lang="de-DE" sz="2100" u="sng" dirty="0">
                <a:solidFill>
                  <a:schemeClr val="tx1"/>
                </a:solidFill>
                <a:latin typeface="Arial" pitchFamily="34" charset="0"/>
                <a:cs typeface="Arial" pitchFamily="34" charset="0"/>
              </a:rPr>
              <a:t>unterscheidet</a:t>
            </a:r>
            <a:r>
              <a:rPr lang="de-DE" sz="2100" dirty="0">
                <a:solidFill>
                  <a:schemeClr val="tx1"/>
                </a:solidFill>
                <a:latin typeface="Arial" pitchFamily="34" charset="0"/>
                <a:cs typeface="Arial" pitchFamily="34" charset="0"/>
              </a:rPr>
              <a:t>. </a:t>
            </a:r>
          </a:p>
        </p:txBody>
      </p:sp>
      <p:sp>
        <p:nvSpPr>
          <p:cNvPr id="14" name="Rechteck 13"/>
          <p:cNvSpPr/>
          <p:nvPr/>
        </p:nvSpPr>
        <p:spPr>
          <a:xfrm>
            <a:off x="404730" y="5723551"/>
            <a:ext cx="9300004" cy="422431"/>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 Vier </a:t>
            </a:r>
            <a:r>
              <a:rPr lang="de-DE" sz="2100" dirty="0">
                <a:solidFill>
                  <a:srgbClr val="C00000"/>
                </a:solidFill>
                <a:latin typeface="Arial" pitchFamily="34" charset="0"/>
                <a:cs typeface="Arial" pitchFamily="34" charset="0"/>
              </a:rPr>
              <a:t>Farben</a:t>
            </a:r>
            <a:r>
              <a:rPr lang="de-DE" sz="2100" dirty="0">
                <a:solidFill>
                  <a:prstClr val="white"/>
                </a:solidFill>
                <a:latin typeface="Arial" pitchFamily="34" charset="0"/>
                <a:cs typeface="Arial" pitchFamily="34" charset="0"/>
              </a:rPr>
              <a:t> </a:t>
            </a:r>
            <a:r>
              <a:rPr lang="de-DE" sz="2100" dirty="0">
                <a:solidFill>
                  <a:srgbClr val="FFC000"/>
                </a:solidFill>
                <a:latin typeface="Arial" pitchFamily="34" charset="0"/>
                <a:cs typeface="Arial" pitchFamily="34" charset="0"/>
              </a:rPr>
              <a:t>sind</a:t>
            </a:r>
            <a:r>
              <a:rPr lang="de-DE" sz="2100" dirty="0">
                <a:solidFill>
                  <a:prstClr val="white"/>
                </a:solidFill>
                <a:latin typeface="Arial" pitchFamily="34" charset="0"/>
                <a:cs typeface="Arial" pitchFamily="34" charset="0"/>
              </a:rPr>
              <a:t> </a:t>
            </a:r>
            <a:r>
              <a:rPr lang="de-DE" sz="2100" dirty="0">
                <a:solidFill>
                  <a:srgbClr val="002060"/>
                </a:solidFill>
                <a:latin typeface="Arial" pitchFamily="34" charset="0"/>
                <a:cs typeface="Arial" pitchFamily="34" charset="0"/>
              </a:rPr>
              <a:t>notwendig</a:t>
            </a:r>
            <a:r>
              <a:rPr lang="de-DE" sz="2100" dirty="0">
                <a:solidFill>
                  <a:prstClr val="white"/>
                </a:solidFill>
                <a:latin typeface="Arial" pitchFamily="34" charset="0"/>
                <a:cs typeface="Arial" pitchFamily="34" charset="0"/>
              </a:rPr>
              <a:t>!</a:t>
            </a:r>
          </a:p>
        </p:txBody>
      </p:sp>
      <p:sp>
        <p:nvSpPr>
          <p:cNvPr id="7" name="Rechteck 6"/>
          <p:cNvSpPr/>
          <p:nvPr/>
        </p:nvSpPr>
        <p:spPr>
          <a:xfrm>
            <a:off x="2723661" y="163910"/>
            <a:ext cx="4169292" cy="755501"/>
          </a:xfrm>
          <a:prstGeom prst="rect">
            <a:avLst/>
          </a:prstGeom>
        </p:spPr>
        <p:txBody>
          <a:bodyPr lIns="91434" tIns="45717" rIns="91434" bIns="45717"/>
          <a:lstStyle/>
          <a:p>
            <a:pPr algn="ctr" eaLnBrk="0" hangingPunct="0">
              <a:lnSpc>
                <a:spcPct val="90000"/>
              </a:lnSpc>
            </a:pPr>
            <a:r>
              <a:rPr lang="de-DE" sz="4400" dirty="0">
                <a:solidFill>
                  <a:schemeClr val="tx1"/>
                </a:solidFill>
                <a:cs typeface="Arial" charset="0"/>
              </a:rPr>
              <a:t>Ausrüstung </a:t>
            </a:r>
          </a:p>
        </p:txBody>
      </p:sp>
    </p:spTree>
    <p:extLst>
      <p:ext uri="{BB962C8B-B14F-4D97-AF65-F5344CB8AC3E}">
        <p14:creationId xmlns:p14="http://schemas.microsoft.com/office/powerpoint/2010/main" val="157374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43694" y="1415566"/>
            <a:ext cx="9216047" cy="745256"/>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Fehlende Nummern/nicht lesbare Nummern können lediglich zur Notiz im Spielprotokoll führen. </a:t>
            </a:r>
          </a:p>
        </p:txBody>
      </p:sp>
      <p:sp>
        <p:nvSpPr>
          <p:cNvPr id="12" name="Rechteck 11"/>
          <p:cNvSpPr/>
          <p:nvPr/>
        </p:nvSpPr>
        <p:spPr>
          <a:xfrm>
            <a:off x="343694" y="4780218"/>
            <a:ext cx="9216046" cy="107232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Dieser Spieler ist auf seinen „Fauxpas“ hinzuweisen und zur Beseitigung aufzufordern. Ohne persönliche Strafe wird auf Ballverlust (nicht bei formellen Würfen) im laufenden Spiel entschieden. </a:t>
            </a:r>
          </a:p>
        </p:txBody>
      </p:sp>
      <p:sp>
        <p:nvSpPr>
          <p:cNvPr id="14" name="Rechteck 13"/>
          <p:cNvSpPr/>
          <p:nvPr/>
        </p:nvSpPr>
        <p:spPr>
          <a:xfrm>
            <a:off x="343693" y="3269871"/>
            <a:ext cx="9216047" cy="422431"/>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Spieler vergisst seine Trainingsjacke auszuziehen:</a:t>
            </a:r>
          </a:p>
        </p:txBody>
      </p:sp>
      <p:sp>
        <p:nvSpPr>
          <p:cNvPr id="2" name="Pfeil nach unten 1"/>
          <p:cNvSpPr/>
          <p:nvPr/>
        </p:nvSpPr>
        <p:spPr>
          <a:xfrm>
            <a:off x="4232126" y="3764310"/>
            <a:ext cx="864096" cy="79988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723661" y="163910"/>
            <a:ext cx="4169292" cy="755501"/>
          </a:xfrm>
          <a:prstGeom prst="rect">
            <a:avLst/>
          </a:prstGeom>
        </p:spPr>
        <p:txBody>
          <a:bodyPr lIns="91434" tIns="45717" rIns="91434" bIns="45717"/>
          <a:lstStyle/>
          <a:p>
            <a:pPr algn="ctr" eaLnBrk="0" hangingPunct="0">
              <a:lnSpc>
                <a:spcPct val="90000"/>
              </a:lnSpc>
            </a:pPr>
            <a:r>
              <a:rPr lang="de-DE" sz="4400" dirty="0">
                <a:solidFill>
                  <a:schemeClr val="tx1"/>
                </a:solidFill>
                <a:cs typeface="Arial" charset="0"/>
              </a:rPr>
              <a:t>Ausrüstung </a:t>
            </a:r>
          </a:p>
        </p:txBody>
      </p:sp>
    </p:spTree>
    <p:extLst>
      <p:ext uri="{BB962C8B-B14F-4D97-AF65-F5344CB8AC3E}">
        <p14:creationId xmlns:p14="http://schemas.microsoft.com/office/powerpoint/2010/main" val="20297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09481" y="1339541"/>
            <a:ext cx="9208073" cy="107232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Die Spieler müssen auf der Trikotrückseite mindestens 20 cm und auf der Trikotvorderseite mindestens 10 cm hohe sichtbare Nummern haben.</a:t>
            </a:r>
          </a:p>
        </p:txBody>
      </p:sp>
      <p:sp>
        <p:nvSpPr>
          <p:cNvPr id="10" name="Rechteck 9"/>
          <p:cNvSpPr/>
          <p:nvPr/>
        </p:nvSpPr>
        <p:spPr>
          <a:xfrm>
            <a:off x="309481" y="5292847"/>
            <a:ext cx="9208073" cy="107232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Dabei muss es sich um Nummern von 1 bis 99 handeln. Spieler, die zwischen Feldspieler und Torwartposition wechseln, müssen die gleiche Nummer benutzen.  </a:t>
            </a:r>
          </a:p>
        </p:txBody>
      </p:sp>
      <p:pic>
        <p:nvPicPr>
          <p:cNvPr id="8194" name="Picture 2"/>
          <p:cNvPicPr>
            <a:picLocks noChangeAspect="1" noChangeArrowheads="1"/>
          </p:cNvPicPr>
          <p:nvPr/>
        </p:nvPicPr>
        <p:blipFill>
          <a:blip r:embed="rId3" cstate="print"/>
          <a:srcRect/>
          <a:stretch>
            <a:fillRect/>
          </a:stretch>
        </p:blipFill>
        <p:spPr bwMode="auto">
          <a:xfrm>
            <a:off x="782504" y="2612182"/>
            <a:ext cx="3203486" cy="2012807"/>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4" cstate="print"/>
          <a:srcRect/>
          <a:stretch>
            <a:fillRect/>
          </a:stretch>
        </p:blipFill>
        <p:spPr bwMode="auto">
          <a:xfrm>
            <a:off x="6614045" y="2701631"/>
            <a:ext cx="2370609" cy="1934181"/>
          </a:xfrm>
          <a:prstGeom prst="rect">
            <a:avLst/>
          </a:prstGeom>
          <a:ln>
            <a:solidFill>
              <a:schemeClr val="tx1"/>
            </a:solidFill>
          </a:ln>
          <a:effectLst>
            <a:outerShdw blurRad="292100" dist="139700" dir="2700000" algn="tl" rotWithShape="0">
              <a:srgbClr val="333333">
                <a:alpha val="65000"/>
              </a:srgbClr>
            </a:outerShdw>
          </a:effectLst>
        </p:spPr>
      </p:pic>
      <p:pic>
        <p:nvPicPr>
          <p:cNvPr id="13" name="Picture 7"/>
          <p:cNvPicPr>
            <a:picLocks noChangeAspect="1" noChangeArrowheads="1"/>
          </p:cNvPicPr>
          <p:nvPr/>
        </p:nvPicPr>
        <p:blipFill>
          <a:blip r:embed="rId5" cstate="print"/>
          <a:srcRect/>
          <a:stretch>
            <a:fillRect/>
          </a:stretch>
        </p:blipFill>
        <p:spPr bwMode="auto">
          <a:xfrm>
            <a:off x="4447439" y="2701632"/>
            <a:ext cx="2005479" cy="1946980"/>
          </a:xfrm>
          <a:prstGeom prst="rect">
            <a:avLst/>
          </a:prstGeom>
          <a:ln>
            <a:solidFill>
              <a:schemeClr val="tx1"/>
            </a:solidFill>
          </a:ln>
          <a:effectLst>
            <a:outerShdw blurRad="292100" dist="139700" dir="2700000" algn="tl" rotWithShape="0">
              <a:srgbClr val="333333">
                <a:alpha val="65000"/>
              </a:srgbClr>
            </a:outerShdw>
          </a:effectLst>
        </p:spPr>
      </p:pic>
      <p:sp>
        <p:nvSpPr>
          <p:cNvPr id="15" name="Ellipse 14"/>
          <p:cNvSpPr/>
          <p:nvPr/>
        </p:nvSpPr>
        <p:spPr>
          <a:xfrm>
            <a:off x="5143847" y="3984566"/>
            <a:ext cx="464269" cy="3771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969" tIns="48984" rIns="97969" bIns="48984" anchor="ctr"/>
          <a:lstStyle/>
          <a:p>
            <a:pPr algn="ctr" fontAlgn="auto">
              <a:spcBef>
                <a:spcPts val="0"/>
              </a:spcBef>
              <a:spcAft>
                <a:spcPts val="0"/>
              </a:spcAft>
              <a:defRPr/>
            </a:pPr>
            <a:endParaRPr lang="de-DE"/>
          </a:p>
        </p:txBody>
      </p:sp>
      <p:sp>
        <p:nvSpPr>
          <p:cNvPr id="16" name="Ellipse 15"/>
          <p:cNvSpPr/>
          <p:nvPr/>
        </p:nvSpPr>
        <p:spPr>
          <a:xfrm>
            <a:off x="7852085" y="3682875"/>
            <a:ext cx="464269" cy="377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7969" tIns="48984" rIns="97969" bIns="48984" anchor="ctr"/>
          <a:lstStyle/>
          <a:p>
            <a:pPr algn="ctr" fontAlgn="auto">
              <a:spcBef>
                <a:spcPts val="0"/>
              </a:spcBef>
              <a:spcAft>
                <a:spcPts val="0"/>
              </a:spcAft>
              <a:defRPr/>
            </a:pPr>
            <a:endParaRPr lang="de-DE"/>
          </a:p>
        </p:txBody>
      </p:sp>
      <p:sp>
        <p:nvSpPr>
          <p:cNvPr id="17" name="Ellipse 16"/>
          <p:cNvSpPr/>
          <p:nvPr/>
        </p:nvSpPr>
        <p:spPr>
          <a:xfrm>
            <a:off x="3258628" y="3290992"/>
            <a:ext cx="696406" cy="5527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969" tIns="48984" rIns="97969" bIns="48984" anchor="ctr"/>
          <a:lstStyle/>
          <a:p>
            <a:pPr algn="ctr" fontAlgn="auto">
              <a:spcBef>
                <a:spcPts val="0"/>
              </a:spcBef>
              <a:spcAft>
                <a:spcPts val="0"/>
              </a:spcAft>
              <a:defRPr/>
            </a:pPr>
            <a:endParaRPr lang="de-DE"/>
          </a:p>
        </p:txBody>
      </p:sp>
      <p:sp>
        <p:nvSpPr>
          <p:cNvPr id="14" name="Rechteck 13"/>
          <p:cNvSpPr/>
          <p:nvPr/>
        </p:nvSpPr>
        <p:spPr>
          <a:xfrm>
            <a:off x="2723661" y="163910"/>
            <a:ext cx="4169292" cy="755501"/>
          </a:xfrm>
          <a:prstGeom prst="rect">
            <a:avLst/>
          </a:prstGeom>
        </p:spPr>
        <p:txBody>
          <a:bodyPr lIns="91434" tIns="45717" rIns="91434" bIns="45717"/>
          <a:lstStyle/>
          <a:p>
            <a:pPr algn="ctr" eaLnBrk="0" hangingPunct="0">
              <a:lnSpc>
                <a:spcPct val="90000"/>
              </a:lnSpc>
            </a:pPr>
            <a:r>
              <a:rPr lang="de-DE" sz="4400" dirty="0">
                <a:solidFill>
                  <a:schemeClr val="tx1"/>
                </a:solidFill>
                <a:cs typeface="Arial" charset="0"/>
              </a:rPr>
              <a:t>Ausrüstung </a:t>
            </a:r>
          </a:p>
        </p:txBody>
      </p:sp>
    </p:spTree>
    <p:extLst>
      <p:ext uri="{BB962C8B-B14F-4D97-AF65-F5344CB8AC3E}">
        <p14:creationId xmlns:p14="http://schemas.microsoft.com/office/powerpoint/2010/main" val="300332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23903" y="1187490"/>
            <a:ext cx="9208073" cy="422431"/>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Die Spieler müssen Sportschuhe tragen. </a:t>
            </a:r>
          </a:p>
        </p:txBody>
      </p:sp>
      <p:sp>
        <p:nvSpPr>
          <p:cNvPr id="14" name="Rechteck 13"/>
          <p:cNvSpPr/>
          <p:nvPr/>
        </p:nvSpPr>
        <p:spPr>
          <a:xfrm>
            <a:off x="305239" y="2540174"/>
            <a:ext cx="9208073" cy="745256"/>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u="sng" dirty="0">
                <a:solidFill>
                  <a:schemeClr val="tx1"/>
                </a:solidFill>
                <a:latin typeface="Arial" pitchFamily="34" charset="0"/>
                <a:cs typeface="Arial" pitchFamily="34" charset="0"/>
              </a:rPr>
              <a:t>Gegenständen</a:t>
            </a:r>
            <a:r>
              <a:rPr lang="de-DE" sz="2100" dirty="0">
                <a:solidFill>
                  <a:schemeClr val="tx1"/>
                </a:solidFill>
                <a:latin typeface="Arial" pitchFamily="34" charset="0"/>
                <a:cs typeface="Arial" pitchFamily="34" charset="0"/>
              </a:rPr>
              <a:t>, die die </a:t>
            </a:r>
            <a:r>
              <a:rPr lang="de-DE" sz="2100" u="sng" dirty="0">
                <a:solidFill>
                  <a:schemeClr val="tx1"/>
                </a:solidFill>
                <a:latin typeface="Arial" pitchFamily="34" charset="0"/>
                <a:cs typeface="Arial" pitchFamily="34" charset="0"/>
              </a:rPr>
              <a:t>Spieler gefährden</a:t>
            </a:r>
            <a:r>
              <a:rPr lang="de-DE" sz="2100" dirty="0">
                <a:solidFill>
                  <a:schemeClr val="tx1"/>
                </a:solidFill>
                <a:latin typeface="Arial" pitchFamily="34" charset="0"/>
                <a:cs typeface="Arial" pitchFamily="34" charset="0"/>
              </a:rPr>
              <a:t> könnten </a:t>
            </a:r>
            <a:r>
              <a:rPr lang="de-DE" sz="2100" u="sng" dirty="0">
                <a:solidFill>
                  <a:schemeClr val="tx1"/>
                </a:solidFill>
                <a:latin typeface="Arial" pitchFamily="34" charset="0"/>
                <a:cs typeface="Arial" pitchFamily="34" charset="0"/>
              </a:rPr>
              <a:t>oder</a:t>
            </a:r>
            <a:r>
              <a:rPr lang="de-DE" sz="2100" dirty="0">
                <a:solidFill>
                  <a:schemeClr val="tx1"/>
                </a:solidFill>
                <a:latin typeface="Arial" pitchFamily="34" charset="0"/>
                <a:cs typeface="Arial" pitchFamily="34" charset="0"/>
              </a:rPr>
              <a:t> mit denen sich Spieler </a:t>
            </a:r>
            <a:r>
              <a:rPr lang="de-DE" sz="2100" u="sng" dirty="0">
                <a:solidFill>
                  <a:schemeClr val="tx1"/>
                </a:solidFill>
                <a:latin typeface="Arial" pitchFamily="34" charset="0"/>
                <a:cs typeface="Arial" pitchFamily="34" charset="0"/>
              </a:rPr>
              <a:t>einen unrechtmäßigen Vorteilen</a:t>
            </a:r>
            <a:r>
              <a:rPr lang="de-DE" sz="2100" dirty="0">
                <a:solidFill>
                  <a:schemeClr val="tx1"/>
                </a:solidFill>
                <a:latin typeface="Arial" pitchFamily="34" charset="0"/>
                <a:cs typeface="Arial" pitchFamily="34" charset="0"/>
              </a:rPr>
              <a:t> verschaffen können.</a:t>
            </a:r>
          </a:p>
        </p:txBody>
      </p:sp>
      <p:sp>
        <p:nvSpPr>
          <p:cNvPr id="18" name="Rechteck 17"/>
          <p:cNvSpPr/>
          <p:nvPr/>
        </p:nvSpPr>
        <p:spPr>
          <a:xfrm>
            <a:off x="2112036" y="1947741"/>
            <a:ext cx="5726029" cy="422431"/>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Nicht erlaubt:</a:t>
            </a:r>
          </a:p>
        </p:txBody>
      </p:sp>
      <p:sp>
        <p:nvSpPr>
          <p:cNvPr id="19" name="Rechteck 18"/>
          <p:cNvSpPr/>
          <p:nvPr/>
        </p:nvSpPr>
        <p:spPr>
          <a:xfrm>
            <a:off x="309481" y="5249181"/>
            <a:ext cx="9208073" cy="747377"/>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Spieler, die solche gefährlichen Gegenstände tragen/an sich haben, dürfen nicht mitspielen. </a:t>
            </a:r>
          </a:p>
        </p:txBody>
      </p:sp>
      <p:sp>
        <p:nvSpPr>
          <p:cNvPr id="20" name="Rechteck 19"/>
          <p:cNvSpPr/>
          <p:nvPr/>
        </p:nvSpPr>
        <p:spPr>
          <a:xfrm>
            <a:off x="309481" y="3392219"/>
            <a:ext cx="9208073" cy="1714752"/>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z.B. Kopfschutz, Gesichtsmaske, Handschuhe, Armbänder, Armbanduhren, Ringe, sichtbares Piercing, Halsketten oder Ketten, Ohrschmuck, Brillen ohne Haltebänder oder mit festen Gestellen sowie alle anderen Gegenstände, die eine Gefährdung darstellen könnten. </a:t>
            </a:r>
          </a:p>
        </p:txBody>
      </p:sp>
      <p:sp>
        <p:nvSpPr>
          <p:cNvPr id="22" name="Rechteck 21"/>
          <p:cNvSpPr/>
          <p:nvPr/>
        </p:nvSpPr>
        <p:spPr>
          <a:xfrm>
            <a:off x="2190032" y="6086818"/>
            <a:ext cx="5726029" cy="422431"/>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Schiedsrichter sind verantwortlich!</a:t>
            </a:r>
          </a:p>
        </p:txBody>
      </p:sp>
      <p:sp>
        <p:nvSpPr>
          <p:cNvPr id="9" name="Rechteck 8"/>
          <p:cNvSpPr/>
          <p:nvPr/>
        </p:nvSpPr>
        <p:spPr>
          <a:xfrm>
            <a:off x="2723661" y="163910"/>
            <a:ext cx="4169292" cy="755501"/>
          </a:xfrm>
          <a:prstGeom prst="rect">
            <a:avLst/>
          </a:prstGeom>
        </p:spPr>
        <p:txBody>
          <a:bodyPr lIns="91434" tIns="45717" rIns="91434" bIns="45717"/>
          <a:lstStyle/>
          <a:p>
            <a:pPr algn="ctr" eaLnBrk="0" hangingPunct="0">
              <a:lnSpc>
                <a:spcPct val="90000"/>
              </a:lnSpc>
            </a:pPr>
            <a:r>
              <a:rPr lang="de-DE" sz="4400" dirty="0">
                <a:solidFill>
                  <a:schemeClr val="tx1"/>
                </a:solidFill>
                <a:cs typeface="Arial" charset="0"/>
              </a:rPr>
              <a:t>Ausrüstung </a:t>
            </a:r>
          </a:p>
        </p:txBody>
      </p:sp>
    </p:spTree>
    <p:extLst>
      <p:ext uri="{BB962C8B-B14F-4D97-AF65-F5344CB8AC3E}">
        <p14:creationId xmlns:p14="http://schemas.microsoft.com/office/powerpoint/2010/main" val="41987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28428" y="1395332"/>
            <a:ext cx="9215437" cy="560590"/>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lvl="0" algn="ctr"/>
            <a:r>
              <a:rPr lang="de-DE" sz="3000" dirty="0">
                <a:solidFill>
                  <a:schemeClr val="tx1"/>
                </a:solidFill>
                <a:latin typeface="Arial" pitchFamily="34" charset="0"/>
                <a:cs typeface="Arial" pitchFamily="34" charset="0"/>
              </a:rPr>
              <a:t>…. besteht aus bis zu </a:t>
            </a:r>
            <a:r>
              <a:rPr lang="de-DE" sz="3000" u="sng" dirty="0">
                <a:solidFill>
                  <a:srgbClr val="FF0000"/>
                </a:solidFill>
                <a:latin typeface="Arial" pitchFamily="34" charset="0"/>
                <a:cs typeface="Arial" pitchFamily="34" charset="0"/>
              </a:rPr>
              <a:t>14</a:t>
            </a:r>
            <a:r>
              <a:rPr lang="de-DE" sz="3000" dirty="0">
                <a:solidFill>
                  <a:schemeClr val="tx1"/>
                </a:solidFill>
                <a:latin typeface="Arial" pitchFamily="34" charset="0"/>
                <a:cs typeface="Arial" pitchFamily="34" charset="0"/>
              </a:rPr>
              <a:t> </a:t>
            </a:r>
            <a:r>
              <a:rPr lang="de-DE" sz="3000" u="sng" dirty="0">
                <a:solidFill>
                  <a:schemeClr val="tx1"/>
                </a:solidFill>
                <a:latin typeface="Arial" pitchFamily="34" charset="0"/>
                <a:cs typeface="Arial" pitchFamily="34" charset="0"/>
              </a:rPr>
              <a:t>Spielern</a:t>
            </a:r>
            <a:r>
              <a:rPr lang="de-DE" sz="3000" dirty="0">
                <a:solidFill>
                  <a:schemeClr val="tx1"/>
                </a:solidFill>
                <a:latin typeface="Arial" pitchFamily="34" charset="0"/>
                <a:cs typeface="Arial" pitchFamily="34" charset="0"/>
              </a:rPr>
              <a:t>. </a:t>
            </a:r>
          </a:p>
        </p:txBody>
      </p:sp>
      <p:sp>
        <p:nvSpPr>
          <p:cNvPr id="8" name="Rechteck 7"/>
          <p:cNvSpPr/>
          <p:nvPr/>
        </p:nvSpPr>
        <p:spPr>
          <a:xfrm>
            <a:off x="428429" y="3030088"/>
            <a:ext cx="9215436" cy="102225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3000" dirty="0">
                <a:solidFill>
                  <a:schemeClr val="tx1"/>
                </a:solidFill>
                <a:latin typeface="Arial" pitchFamily="34" charset="0"/>
                <a:cs typeface="Arial" pitchFamily="34" charset="0"/>
              </a:rPr>
              <a:t>Auf der Spielfläche dürfen sich gleichzeitig höchstens </a:t>
            </a:r>
            <a:r>
              <a:rPr lang="de-DE" sz="3000" u="sng" dirty="0">
                <a:solidFill>
                  <a:srgbClr val="FF0000"/>
                </a:solidFill>
                <a:latin typeface="Arial" pitchFamily="34" charset="0"/>
                <a:cs typeface="Arial" pitchFamily="34" charset="0"/>
              </a:rPr>
              <a:t>7</a:t>
            </a:r>
            <a:r>
              <a:rPr lang="de-DE" sz="3000" dirty="0">
                <a:solidFill>
                  <a:schemeClr val="tx1"/>
                </a:solidFill>
                <a:latin typeface="Arial" pitchFamily="34" charset="0"/>
                <a:cs typeface="Arial" pitchFamily="34" charset="0"/>
              </a:rPr>
              <a:t> Spieler befinden. </a:t>
            </a:r>
          </a:p>
        </p:txBody>
      </p:sp>
      <p:sp>
        <p:nvSpPr>
          <p:cNvPr id="9" name="Text Box 3"/>
          <p:cNvSpPr txBox="1">
            <a:spLocks noChangeArrowheads="1"/>
          </p:cNvSpPr>
          <p:nvPr/>
        </p:nvSpPr>
        <p:spPr bwMode="auto">
          <a:xfrm>
            <a:off x="428429" y="5507982"/>
            <a:ext cx="9215437" cy="560584"/>
          </a:xfrm>
          <a:prstGeom prst="rect">
            <a:avLst/>
          </a:prstGeom>
          <a:noFill/>
          <a:ln>
            <a:solidFill>
              <a:schemeClr val="tx1">
                <a:lumMod val="50000"/>
                <a:lumOff val="50000"/>
              </a:schemeClr>
            </a:solidFill>
          </a:ln>
          <a:extLst/>
        </p:spPr>
        <p:txBody>
          <a:bodyPr lIns="97962" tIns="48981" rIns="97962" bIns="48981">
            <a:spAutoFit/>
          </a:bodyPr>
          <a:lstStyle>
            <a:lvl1pPr defTabSz="979488">
              <a:defRPr sz="2400" b="1">
                <a:solidFill>
                  <a:srgbClr val="063DE8"/>
                </a:solidFill>
                <a:latin typeface="Arial" charset="0"/>
              </a:defRPr>
            </a:lvl1pPr>
            <a:lvl2pPr marL="742950" indent="-285750" defTabSz="979488">
              <a:defRPr sz="2400" b="1">
                <a:solidFill>
                  <a:srgbClr val="063DE8"/>
                </a:solidFill>
                <a:latin typeface="Arial" charset="0"/>
              </a:defRPr>
            </a:lvl2pPr>
            <a:lvl3pPr marL="1143000" indent="-228600" defTabSz="979488">
              <a:defRPr sz="2400" b="1">
                <a:solidFill>
                  <a:srgbClr val="063DE8"/>
                </a:solidFill>
                <a:latin typeface="Arial" charset="0"/>
              </a:defRPr>
            </a:lvl3pPr>
            <a:lvl4pPr marL="1600200" indent="-228600" defTabSz="979488">
              <a:defRPr sz="2400" b="1">
                <a:solidFill>
                  <a:srgbClr val="063DE8"/>
                </a:solidFill>
                <a:latin typeface="Arial" charset="0"/>
              </a:defRPr>
            </a:lvl4pPr>
            <a:lvl5pPr marL="2057400" indent="-228600" defTabSz="979488">
              <a:defRPr sz="2400" b="1">
                <a:solidFill>
                  <a:srgbClr val="063DE8"/>
                </a:solidFill>
                <a:latin typeface="Arial" charset="0"/>
              </a:defRPr>
            </a:lvl5pPr>
            <a:lvl6pPr marL="2514600" indent="-228600" defTabSz="979488" eaLnBrk="0" fontAlgn="base" hangingPunct="0">
              <a:spcBef>
                <a:spcPct val="0"/>
              </a:spcBef>
              <a:spcAft>
                <a:spcPct val="0"/>
              </a:spcAft>
              <a:defRPr sz="2400" b="1">
                <a:solidFill>
                  <a:srgbClr val="063DE8"/>
                </a:solidFill>
                <a:latin typeface="Arial" charset="0"/>
              </a:defRPr>
            </a:lvl6pPr>
            <a:lvl7pPr marL="2971800" indent="-228600" defTabSz="979488" eaLnBrk="0" fontAlgn="base" hangingPunct="0">
              <a:spcBef>
                <a:spcPct val="0"/>
              </a:spcBef>
              <a:spcAft>
                <a:spcPct val="0"/>
              </a:spcAft>
              <a:defRPr sz="2400" b="1">
                <a:solidFill>
                  <a:srgbClr val="063DE8"/>
                </a:solidFill>
                <a:latin typeface="Arial" charset="0"/>
              </a:defRPr>
            </a:lvl7pPr>
            <a:lvl8pPr marL="3429000" indent="-228600" defTabSz="979488" eaLnBrk="0" fontAlgn="base" hangingPunct="0">
              <a:spcBef>
                <a:spcPct val="0"/>
              </a:spcBef>
              <a:spcAft>
                <a:spcPct val="0"/>
              </a:spcAft>
              <a:defRPr sz="2400" b="1">
                <a:solidFill>
                  <a:srgbClr val="063DE8"/>
                </a:solidFill>
                <a:latin typeface="Arial" charset="0"/>
              </a:defRPr>
            </a:lvl8pPr>
            <a:lvl9pPr marL="3886200" indent="-228600" defTabSz="979488" eaLnBrk="0" fontAlgn="base" hangingPunct="0">
              <a:spcBef>
                <a:spcPct val="0"/>
              </a:spcBef>
              <a:spcAft>
                <a:spcPct val="0"/>
              </a:spcAft>
              <a:defRPr sz="2400" b="1">
                <a:solidFill>
                  <a:srgbClr val="063DE8"/>
                </a:solidFill>
                <a:latin typeface="Arial" charset="0"/>
              </a:defRPr>
            </a:lvl9pPr>
          </a:lstStyle>
          <a:p>
            <a:pPr algn="ctr" eaLnBrk="1" hangingPunct="1">
              <a:spcBef>
                <a:spcPct val="50000"/>
              </a:spcBef>
            </a:pPr>
            <a:r>
              <a:rPr lang="de-DE" altLang="de-DE" sz="3000" dirty="0">
                <a:solidFill>
                  <a:schemeClr val="tx1"/>
                </a:solidFill>
              </a:rPr>
              <a:t>Die übrigen Spieler sind Auswechselspieler.</a:t>
            </a:r>
          </a:p>
        </p:txBody>
      </p:sp>
      <p:sp>
        <p:nvSpPr>
          <p:cNvPr id="5"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
        <p:nvSpPr>
          <p:cNvPr id="6" name="Rechteck 5"/>
          <p:cNvSpPr/>
          <p:nvPr/>
        </p:nvSpPr>
        <p:spPr>
          <a:xfrm>
            <a:off x="428427" y="1964110"/>
            <a:ext cx="9215437" cy="314368"/>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lvl="0" algn="ctr"/>
            <a:r>
              <a:rPr lang="de-DE" sz="1400" dirty="0">
                <a:solidFill>
                  <a:schemeClr val="tx1"/>
                </a:solidFill>
                <a:latin typeface="Arial" pitchFamily="34" charset="0"/>
                <a:cs typeface="Arial" pitchFamily="34" charset="0"/>
              </a:rPr>
              <a:t>Ausnahmen: Siehe Durchführungsbestimmungen</a:t>
            </a:r>
          </a:p>
        </p:txBody>
      </p:sp>
    </p:spTree>
    <p:extLst>
      <p:ext uri="{BB962C8B-B14F-4D97-AF65-F5344CB8AC3E}">
        <p14:creationId xmlns:p14="http://schemas.microsoft.com/office/powerpoint/2010/main" val="339428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2300337" y="1263515"/>
            <a:ext cx="5726029" cy="422431"/>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Erlaubt:</a:t>
            </a:r>
          </a:p>
        </p:txBody>
      </p:sp>
      <p:sp>
        <p:nvSpPr>
          <p:cNvPr id="21" name="Rechteck 20"/>
          <p:cNvSpPr/>
          <p:nvPr/>
        </p:nvSpPr>
        <p:spPr>
          <a:xfrm>
            <a:off x="345907" y="2045668"/>
            <a:ext cx="9208073" cy="747377"/>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Flache Ringe, kleine Ohrringe und </a:t>
            </a:r>
            <a:r>
              <a:rPr lang="de-DE" sz="2100" dirty="0" err="1">
                <a:solidFill>
                  <a:schemeClr val="tx1"/>
                </a:solidFill>
                <a:latin typeface="Arial" pitchFamily="34" charset="0"/>
                <a:cs typeface="Arial" pitchFamily="34" charset="0"/>
              </a:rPr>
              <a:t>Piercing</a:t>
            </a:r>
            <a:r>
              <a:rPr lang="de-DE" sz="2100" dirty="0">
                <a:solidFill>
                  <a:schemeClr val="tx1"/>
                </a:solidFill>
                <a:latin typeface="Arial" pitchFamily="34" charset="0"/>
                <a:cs typeface="Arial" pitchFamily="34" charset="0"/>
              </a:rPr>
              <a:t> sind erlaubt, wenn sie abgedeckt sind und Spieler nicht gefährden.</a:t>
            </a:r>
          </a:p>
        </p:txBody>
      </p:sp>
      <p:sp>
        <p:nvSpPr>
          <p:cNvPr id="22" name="Rechteck 21"/>
          <p:cNvSpPr/>
          <p:nvPr/>
        </p:nvSpPr>
        <p:spPr>
          <a:xfrm>
            <a:off x="2089192" y="6075290"/>
            <a:ext cx="5726029" cy="422431"/>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Schiedsrichter sind verantwortlich!</a:t>
            </a:r>
          </a:p>
        </p:txBody>
      </p:sp>
      <p:sp>
        <p:nvSpPr>
          <p:cNvPr id="10" name="Rechteck 9"/>
          <p:cNvSpPr/>
          <p:nvPr/>
        </p:nvSpPr>
        <p:spPr>
          <a:xfrm>
            <a:off x="345907" y="3177018"/>
            <a:ext cx="9208073" cy="747377"/>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Das Tragen von Stirnbändern, Kopftüchern und Kapitänsbinden aus weichem, elastischem Material ist erlaubt. </a:t>
            </a:r>
          </a:p>
        </p:txBody>
      </p:sp>
      <p:sp>
        <p:nvSpPr>
          <p:cNvPr id="8" name="Rechteck 7"/>
          <p:cNvSpPr/>
          <p:nvPr/>
        </p:nvSpPr>
        <p:spPr>
          <a:xfrm>
            <a:off x="2723661" y="163910"/>
            <a:ext cx="4169292" cy="755501"/>
          </a:xfrm>
          <a:prstGeom prst="rect">
            <a:avLst/>
          </a:prstGeom>
        </p:spPr>
        <p:txBody>
          <a:bodyPr lIns="91434" tIns="45717" rIns="91434" bIns="45717"/>
          <a:lstStyle/>
          <a:p>
            <a:pPr algn="ctr" eaLnBrk="0" hangingPunct="0">
              <a:lnSpc>
                <a:spcPct val="90000"/>
              </a:lnSpc>
            </a:pPr>
            <a:r>
              <a:rPr lang="de-DE" sz="4400" dirty="0">
                <a:solidFill>
                  <a:schemeClr val="tx1"/>
                </a:solidFill>
                <a:cs typeface="Arial" charset="0"/>
              </a:rPr>
              <a:t>Ausrüstung </a:t>
            </a:r>
          </a:p>
        </p:txBody>
      </p:sp>
    </p:spTree>
    <p:extLst>
      <p:ext uri="{BB962C8B-B14F-4D97-AF65-F5344CB8AC3E}">
        <p14:creationId xmlns:p14="http://schemas.microsoft.com/office/powerpoint/2010/main" val="41797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534210" y="2019300"/>
            <a:ext cx="8674013" cy="3046988"/>
          </a:xfrm>
          <a:prstGeom prst="rect">
            <a:avLst/>
          </a:prstGeom>
          <a:ln>
            <a:solidFill>
              <a:schemeClr val="tx1">
                <a:lumMod val="50000"/>
                <a:lumOff val="50000"/>
              </a:schemeClr>
            </a:solidFill>
          </a:ln>
        </p:spPr>
        <p:txBody>
          <a:bodyPr wrap="square" anchor="t">
            <a:spAutoFit/>
          </a:bodyPr>
          <a:lstStyle/>
          <a:p>
            <a:pPr algn="just">
              <a:spcBef>
                <a:spcPts val="600"/>
              </a:spcBef>
              <a:spcAft>
                <a:spcPts val="600"/>
              </a:spcAft>
              <a:tabLst>
                <a:tab pos="1257300" algn="l"/>
              </a:tabLst>
            </a:pPr>
            <a:r>
              <a:rPr lang="de-DE" b="1" dirty="0">
                <a:solidFill>
                  <a:schemeClr val="tx1"/>
                </a:solidFill>
                <a:latin typeface="Arial" panose="020B0604020202020204" pitchFamily="34" charset="0"/>
                <a:cs typeface="Arial" panose="020B0604020202020204" pitchFamily="34" charset="0"/>
              </a:rPr>
              <a:t>Der Mannschaftsverantwortliche bestätigt mit seiner Unterschrift auf dem Spielbericht / der Spielermeldung vor dem Spiel die ordnungsgemäße Ausrüstung aller Spieler. Stellen die Schiedsrichter nach Spielbeginn trotzdem eine unkorrekte Ausrüstung (nach Regel 4:9) fest, wird der Mannschaftsverantwortliche progressiv bestraft und der entsprechende Spieler muss die Spielfläche verlassen, bis der Mangel behoben ist.</a:t>
            </a:r>
            <a:endParaRPr lang="de-DE" dirty="0">
              <a:solidFill>
                <a:schemeClr val="tx1"/>
              </a:solidFill>
              <a:latin typeface="Arial"/>
              <a:cs typeface="Arial" panose="020B0604020202020204" pitchFamily="34" charset="0"/>
            </a:endParaRPr>
          </a:p>
        </p:txBody>
      </p:sp>
      <p:sp>
        <p:nvSpPr>
          <p:cNvPr id="4" name="Rechteck 3"/>
          <p:cNvSpPr/>
          <p:nvPr/>
        </p:nvSpPr>
        <p:spPr>
          <a:xfrm>
            <a:off x="2723661" y="163910"/>
            <a:ext cx="4169292" cy="755501"/>
          </a:xfrm>
          <a:prstGeom prst="rect">
            <a:avLst/>
          </a:prstGeom>
        </p:spPr>
        <p:txBody>
          <a:bodyPr lIns="91434" tIns="45717" rIns="91434" bIns="45717"/>
          <a:lstStyle/>
          <a:p>
            <a:pPr algn="ctr" eaLnBrk="0" hangingPunct="0">
              <a:lnSpc>
                <a:spcPct val="90000"/>
              </a:lnSpc>
            </a:pPr>
            <a:r>
              <a:rPr lang="de-DE" sz="4400" dirty="0">
                <a:solidFill>
                  <a:schemeClr val="tx1"/>
                </a:solidFill>
                <a:cs typeface="Arial" charset="0"/>
              </a:rPr>
              <a:t>Ausrüstung </a:t>
            </a:r>
          </a:p>
        </p:txBody>
      </p:sp>
    </p:spTree>
    <p:extLst>
      <p:ext uri="{BB962C8B-B14F-4D97-AF65-F5344CB8AC3E}">
        <p14:creationId xmlns:p14="http://schemas.microsoft.com/office/powerpoint/2010/main" val="748377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15704" y="2180134"/>
            <a:ext cx="9219070" cy="4126821"/>
          </a:xfrm>
          <a:prstGeom prst="rect">
            <a:avLst/>
          </a:prstGeom>
          <a:solidFill>
            <a:schemeClr val="bg1"/>
          </a:solidFill>
          <a:ln>
            <a:solidFill>
              <a:schemeClr val="tx1">
                <a:lumMod val="50000"/>
                <a:lumOff val="50000"/>
              </a:schemeClr>
            </a:solidFill>
          </a:ln>
        </p:spPr>
        <p:txBody>
          <a:bodyPr wrap="square" lIns="97969" tIns="48984" rIns="97969" bIns="48984">
            <a:spAutoFit/>
          </a:bodyPr>
          <a:lstStyle/>
          <a:p>
            <a:pPr marL="285750" indent="-285750" algn="just">
              <a:spcBef>
                <a:spcPts val="643"/>
              </a:spcBef>
              <a:spcAft>
                <a:spcPts val="643"/>
              </a:spcAft>
              <a:buFont typeface="Wingdings" panose="05000000000000000000" pitchFamily="2" charset="2"/>
              <a:buChar char="Ø"/>
              <a:tabLst>
                <a:tab pos="1347071" algn="l"/>
              </a:tabLst>
            </a:pPr>
            <a:r>
              <a:rPr lang="de-DE" sz="1700" dirty="0">
                <a:solidFill>
                  <a:schemeClr val="tx1"/>
                </a:solidFill>
                <a:latin typeface="Arial" panose="020B0604020202020204" pitchFamily="34" charset="0"/>
                <a:cs typeface="Arial" panose="020B0604020202020204" pitchFamily="34" charset="0"/>
              </a:rPr>
              <a:t>Alle Arten und Größen von Helmen und Gesichtsmasken sind untersagt. Das Verbot bezieht sich nicht nur auf komplette Masken, sondern auch auf Masken, die Teile des Gesichts bedecken.</a:t>
            </a:r>
          </a:p>
          <a:p>
            <a:pPr marL="285750" indent="-285750" algn="just">
              <a:spcBef>
                <a:spcPts val="643"/>
              </a:spcBef>
              <a:spcAft>
                <a:spcPts val="643"/>
              </a:spcAft>
              <a:buFont typeface="Wingdings" panose="05000000000000000000" pitchFamily="2" charset="2"/>
              <a:buChar char="Ø"/>
              <a:tabLst>
                <a:tab pos="1347071" algn="l"/>
              </a:tabLst>
            </a:pPr>
            <a:r>
              <a:rPr lang="de-DE" sz="1700" dirty="0">
                <a:solidFill>
                  <a:schemeClr val="tx1"/>
                </a:solidFill>
                <a:latin typeface="Arial" panose="020B0604020202020204" pitchFamily="34" charset="0"/>
                <a:cs typeface="Arial" panose="020B0604020202020204" pitchFamily="34" charset="0"/>
              </a:rPr>
              <a:t>Bei Knieprotektoren sind metallische Teile verboten, Kunststoffteile müssen vollständig gepolstert sein.</a:t>
            </a:r>
          </a:p>
          <a:p>
            <a:pPr marL="285750" indent="-285750" algn="just">
              <a:spcBef>
                <a:spcPts val="643"/>
              </a:spcBef>
              <a:spcAft>
                <a:spcPts val="643"/>
              </a:spcAft>
              <a:buFont typeface="Wingdings" panose="05000000000000000000" pitchFamily="2" charset="2"/>
              <a:buChar char="Ø"/>
              <a:tabLst>
                <a:tab pos="1347071" algn="l"/>
              </a:tabLst>
            </a:pPr>
            <a:r>
              <a:rPr lang="de-DE" sz="1700" dirty="0">
                <a:solidFill>
                  <a:schemeClr val="tx1"/>
                </a:solidFill>
                <a:latin typeface="Arial" panose="020B0604020202020204" pitchFamily="34" charset="0"/>
                <a:cs typeface="Arial" panose="020B0604020202020204" pitchFamily="34" charset="0"/>
              </a:rPr>
              <a:t>Bei Sprunggelenk-Protektoren müssen alle harten Teile aus Metall oder Kunststoff abgedeckt werden.</a:t>
            </a:r>
          </a:p>
          <a:p>
            <a:pPr marL="285750" indent="-285750" algn="just">
              <a:spcBef>
                <a:spcPts val="643"/>
              </a:spcBef>
              <a:spcAft>
                <a:spcPts val="643"/>
              </a:spcAft>
              <a:buFont typeface="Wingdings" panose="05000000000000000000" pitchFamily="2" charset="2"/>
              <a:buChar char="Ø"/>
              <a:tabLst>
                <a:tab pos="1347071" algn="l"/>
              </a:tabLst>
            </a:pPr>
            <a:r>
              <a:rPr lang="de-DE" sz="1700" dirty="0">
                <a:solidFill>
                  <a:schemeClr val="tx1"/>
                </a:solidFill>
                <a:latin typeface="Arial" panose="020B0604020202020204" pitchFamily="34" charset="0"/>
                <a:cs typeface="Arial" panose="020B0604020202020204" pitchFamily="34" charset="0"/>
              </a:rPr>
              <a:t>Ellbogenschoner dürfen nur aus weichem Material bestehen.</a:t>
            </a:r>
          </a:p>
          <a:p>
            <a:pPr marL="285750" indent="-285750" algn="just">
              <a:spcBef>
                <a:spcPts val="643"/>
              </a:spcBef>
              <a:spcAft>
                <a:spcPts val="643"/>
              </a:spcAft>
              <a:buFont typeface="Wingdings" panose="05000000000000000000" pitchFamily="2" charset="2"/>
              <a:buChar char="Ø"/>
              <a:tabLst>
                <a:tab pos="1347071" algn="l"/>
              </a:tabLst>
            </a:pPr>
            <a:r>
              <a:rPr lang="de-DE" sz="1700" dirty="0">
                <a:solidFill>
                  <a:schemeClr val="tx1"/>
                </a:solidFill>
                <a:latin typeface="Arial" panose="020B0604020202020204" pitchFamily="34" charset="0"/>
                <a:cs typeface="Arial" panose="020B0604020202020204" pitchFamily="34" charset="0"/>
              </a:rPr>
              <a:t>Verbände und Schiedsrichter haben nicht das Recht, in einzelnen Fällen Ausnahmen zu erlauben. Wendet sich jedoch ein Mannschaftsverantwortlicher wegen eines Zweifelsfalls an den Delegierten oder die Schiedsrichter, entscheiden diese aufgrund der Bestimmungen der Regel 4:9 und den „Guidelines“. Im Vordergrund stehen dabei die Grundsätze „nicht gefährlich“ und „kein unrechtmäßiger Vorteil“.</a:t>
            </a:r>
          </a:p>
        </p:txBody>
      </p:sp>
      <p:sp>
        <p:nvSpPr>
          <p:cNvPr id="10" name="Rechteck 9"/>
          <p:cNvSpPr/>
          <p:nvPr/>
        </p:nvSpPr>
        <p:spPr>
          <a:xfrm>
            <a:off x="415703" y="1172022"/>
            <a:ext cx="9219070" cy="837588"/>
          </a:xfrm>
          <a:prstGeom prst="rect">
            <a:avLst/>
          </a:prstGeom>
          <a:solidFill>
            <a:srgbClr val="FF0000"/>
          </a:solidFill>
          <a:ln>
            <a:solidFill>
              <a:schemeClr val="tx1">
                <a:lumMod val="50000"/>
                <a:lumOff val="50000"/>
              </a:schemeClr>
            </a:solidFill>
          </a:ln>
        </p:spPr>
        <p:txBody>
          <a:bodyPr wrap="square" lIns="97969" tIns="48984" rIns="97969" bIns="48984">
            <a:spAutoFit/>
          </a:bodyPr>
          <a:lstStyle/>
          <a:p>
            <a:pPr>
              <a:defRPr/>
            </a:pPr>
            <a:r>
              <a:rPr lang="de-DE" b="1" kern="0" dirty="0">
                <a:solidFill>
                  <a:schemeClr val="tx1"/>
                </a:solidFill>
              </a:rPr>
              <a:t>Nicht erlaubte Gegenstände, Helme, Gesichtsschutz und </a:t>
            </a:r>
          </a:p>
          <a:p>
            <a:pPr algn="ctr">
              <a:defRPr/>
            </a:pPr>
            <a:r>
              <a:rPr lang="de-DE" b="1" kern="0" dirty="0">
                <a:solidFill>
                  <a:schemeClr val="tx1"/>
                </a:solidFill>
              </a:rPr>
              <a:t>Protektoren (Regel 4:9)</a:t>
            </a:r>
          </a:p>
        </p:txBody>
      </p:sp>
      <p:sp>
        <p:nvSpPr>
          <p:cNvPr id="6" name="Rechteck 5"/>
          <p:cNvSpPr/>
          <p:nvPr/>
        </p:nvSpPr>
        <p:spPr>
          <a:xfrm>
            <a:off x="2723661" y="163910"/>
            <a:ext cx="4169292" cy="755501"/>
          </a:xfrm>
          <a:prstGeom prst="rect">
            <a:avLst/>
          </a:prstGeom>
        </p:spPr>
        <p:txBody>
          <a:bodyPr lIns="91434" tIns="45717" rIns="91434" bIns="45717"/>
          <a:lstStyle/>
          <a:p>
            <a:pPr algn="ctr" eaLnBrk="0" hangingPunct="0">
              <a:lnSpc>
                <a:spcPct val="90000"/>
              </a:lnSpc>
            </a:pPr>
            <a:r>
              <a:rPr lang="de-DE" sz="4400" dirty="0">
                <a:solidFill>
                  <a:schemeClr val="tx1"/>
                </a:solidFill>
                <a:cs typeface="Arial" charset="0"/>
              </a:rPr>
              <a:t>Ausrüstung </a:t>
            </a:r>
          </a:p>
        </p:txBody>
      </p:sp>
    </p:spTree>
    <p:extLst>
      <p:ext uri="{BB962C8B-B14F-4D97-AF65-F5344CB8AC3E}">
        <p14:creationId xmlns:p14="http://schemas.microsoft.com/office/powerpoint/2010/main" val="102569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ußzeilenplatzhalter 1"/>
          <p:cNvSpPr>
            <a:spLocks noGrp="1"/>
          </p:cNvSpPr>
          <p:nvPr>
            <p:ph type="ftr" sz="quarter" idx="4294967295"/>
          </p:nvPr>
        </p:nvSpPr>
        <p:spPr bwMode="auto">
          <a:xfrm>
            <a:off x="2221615" y="6883588"/>
            <a:ext cx="6630454" cy="3854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969" tIns="48984" rIns="97969" bIns="48984" numCol="1" anchorCtr="0" compatLnSpc="1">
            <a:prstTxWarp prst="textNoShape">
              <a:avLst/>
            </a:prstTxWarp>
          </a:bodyPr>
          <a:lstStyle>
            <a:lvl1pPr>
              <a:spcBef>
                <a:spcPct val="20000"/>
              </a:spcBef>
              <a:buFont typeface="Arial" charset="0"/>
              <a:buChar char="•"/>
              <a:defRPr sz="3400">
                <a:solidFill>
                  <a:schemeClr val="tx1"/>
                </a:solidFill>
                <a:latin typeface="Calibri" pitchFamily="34" charset="0"/>
              </a:defRPr>
            </a:lvl1pPr>
            <a:lvl2pPr marL="795997" indent="-306153">
              <a:spcBef>
                <a:spcPct val="20000"/>
              </a:spcBef>
              <a:buFont typeface="Arial" charset="0"/>
              <a:buChar char="–"/>
              <a:defRPr sz="3000">
                <a:solidFill>
                  <a:schemeClr val="tx1"/>
                </a:solidFill>
                <a:latin typeface="Calibri" pitchFamily="34" charset="0"/>
              </a:defRPr>
            </a:lvl2pPr>
            <a:lvl3pPr marL="1224610" indent="-244922">
              <a:spcBef>
                <a:spcPct val="20000"/>
              </a:spcBef>
              <a:buFont typeface="Arial" charset="0"/>
              <a:buChar char="•"/>
              <a:defRPr sz="2600">
                <a:solidFill>
                  <a:schemeClr val="tx1"/>
                </a:solidFill>
                <a:latin typeface="Calibri" pitchFamily="34" charset="0"/>
              </a:defRPr>
            </a:lvl3pPr>
            <a:lvl4pPr marL="1714454" indent="-244922">
              <a:spcBef>
                <a:spcPct val="20000"/>
              </a:spcBef>
              <a:buFont typeface="Arial" charset="0"/>
              <a:buChar char="–"/>
              <a:defRPr sz="2100">
                <a:solidFill>
                  <a:schemeClr val="tx1"/>
                </a:solidFill>
                <a:latin typeface="Calibri" pitchFamily="34" charset="0"/>
              </a:defRPr>
            </a:lvl4pPr>
            <a:lvl5pPr marL="2204298" indent="-244922">
              <a:spcBef>
                <a:spcPct val="20000"/>
              </a:spcBef>
              <a:buFont typeface="Arial" charset="0"/>
              <a:buChar char="»"/>
              <a:defRPr sz="2100">
                <a:solidFill>
                  <a:schemeClr val="tx1"/>
                </a:solidFill>
                <a:latin typeface="Calibri" pitchFamily="34" charset="0"/>
              </a:defRPr>
            </a:lvl5pPr>
            <a:lvl6pPr marL="2694142" indent="-244922" eaLnBrk="0" fontAlgn="base" hangingPunct="0">
              <a:spcBef>
                <a:spcPct val="20000"/>
              </a:spcBef>
              <a:spcAft>
                <a:spcPct val="0"/>
              </a:spcAft>
              <a:buFont typeface="Arial" charset="0"/>
              <a:buChar char="»"/>
              <a:defRPr sz="2100">
                <a:solidFill>
                  <a:schemeClr val="tx1"/>
                </a:solidFill>
                <a:latin typeface="Calibri" pitchFamily="34" charset="0"/>
              </a:defRPr>
            </a:lvl6pPr>
            <a:lvl7pPr marL="3183987" indent="-244922" eaLnBrk="0" fontAlgn="base" hangingPunct="0">
              <a:spcBef>
                <a:spcPct val="20000"/>
              </a:spcBef>
              <a:spcAft>
                <a:spcPct val="0"/>
              </a:spcAft>
              <a:buFont typeface="Arial" charset="0"/>
              <a:buChar char="»"/>
              <a:defRPr sz="2100">
                <a:solidFill>
                  <a:schemeClr val="tx1"/>
                </a:solidFill>
                <a:latin typeface="Calibri" pitchFamily="34" charset="0"/>
              </a:defRPr>
            </a:lvl7pPr>
            <a:lvl8pPr marL="3673831" indent="-244922" eaLnBrk="0" fontAlgn="base" hangingPunct="0">
              <a:spcBef>
                <a:spcPct val="20000"/>
              </a:spcBef>
              <a:spcAft>
                <a:spcPct val="0"/>
              </a:spcAft>
              <a:buFont typeface="Arial" charset="0"/>
              <a:buChar char="»"/>
              <a:defRPr sz="2100">
                <a:solidFill>
                  <a:schemeClr val="tx1"/>
                </a:solidFill>
                <a:latin typeface="Calibri" pitchFamily="34" charset="0"/>
              </a:defRPr>
            </a:lvl8pPr>
            <a:lvl9pPr marL="4163675" indent="-244922" eaLnBrk="0" fontAlgn="base" hangingPunct="0">
              <a:spcBef>
                <a:spcPct val="20000"/>
              </a:spcBef>
              <a:spcAft>
                <a:spcPct val="0"/>
              </a:spcAft>
              <a:buFont typeface="Arial" charset="0"/>
              <a:buChar char="»"/>
              <a:defRPr sz="2100">
                <a:solidFill>
                  <a:schemeClr val="tx1"/>
                </a:solidFill>
                <a:latin typeface="Calibri" pitchFamily="34" charset="0"/>
              </a:defRPr>
            </a:lvl9pPr>
          </a:lstStyle>
          <a:p>
            <a:pPr fontAlgn="base">
              <a:spcBef>
                <a:spcPct val="0"/>
              </a:spcBef>
              <a:spcAft>
                <a:spcPct val="0"/>
              </a:spcAft>
              <a:buFontTx/>
              <a:buNone/>
            </a:pPr>
            <a:r>
              <a:rPr lang="de-DE" altLang="de-DE" sz="1300">
                <a:solidFill>
                  <a:prstClr val="white"/>
                </a:solidFill>
              </a:rPr>
              <a:t>Schiedsrichterschulung neue IHF-Regeln  2016    -Jürgen Scharoff-</a:t>
            </a:r>
          </a:p>
        </p:txBody>
      </p:sp>
      <p:sp>
        <p:nvSpPr>
          <p:cNvPr id="4" name="Rechteck 3"/>
          <p:cNvSpPr/>
          <p:nvPr/>
        </p:nvSpPr>
        <p:spPr>
          <a:xfrm>
            <a:off x="415702" y="1100014"/>
            <a:ext cx="9217023" cy="5534259"/>
          </a:xfrm>
          <a:prstGeom prst="rect">
            <a:avLst/>
          </a:prstGeom>
          <a:ln>
            <a:solidFill>
              <a:schemeClr val="tx1">
                <a:lumMod val="50000"/>
                <a:lumOff val="50000"/>
              </a:schemeClr>
            </a:solidFill>
          </a:ln>
        </p:spPr>
        <p:txBody>
          <a:bodyPr wrap="square" lIns="97969" tIns="48984" rIns="97969" bIns="48984" anchor="t">
            <a:spAutoFit/>
          </a:bodyPr>
          <a:lstStyle/>
          <a:p>
            <a:pPr>
              <a:defRPr/>
            </a:pPr>
            <a:r>
              <a:rPr lang="de-DE" sz="1000" u="sng"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Anhang 2  </a:t>
            </a:r>
            <a:endParaRPr lang="de-DE" sz="1000" u="sng" kern="0" dirty="0">
              <a:solidFill>
                <a:schemeClr val="tx1"/>
              </a:solidFill>
              <a:ea typeface="Calibri" panose="020F0502020204030204" pitchFamily="34" charset="0"/>
              <a:cs typeface="Times New Roman" panose="02020603050405020304" pitchFamily="18" charset="0"/>
            </a:endParaRPr>
          </a:p>
          <a:p>
            <a:pPr>
              <a:defRPr/>
            </a:pPr>
            <a:endParaRPr lang="de-DE" sz="1000" kern="0" dirty="0">
              <a:solidFill>
                <a:schemeClr val="tx1"/>
              </a:solidFill>
              <a:ea typeface="Calibri" panose="020F0502020204030204" pitchFamily="34" charset="0"/>
              <a:cs typeface="Times New Roman" panose="02020603050405020304" pitchFamily="18" charset="0"/>
            </a:endParaRPr>
          </a:p>
          <a:p>
            <a:pPr>
              <a:lnSpc>
                <a:spcPct val="107000"/>
              </a:lnSpc>
              <a:spcAft>
                <a:spcPts val="857"/>
              </a:spcAft>
              <a:defRPr/>
            </a:pPr>
            <a:r>
              <a:rPr lang="de-DE" sz="1000" kern="0" dirty="0">
                <a:solidFill>
                  <a:srgbClr val="FF0000"/>
                </a:solidFill>
                <a:latin typeface="Arial" panose="020B0604020202020204" pitchFamily="34" charset="0"/>
                <a:ea typeface="Calibri" panose="020F0502020204030204" pitchFamily="34" charset="0"/>
                <a:cs typeface="Times New Roman" panose="02020603050405020304" pitchFamily="18" charset="0"/>
              </a:rPr>
              <a:t>Ergänzende Hinweise zum Verbot von Gesichtsmasken und anderen nicht erlaubten Gegenständen (Regel 4:9)</a:t>
            </a:r>
            <a:endParaRPr lang="de-DE" sz="1000" kern="0" dirty="0">
              <a:solidFill>
                <a:srgbClr val="FF0000"/>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Helm                            	nicht erlaubt      </a:t>
            </a:r>
            <a:r>
              <a:rPr lang="de-DE" sz="1000" kern="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alle </a:t>
            </a: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Arten von Helmen</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Gesichtsmaske          	nicht erlaubt      </a:t>
            </a:r>
            <a:r>
              <a:rPr lang="de-DE" sz="1000" kern="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auch </a:t>
            </a: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Masken, die Teile des Gesichts bedecken</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Nasenschutz               	erlaubt       	      Tape, weiches Material</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Stirnband                    	erlaubt       	      Elastisches Material</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Kopftuch                     	erlaubt       	      Elastisches Material</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Kapitänsbinde            	erlaubt      	      am Oberarm, ca. 5 cm breit, einfarbig</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Ellbogenschoner        	erlaubt       	      weiches Material, dünn, kurz</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Handgelenkschoner   	erlaubt       	      weiches Material, dünn, kurz</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Fingerband                 	nicht erlaubt   </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Handschuhe               	nicht erlaubt</a:t>
            </a:r>
          </a:p>
          <a:p>
            <a:pPr>
              <a:lnSpc>
                <a:spcPts val="1393"/>
              </a:lnSpc>
              <a:defRPr/>
            </a:pP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Knieprotektoren         	erlaubt      	     Weiches Material, kein Metall</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Sprunggelenk-           	erlaubt      	     harte Teile abgedeckt</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Protektoren</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endPar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T-Shirt für Feldspieler    	erlaubt          </a:t>
            </a:r>
            <a:r>
              <a:rPr lang="de-DE" sz="1000" kern="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gleiche </a:t>
            </a: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Farbe wie Torwart</a:t>
            </a:r>
            <a:endParaRPr lang="de-DE" sz="1000" kern="0" dirty="0">
              <a:solidFill>
                <a:schemeClr val="tx1"/>
              </a:solidFill>
              <a:ea typeface="Calibri" panose="020F0502020204030204" pitchFamily="34" charset="0"/>
              <a:cs typeface="Times New Roman" panose="02020603050405020304" pitchFamily="18" charset="0"/>
            </a:endParaRPr>
          </a:p>
          <a:p>
            <a:pPr>
              <a:lnSpc>
                <a:spcPts val="1393"/>
              </a:lnSpc>
              <a:defRPr/>
            </a:pPr>
            <a:r>
              <a:rPr lang="de-DE" sz="1000" kern="0" dirty="0">
                <a:solidFill>
                  <a:schemeClr val="tx1"/>
                </a:solidFill>
                <a:latin typeface="Arial" panose="020B0604020202020204" pitchFamily="34" charset="0"/>
                <a:ea typeface="Calibri" panose="020F0502020204030204" pitchFamily="34" charset="0"/>
                <a:cs typeface="Times New Roman" panose="02020603050405020304" pitchFamily="18" charset="0"/>
              </a:rPr>
              <a:t>als Torwart </a:t>
            </a:r>
            <a:endParaRPr lang="de-DE" sz="1000" kern="0" dirty="0">
              <a:solidFill>
                <a:schemeClr val="tx1"/>
              </a:solidFill>
              <a:ea typeface="Calibri" panose="020F0502020204030204" pitchFamily="34" charset="0"/>
              <a:cs typeface="Times New Roman" panose="02020603050405020304" pitchFamily="18" charset="0"/>
            </a:endParaRPr>
          </a:p>
        </p:txBody>
      </p:sp>
      <p:sp>
        <p:nvSpPr>
          <p:cNvPr id="6" name="Rechteck 5"/>
          <p:cNvSpPr/>
          <p:nvPr/>
        </p:nvSpPr>
        <p:spPr>
          <a:xfrm>
            <a:off x="2723661" y="163910"/>
            <a:ext cx="4169292" cy="755501"/>
          </a:xfrm>
          <a:prstGeom prst="rect">
            <a:avLst/>
          </a:prstGeom>
        </p:spPr>
        <p:txBody>
          <a:bodyPr lIns="91434" tIns="45717" rIns="91434" bIns="45717"/>
          <a:lstStyle/>
          <a:p>
            <a:pPr algn="ctr" eaLnBrk="0" hangingPunct="0">
              <a:lnSpc>
                <a:spcPct val="90000"/>
              </a:lnSpc>
            </a:pPr>
            <a:r>
              <a:rPr lang="de-DE" sz="4400" dirty="0">
                <a:solidFill>
                  <a:schemeClr val="tx1"/>
                </a:solidFill>
                <a:cs typeface="Arial" charset="0"/>
              </a:rPr>
              <a:t>Ausrüstung </a:t>
            </a:r>
          </a:p>
        </p:txBody>
      </p:sp>
    </p:spTree>
    <p:extLst>
      <p:ext uri="{BB962C8B-B14F-4D97-AF65-F5344CB8AC3E}">
        <p14:creationId xmlns:p14="http://schemas.microsoft.com/office/powerpoint/2010/main" val="2830057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3894" y="163910"/>
            <a:ext cx="5822585" cy="755501"/>
          </a:xfrm>
          <a:prstGeom prst="rect">
            <a:avLst/>
          </a:prstGeom>
        </p:spPr>
        <p:txBody>
          <a:bodyPr lIns="91434" tIns="45717" rIns="91434" bIns="45717"/>
          <a:lstStyle/>
          <a:p>
            <a:pPr algn="ctr" eaLnBrk="0" hangingPunct="0">
              <a:lnSpc>
                <a:spcPct val="90000"/>
              </a:lnSpc>
            </a:pPr>
            <a:r>
              <a:rPr lang="de-DE" sz="4800" dirty="0">
                <a:solidFill>
                  <a:schemeClr val="tx1"/>
                </a:solidFill>
                <a:cs typeface="Arial" charset="0"/>
              </a:rPr>
              <a:t>Spielerverletzung</a:t>
            </a:r>
          </a:p>
        </p:txBody>
      </p:sp>
      <p:pic>
        <p:nvPicPr>
          <p:cNvPr id="2052" name="Picture 4"/>
          <p:cNvPicPr>
            <a:picLocks noChangeAspect="1" noChangeArrowheads="1"/>
          </p:cNvPicPr>
          <p:nvPr/>
        </p:nvPicPr>
        <p:blipFill>
          <a:blip r:embed="rId3" cstate="print"/>
          <a:srcRect/>
          <a:stretch>
            <a:fillRect/>
          </a:stretch>
        </p:blipFill>
        <p:spPr bwMode="auto">
          <a:xfrm>
            <a:off x="625909" y="1773281"/>
            <a:ext cx="5822585" cy="3955610"/>
          </a:xfrm>
          <a:prstGeom prst="rect">
            <a:avLst/>
          </a:prstGeom>
          <a:ln>
            <a:noFill/>
          </a:ln>
          <a:effectLst>
            <a:outerShdw blurRad="292100" dist="139700" dir="2700000" algn="tl" rotWithShape="0">
              <a:srgbClr val="333333">
                <a:alpha val="65000"/>
              </a:srgbClr>
            </a:outerShdw>
          </a:effectLst>
        </p:spPr>
      </p:pic>
      <p:pic>
        <p:nvPicPr>
          <p:cNvPr id="4" name="Picture 5" descr="10287496,tid=i"/>
          <p:cNvPicPr>
            <a:picLocks noChangeAspect="1" noChangeArrowheads="1"/>
          </p:cNvPicPr>
          <p:nvPr/>
        </p:nvPicPr>
        <p:blipFill rotWithShape="1">
          <a:blip r:embed="rId4">
            <a:extLst>
              <a:ext uri="{28A0092B-C50C-407E-A947-70E740481C1C}">
                <a14:useLocalDpi xmlns:a14="http://schemas.microsoft.com/office/drawing/2010/main" val="0"/>
              </a:ext>
            </a:extLst>
          </a:blip>
          <a:srcRect l="21600" r="22157"/>
          <a:stretch/>
        </p:blipFill>
        <p:spPr bwMode="auto">
          <a:xfrm>
            <a:off x="6950141" y="1748086"/>
            <a:ext cx="2322545" cy="3980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2207307" y="6074172"/>
            <a:ext cx="5587427" cy="461665"/>
          </a:xfrm>
          <a:prstGeom prst="rect">
            <a:avLst/>
          </a:prstGeom>
        </p:spPr>
        <p:txBody>
          <a:bodyPr wrap="none">
            <a:spAutoFit/>
          </a:bodyPr>
          <a:lstStyle/>
          <a:p>
            <a:pPr algn="ctr"/>
            <a:r>
              <a:rPr lang="de-DE" altLang="de-DE" u="sng" dirty="0">
                <a:solidFill>
                  <a:schemeClr val="tx1"/>
                </a:solidFill>
              </a:rPr>
              <a:t>(Regel 4:10 – 4:11 und Erläuterung 8)</a:t>
            </a:r>
            <a:endParaRPr lang="de-DE" altLang="de-DE" dirty="0">
              <a:solidFill>
                <a:schemeClr val="tx1"/>
              </a:solidFill>
            </a:endParaRPr>
          </a:p>
        </p:txBody>
      </p:sp>
    </p:spTree>
    <p:extLst>
      <p:ext uri="{BB962C8B-B14F-4D97-AF65-F5344CB8AC3E}">
        <p14:creationId xmlns:p14="http://schemas.microsoft.com/office/powerpoint/2010/main" val="194365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93532" y="2328339"/>
            <a:ext cx="9208073" cy="1699363"/>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457200" indent="-457200" algn="just">
              <a:buFont typeface="Arial" panose="020B0604020202020204" pitchFamily="34" charset="0"/>
              <a:buChar char="→"/>
            </a:pPr>
            <a:r>
              <a:rPr lang="de-DE" sz="2600" dirty="0">
                <a:solidFill>
                  <a:schemeClr val="tx1"/>
                </a:solidFill>
                <a:latin typeface="Arial" pitchFamily="34" charset="0"/>
                <a:cs typeface="Arial" pitchFamily="34" charset="0"/>
              </a:rPr>
              <a:t>er muss die Spielfläche umgehend und von sich aus (durch eine reguläre Auswechslung) verlassen, um die Blutung zu stoppen, die Wunde abzudecken und Körper und Spielkleidung zu reinigen.</a:t>
            </a:r>
          </a:p>
        </p:txBody>
      </p:sp>
      <p:sp>
        <p:nvSpPr>
          <p:cNvPr id="11" name="Rechteck 10"/>
          <p:cNvSpPr/>
          <p:nvPr/>
        </p:nvSpPr>
        <p:spPr>
          <a:xfrm>
            <a:off x="424653" y="5060454"/>
            <a:ext cx="9208073" cy="1299253"/>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457200" indent="-457200" algn="just">
              <a:buFont typeface="Arial" panose="020B0604020202020204" pitchFamily="34" charset="0"/>
              <a:buChar char="→"/>
            </a:pPr>
            <a:r>
              <a:rPr lang="de-DE" sz="2600" dirty="0">
                <a:solidFill>
                  <a:srgbClr val="FF0000"/>
                </a:solidFill>
                <a:latin typeface="Arial" pitchFamily="34" charset="0"/>
                <a:cs typeface="Arial" pitchFamily="34" charset="0"/>
              </a:rPr>
              <a:t>unsportliches Verhaltens</a:t>
            </a:r>
            <a:r>
              <a:rPr lang="de-DE" sz="2600" dirty="0">
                <a:solidFill>
                  <a:schemeClr val="tx1"/>
                </a:solidFill>
                <a:latin typeface="Arial" pitchFamily="34" charset="0"/>
                <a:cs typeface="Arial" pitchFamily="34" charset="0"/>
              </a:rPr>
              <a:t>, wenn ein Spieler, der im Zusammenhang mit dieser Bestimmung den Anweisungen der Schiedsrichter nicht Folge leistet.</a:t>
            </a:r>
          </a:p>
        </p:txBody>
      </p:sp>
      <p:sp>
        <p:nvSpPr>
          <p:cNvPr id="4" name="Rechteck 3"/>
          <p:cNvSpPr/>
          <p:nvPr/>
        </p:nvSpPr>
        <p:spPr>
          <a:xfrm>
            <a:off x="1999878" y="163910"/>
            <a:ext cx="5271345" cy="624381"/>
          </a:xfrm>
          <a:prstGeom prst="rect">
            <a:avLst/>
          </a:prstGeom>
        </p:spPr>
        <p:txBody>
          <a:bodyPr lIns="91434" tIns="45717" rIns="91434" bIns="45717"/>
          <a:lstStyle/>
          <a:p>
            <a:pPr algn="ctr">
              <a:lnSpc>
                <a:spcPct val="90000"/>
              </a:lnSpc>
            </a:pPr>
            <a:r>
              <a:rPr lang="de-DE" sz="3600" dirty="0">
                <a:solidFill>
                  <a:schemeClr val="tx1"/>
                </a:solidFill>
              </a:rPr>
              <a:t>Spielerverletzung</a:t>
            </a:r>
          </a:p>
        </p:txBody>
      </p:sp>
      <p:sp>
        <p:nvSpPr>
          <p:cNvPr id="5" name="Rechteck 4"/>
          <p:cNvSpPr/>
          <p:nvPr/>
        </p:nvSpPr>
        <p:spPr>
          <a:xfrm>
            <a:off x="380584" y="1162336"/>
            <a:ext cx="9208073" cy="89914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457200" indent="-457200" algn="just">
              <a:buFont typeface="Arial" panose="020B0604020202020204" pitchFamily="34" charset="0"/>
              <a:buChar char="→"/>
            </a:pPr>
            <a:r>
              <a:rPr lang="de-DE" sz="2600" dirty="0">
                <a:solidFill>
                  <a:schemeClr val="tx1"/>
                </a:solidFill>
                <a:latin typeface="Arial" pitchFamily="34" charset="0"/>
                <a:cs typeface="Arial" pitchFamily="34" charset="0"/>
              </a:rPr>
              <a:t>Spieler blutet oder hat Blut am Körper oder an der Spielkleidung,</a:t>
            </a:r>
          </a:p>
        </p:txBody>
      </p:sp>
      <p:sp>
        <p:nvSpPr>
          <p:cNvPr id="6" name="Rechteck 5"/>
          <p:cNvSpPr/>
          <p:nvPr/>
        </p:nvSpPr>
        <p:spPr>
          <a:xfrm>
            <a:off x="424653" y="4294561"/>
            <a:ext cx="9208073" cy="499034"/>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457200" indent="-457200" algn="just">
              <a:buFont typeface="Arial" panose="020B0604020202020204" pitchFamily="34" charset="0"/>
              <a:buChar char="→"/>
            </a:pPr>
            <a:r>
              <a:rPr lang="de-DE" sz="2600" dirty="0">
                <a:solidFill>
                  <a:schemeClr val="tx1"/>
                </a:solidFill>
                <a:latin typeface="Arial" pitchFamily="34" charset="0"/>
                <a:cs typeface="Arial" pitchFamily="34" charset="0"/>
              </a:rPr>
              <a:t>erst dann darf er die Spielfläche wieder betreten. </a:t>
            </a:r>
          </a:p>
        </p:txBody>
      </p:sp>
    </p:spTree>
    <p:extLst>
      <p:ext uri="{BB962C8B-B14F-4D97-AF65-F5344CB8AC3E}">
        <p14:creationId xmlns:p14="http://schemas.microsoft.com/office/powerpoint/2010/main" val="31559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5143746" y="1894941"/>
            <a:ext cx="4176246" cy="223224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576191" y="1892102"/>
            <a:ext cx="4532866" cy="223224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576191" y="1263515"/>
            <a:ext cx="8743801" cy="422431"/>
          </a:xfrm>
          <a:prstGeom prst="rect">
            <a:avLst/>
          </a:prstGeom>
          <a:solidFill>
            <a:schemeClr val="bg1"/>
          </a:solid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Im Falle einer Verletzung:</a:t>
            </a:r>
          </a:p>
        </p:txBody>
      </p:sp>
      <p:sp>
        <p:nvSpPr>
          <p:cNvPr id="7" name="Rechteck 6"/>
          <p:cNvSpPr/>
          <p:nvPr/>
        </p:nvSpPr>
        <p:spPr>
          <a:xfrm>
            <a:off x="576190" y="5782717"/>
            <a:ext cx="8821798" cy="422431"/>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…um den verletzten Spieler zu versorgen.</a:t>
            </a:r>
          </a:p>
        </p:txBody>
      </p:sp>
      <p:sp>
        <p:nvSpPr>
          <p:cNvPr id="8" name="Rechteck 7"/>
          <p:cNvSpPr/>
          <p:nvPr/>
        </p:nvSpPr>
        <p:spPr>
          <a:xfrm>
            <a:off x="775742" y="2099792"/>
            <a:ext cx="3978902" cy="422090"/>
          </a:xfrm>
          <a:prstGeom prst="rect">
            <a:avLst/>
          </a:prstGeom>
          <a:no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 1. Time-out (Handzeichen 15)</a:t>
            </a:r>
          </a:p>
        </p:txBody>
      </p:sp>
      <p:sp>
        <p:nvSpPr>
          <p:cNvPr id="13" name="Rechteck 12"/>
          <p:cNvSpPr/>
          <p:nvPr/>
        </p:nvSpPr>
        <p:spPr>
          <a:xfrm>
            <a:off x="576808" y="4456807"/>
            <a:ext cx="8821180" cy="745256"/>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algn="ctr"/>
            <a:r>
              <a:rPr lang="de-DE" sz="2100" dirty="0">
                <a:solidFill>
                  <a:schemeClr val="tx1"/>
                </a:solidFill>
                <a:latin typeface="Arial" pitchFamily="34" charset="0"/>
                <a:cs typeface="Arial" pitchFamily="34" charset="0"/>
              </a:rPr>
              <a:t>Die Erlaubnis gilt, für </a:t>
            </a:r>
            <a:r>
              <a:rPr lang="de-DE" sz="2100" u="sng" dirty="0">
                <a:solidFill>
                  <a:srgbClr val="FF0000"/>
                </a:solidFill>
                <a:latin typeface="Arial" pitchFamily="34" charset="0"/>
                <a:cs typeface="Arial" pitchFamily="34" charset="0"/>
              </a:rPr>
              <a:t>zwei teilnahmeberechtigte Personen </a:t>
            </a:r>
            <a:r>
              <a:rPr lang="de-DE" sz="2100" dirty="0">
                <a:solidFill>
                  <a:schemeClr val="tx1"/>
                </a:solidFill>
                <a:latin typeface="Arial" pitchFamily="34" charset="0"/>
                <a:cs typeface="Arial" pitchFamily="34" charset="0"/>
              </a:rPr>
              <a:t>der betreffenden Mannschaft die Spielfläche zu betreten, …</a:t>
            </a:r>
          </a:p>
        </p:txBody>
      </p:sp>
      <p:sp>
        <p:nvSpPr>
          <p:cNvPr id="14" name="Rechteck 13"/>
          <p:cNvSpPr/>
          <p:nvPr/>
        </p:nvSpPr>
        <p:spPr>
          <a:xfrm>
            <a:off x="5202457" y="2099792"/>
            <a:ext cx="4079754" cy="422090"/>
          </a:xfrm>
          <a:prstGeom prst="rect">
            <a:avLst/>
          </a:prstGeom>
          <a:noFill/>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 2. Erlaubnis (Handzeichen 16</a:t>
            </a:r>
            <a:r>
              <a:rPr lang="de-DE" sz="2100" dirty="0" smtClean="0">
                <a:solidFill>
                  <a:schemeClr val="tx1"/>
                </a:solidFill>
                <a:latin typeface="Arial" pitchFamily="34" charset="0"/>
                <a:cs typeface="Arial" pitchFamily="34" charset="0"/>
              </a:rPr>
              <a:t>)</a:t>
            </a:r>
            <a:endParaRPr lang="de-DE" sz="2100"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060" y="2501726"/>
            <a:ext cx="860032" cy="1254125"/>
          </a:xfrm>
          <a:prstGeom prst="rect">
            <a:avLst/>
          </a:prstGeom>
          <a:noFill/>
          <a:ln>
            <a:noFill/>
          </a:ln>
          <a:effectLst>
            <a:outerShdw blurRad="190500" algn="tl" rotWithShape="0">
              <a:srgbClr val="000000">
                <a:alpha val="70000"/>
              </a:srgbClr>
            </a:outerShdw>
          </a:effectLs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8841" y="2511014"/>
            <a:ext cx="857958" cy="1251100"/>
          </a:xfrm>
          <a:prstGeom prst="rect">
            <a:avLst/>
          </a:prstGeom>
          <a:noFill/>
          <a:ln>
            <a:noFill/>
          </a:ln>
          <a:effectLst>
            <a:outerShdw blurRad="190500" algn="tl" rotWithShape="0">
              <a:srgbClr val="000000">
                <a:alpha val="70000"/>
              </a:srgbClr>
            </a:outerShdw>
          </a:effectLst>
          <a:extLst/>
        </p:spPr>
      </p:pic>
      <p:sp>
        <p:nvSpPr>
          <p:cNvPr id="15" name="Rechteck 14"/>
          <p:cNvSpPr/>
          <p:nvPr/>
        </p:nvSpPr>
        <p:spPr>
          <a:xfrm>
            <a:off x="1999878" y="163910"/>
            <a:ext cx="5271345" cy="624381"/>
          </a:xfrm>
          <a:prstGeom prst="rect">
            <a:avLst/>
          </a:prstGeom>
        </p:spPr>
        <p:txBody>
          <a:bodyPr lIns="91434" tIns="45717" rIns="91434" bIns="45717"/>
          <a:lstStyle/>
          <a:p>
            <a:pPr algn="ctr">
              <a:lnSpc>
                <a:spcPct val="90000"/>
              </a:lnSpc>
            </a:pPr>
            <a:r>
              <a:rPr lang="de-DE" sz="3600" dirty="0">
                <a:solidFill>
                  <a:schemeClr val="tx1"/>
                </a:solidFill>
              </a:rPr>
              <a:t>Spielerverletzung</a:t>
            </a:r>
          </a:p>
        </p:txBody>
      </p:sp>
    </p:spTree>
    <p:extLst>
      <p:ext uri="{BB962C8B-B14F-4D97-AF65-F5344CB8AC3E}">
        <p14:creationId xmlns:p14="http://schemas.microsoft.com/office/powerpoint/2010/main" val="6680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23903" y="1187490"/>
            <a:ext cx="9208073" cy="422431"/>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Mehr als zwei Teilnahmeberechtigte Personen! </a:t>
            </a:r>
          </a:p>
        </p:txBody>
      </p:sp>
      <p:sp>
        <p:nvSpPr>
          <p:cNvPr id="6" name="Rechteck 5"/>
          <p:cNvSpPr/>
          <p:nvPr/>
        </p:nvSpPr>
        <p:spPr>
          <a:xfrm>
            <a:off x="309481" y="1795692"/>
            <a:ext cx="9322495" cy="1068421"/>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489844" indent="-489844">
              <a:buAutoNum type="arabicPeriod"/>
            </a:pPr>
            <a:r>
              <a:rPr lang="de-DE" sz="2100" dirty="0">
                <a:solidFill>
                  <a:schemeClr val="tx1"/>
                </a:solidFill>
                <a:latin typeface="Arial" pitchFamily="34" charset="0"/>
                <a:cs typeface="Arial" pitchFamily="34" charset="0"/>
              </a:rPr>
              <a:t>Wenn eine dritte Person oder weitere Personen sowie</a:t>
            </a:r>
          </a:p>
          <a:p>
            <a:pPr marL="489844" indent="-489844">
              <a:buAutoNum type="arabicPeriod"/>
            </a:pPr>
            <a:r>
              <a:rPr lang="de-DE" sz="2100" dirty="0">
                <a:solidFill>
                  <a:schemeClr val="tx1"/>
                </a:solidFill>
                <a:latin typeface="Arial" pitchFamily="34" charset="0"/>
                <a:cs typeface="Arial" pitchFamily="34" charset="0"/>
              </a:rPr>
              <a:t>Personen der nicht betroffenen Mannschaft die Spielfläche betreten.</a:t>
            </a:r>
          </a:p>
        </p:txBody>
      </p:sp>
      <p:sp>
        <p:nvSpPr>
          <p:cNvPr id="9" name="Rechteck 8"/>
          <p:cNvSpPr/>
          <p:nvPr/>
        </p:nvSpPr>
        <p:spPr>
          <a:xfrm>
            <a:off x="272437" y="5132462"/>
            <a:ext cx="9208073" cy="1397270"/>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chemeClr val="tx1"/>
                </a:solidFill>
                <a:latin typeface="Arial" pitchFamily="34" charset="0"/>
                <a:cs typeface="Arial" pitchFamily="34" charset="0"/>
              </a:rPr>
              <a:t>Wer die Spielfläche mit Erlaubnis betritt, aber, anstatt den verletzten Spieler zu versorgen, Anweisungen an andere Spieler gibt, sich mit Gegnern oder Schiedsrichtern beschäftigt usw., ist wegen </a:t>
            </a:r>
            <a:r>
              <a:rPr lang="de-DE" sz="2100" u="sng" dirty="0">
                <a:solidFill>
                  <a:schemeClr val="tx1"/>
                </a:solidFill>
                <a:latin typeface="Arial" pitchFamily="34" charset="0"/>
                <a:cs typeface="Arial" pitchFamily="34" charset="0"/>
              </a:rPr>
              <a:t>unsportlichen Verhaltens </a:t>
            </a:r>
            <a:r>
              <a:rPr lang="de-DE" sz="2100" dirty="0">
                <a:solidFill>
                  <a:schemeClr val="tx1"/>
                </a:solidFill>
                <a:latin typeface="Arial" pitchFamily="34" charset="0"/>
                <a:cs typeface="Arial" pitchFamily="34" charset="0"/>
              </a:rPr>
              <a:t>zu bestrafen.</a:t>
            </a:r>
          </a:p>
        </p:txBody>
      </p:sp>
      <p:sp>
        <p:nvSpPr>
          <p:cNvPr id="11" name="Rechteck 10"/>
          <p:cNvSpPr/>
          <p:nvPr/>
        </p:nvSpPr>
        <p:spPr>
          <a:xfrm>
            <a:off x="309481" y="3620294"/>
            <a:ext cx="9322495" cy="747377"/>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marL="489844" indent="-489844">
              <a:buAutoNum type="arabicPeriod"/>
            </a:pPr>
            <a:r>
              <a:rPr lang="de-DE" sz="2100" dirty="0">
                <a:solidFill>
                  <a:schemeClr val="tx1"/>
                </a:solidFill>
                <a:latin typeface="Arial" pitchFamily="34" charset="0"/>
                <a:cs typeface="Arial" pitchFamily="34" charset="0"/>
              </a:rPr>
              <a:t>Im Falle von Spielern = Wechselfehler,</a:t>
            </a:r>
          </a:p>
          <a:p>
            <a:pPr marL="489844" indent="-489844">
              <a:buAutoNum type="arabicPeriod"/>
            </a:pPr>
            <a:r>
              <a:rPr lang="de-DE" sz="2100" dirty="0">
                <a:solidFill>
                  <a:schemeClr val="tx1"/>
                </a:solidFill>
                <a:latin typeface="Arial" pitchFamily="34" charset="0"/>
                <a:cs typeface="Arial" pitchFamily="34" charset="0"/>
              </a:rPr>
              <a:t>im Falle von Offiziellen = unberechtigtes Eintreten.</a:t>
            </a:r>
          </a:p>
        </p:txBody>
      </p:sp>
      <p:sp>
        <p:nvSpPr>
          <p:cNvPr id="12" name="Rechteck 11"/>
          <p:cNvSpPr/>
          <p:nvPr/>
        </p:nvSpPr>
        <p:spPr>
          <a:xfrm>
            <a:off x="1988352" y="3012093"/>
            <a:ext cx="5803408" cy="422431"/>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Ahndung durch die Schiedsrichter:</a:t>
            </a:r>
          </a:p>
        </p:txBody>
      </p:sp>
      <p:sp>
        <p:nvSpPr>
          <p:cNvPr id="13" name="Rechteck 12"/>
          <p:cNvSpPr/>
          <p:nvPr/>
        </p:nvSpPr>
        <p:spPr>
          <a:xfrm>
            <a:off x="3584054" y="4595746"/>
            <a:ext cx="2243984" cy="422431"/>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100" dirty="0">
                <a:solidFill>
                  <a:srgbClr val="FF0000"/>
                </a:solidFill>
                <a:latin typeface="Arial" pitchFamily="34" charset="0"/>
                <a:cs typeface="Arial" pitchFamily="34" charset="0"/>
              </a:rPr>
              <a:t>Oder:</a:t>
            </a:r>
          </a:p>
        </p:txBody>
      </p:sp>
      <p:sp>
        <p:nvSpPr>
          <p:cNvPr id="14" name="Rechteck 13"/>
          <p:cNvSpPr/>
          <p:nvPr/>
        </p:nvSpPr>
        <p:spPr>
          <a:xfrm>
            <a:off x="1999878" y="163910"/>
            <a:ext cx="5271345" cy="624381"/>
          </a:xfrm>
          <a:prstGeom prst="rect">
            <a:avLst/>
          </a:prstGeom>
        </p:spPr>
        <p:txBody>
          <a:bodyPr lIns="91434" tIns="45717" rIns="91434" bIns="45717"/>
          <a:lstStyle/>
          <a:p>
            <a:pPr algn="ctr">
              <a:lnSpc>
                <a:spcPct val="90000"/>
              </a:lnSpc>
            </a:pPr>
            <a:r>
              <a:rPr lang="de-DE" sz="3600" dirty="0">
                <a:solidFill>
                  <a:schemeClr val="tx1"/>
                </a:solidFill>
              </a:rPr>
              <a:t>Spielerverletzung</a:t>
            </a:r>
          </a:p>
        </p:txBody>
      </p:sp>
    </p:spTree>
    <p:extLst>
      <p:ext uri="{BB962C8B-B14F-4D97-AF65-F5344CB8AC3E}">
        <p14:creationId xmlns:p14="http://schemas.microsoft.com/office/powerpoint/2010/main" val="382810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423814" y="1289"/>
            <a:ext cx="6408712" cy="954709"/>
          </a:xfrm>
          <a:prstGeom prst="rect">
            <a:avLst/>
          </a:prstGeom>
        </p:spPr>
        <p:txBody>
          <a:bodyPr lIns="91434" tIns="45717" rIns="91434" bIns="45717"/>
          <a:lstStyle/>
          <a:p>
            <a:pPr algn="ctr">
              <a:lnSpc>
                <a:spcPct val="90000"/>
              </a:lnSpc>
            </a:pPr>
            <a:r>
              <a:rPr lang="de-DE" sz="3200" dirty="0">
                <a:solidFill>
                  <a:schemeClr val="tx1"/>
                </a:solidFill>
              </a:rPr>
              <a:t>Spielerverletzung </a:t>
            </a:r>
            <a:r>
              <a:rPr lang="de-DE" sz="3200" dirty="0" smtClean="0">
                <a:solidFill>
                  <a:schemeClr val="tx1"/>
                </a:solidFill>
              </a:rPr>
              <a:t/>
            </a:r>
            <a:br>
              <a:rPr lang="de-DE" sz="3200" dirty="0" smtClean="0">
                <a:solidFill>
                  <a:schemeClr val="tx1"/>
                </a:solidFill>
              </a:rPr>
            </a:br>
            <a:r>
              <a:rPr lang="de-DE" sz="3200" dirty="0" smtClean="0">
                <a:solidFill>
                  <a:schemeClr val="tx1"/>
                </a:solidFill>
              </a:rPr>
              <a:t>(</a:t>
            </a:r>
            <a:r>
              <a:rPr lang="de-DE" sz="3200" dirty="0">
                <a:solidFill>
                  <a:schemeClr val="tx1"/>
                </a:solidFill>
              </a:rPr>
              <a:t>neue Regel)</a:t>
            </a:r>
          </a:p>
        </p:txBody>
      </p:sp>
      <p:sp>
        <p:nvSpPr>
          <p:cNvPr id="10" name="Textfeld 9"/>
          <p:cNvSpPr txBox="1"/>
          <p:nvPr/>
        </p:nvSpPr>
        <p:spPr>
          <a:xfrm>
            <a:off x="415702" y="2540174"/>
            <a:ext cx="9289032" cy="2862322"/>
          </a:xfrm>
          <a:prstGeom prst="rect">
            <a:avLst/>
          </a:prstGeom>
          <a:noFill/>
          <a:ln>
            <a:solidFill>
              <a:schemeClr val="tx1">
                <a:lumMod val="50000"/>
                <a:lumOff val="50000"/>
              </a:schemeClr>
            </a:solidFill>
          </a:ln>
        </p:spPr>
        <p:txBody>
          <a:bodyPr wrap="square" rtlCol="0" anchor="t">
            <a:spAutoFit/>
          </a:bodyPr>
          <a:lstStyle/>
          <a:p>
            <a:pPr marL="342900" indent="-342900" algn="just">
              <a:buFont typeface="Wingdings" panose="05000000000000000000" pitchFamily="2" charset="2"/>
              <a:buChar char="Ø"/>
              <a:tabLst>
                <a:tab pos="1257300" algn="l"/>
              </a:tabLst>
            </a:pPr>
            <a:r>
              <a:rPr lang="de-DE" sz="2000" b="1" dirty="0">
                <a:solidFill>
                  <a:schemeClr val="tx1"/>
                </a:solidFill>
              </a:rPr>
              <a:t>Wenn der Spieler (ggf. auch mit Unterstützung eines Mitspielers) die Spielfläche verlässt, kann er sich nach  erfolgter Versorgung im Auswechselraum unmittelbar 	wieder einwechseln.</a:t>
            </a:r>
          </a:p>
          <a:p>
            <a:pPr marL="171450" indent="-171450" algn="just">
              <a:buFont typeface="Wingdings" panose="05000000000000000000" pitchFamily="2" charset="2"/>
              <a:buChar char="Ø"/>
              <a:tabLst>
                <a:tab pos="1257300" algn="l"/>
              </a:tabLst>
            </a:pPr>
            <a:endParaRPr lang="de-DE" sz="1000" b="1" dirty="0">
              <a:solidFill>
                <a:schemeClr val="tx1"/>
              </a:solidFill>
            </a:endParaRPr>
          </a:p>
          <a:p>
            <a:pPr marL="342900" indent="-342900" algn="just">
              <a:buFont typeface="Wingdings" panose="05000000000000000000" pitchFamily="2" charset="2"/>
              <a:buChar char="Ø"/>
              <a:tabLst>
                <a:tab pos="1257300" algn="l"/>
              </a:tabLst>
            </a:pPr>
            <a:r>
              <a:rPr lang="de-DE" sz="2000" b="1" dirty="0">
                <a:solidFill>
                  <a:schemeClr val="tx1"/>
                </a:solidFill>
              </a:rPr>
              <a:t>Bei Versorgung auf dem Spielfeld kann der Spieler kann erst nach 3 Angriffen seiner Mannschaft wieder einwechseln.</a:t>
            </a:r>
          </a:p>
          <a:p>
            <a:pPr marL="171450" indent="-171450" algn="just">
              <a:buFont typeface="Wingdings" panose="05000000000000000000" pitchFamily="2" charset="2"/>
              <a:buChar char="Ø"/>
              <a:tabLst>
                <a:tab pos="1257300" algn="l"/>
              </a:tabLst>
            </a:pPr>
            <a:endParaRPr lang="de-DE" sz="1000" b="1" dirty="0">
              <a:solidFill>
                <a:schemeClr val="tx1"/>
              </a:solidFill>
            </a:endParaRPr>
          </a:p>
          <a:p>
            <a:pPr marL="342900" indent="-342900" algn="just">
              <a:buFont typeface="Wingdings" panose="05000000000000000000" pitchFamily="2" charset="2"/>
              <a:buChar char="Ø"/>
              <a:tabLst>
                <a:tab pos="1257300" algn="l"/>
              </a:tabLst>
            </a:pPr>
            <a:r>
              <a:rPr lang="de-DE" sz="2000" b="1" dirty="0">
                <a:solidFill>
                  <a:schemeClr val="tx1"/>
                </a:solidFill>
              </a:rPr>
              <a:t>Nach Ablauf einer Halbzeit (reguläre Spielzeit / oder </a:t>
            </a:r>
            <a:r>
              <a:rPr lang="de-DE" sz="2000" b="1" dirty="0" smtClean="0">
                <a:solidFill>
                  <a:schemeClr val="tx1"/>
                </a:solidFill>
              </a:rPr>
              <a:t>Verlängerungen</a:t>
            </a:r>
            <a:r>
              <a:rPr lang="de-DE" sz="2000" b="1" dirty="0">
                <a:solidFill>
                  <a:schemeClr val="tx1"/>
                </a:solidFill>
              </a:rPr>
              <a:t>) kann der Spieler im nächsten Spielabschnitt wieder einwechseln </a:t>
            </a:r>
            <a:r>
              <a:rPr lang="de-DE" sz="2000" b="1" dirty="0" smtClean="0">
                <a:solidFill>
                  <a:schemeClr val="tx1"/>
                </a:solidFill>
              </a:rPr>
              <a:t/>
            </a:r>
            <a:br>
              <a:rPr lang="de-DE" sz="2000" b="1" dirty="0" smtClean="0">
                <a:solidFill>
                  <a:schemeClr val="tx1"/>
                </a:solidFill>
              </a:rPr>
            </a:br>
            <a:r>
              <a:rPr lang="de-DE" sz="1400" b="1" dirty="0" smtClean="0">
                <a:solidFill>
                  <a:schemeClr val="tx1"/>
                </a:solidFill>
              </a:rPr>
              <a:t>(</a:t>
            </a:r>
            <a:r>
              <a:rPr lang="de-DE" sz="1400" b="1" dirty="0">
                <a:solidFill>
                  <a:schemeClr val="tx1"/>
                </a:solidFill>
              </a:rPr>
              <a:t>kann hiernach auch am 7-m-Werfen teilnehmen).</a:t>
            </a:r>
            <a:endParaRPr lang="de-DE" sz="2000" b="1" dirty="0">
              <a:solidFill>
                <a:schemeClr val="tx1"/>
              </a:solidFill>
            </a:endParaRPr>
          </a:p>
        </p:txBody>
      </p:sp>
      <p:sp>
        <p:nvSpPr>
          <p:cNvPr id="2" name="Rechteck 1"/>
          <p:cNvSpPr/>
          <p:nvPr/>
        </p:nvSpPr>
        <p:spPr>
          <a:xfrm>
            <a:off x="2359918" y="1244030"/>
            <a:ext cx="5977061" cy="707886"/>
          </a:xfrm>
          <a:prstGeom prst="rect">
            <a:avLst/>
          </a:prstGeom>
          <a:noFill/>
          <a:ln>
            <a:solidFill>
              <a:schemeClr val="tx1">
                <a:lumMod val="50000"/>
                <a:lumOff val="50000"/>
              </a:schemeClr>
            </a:solidFill>
          </a:ln>
        </p:spPr>
        <p:txBody>
          <a:bodyPr wrap="square">
            <a:spAutoFit/>
          </a:bodyPr>
          <a:lstStyle/>
          <a:p>
            <a:pPr lvl="0" algn="ctr"/>
            <a:r>
              <a:rPr lang="de-DE" sz="4000" dirty="0">
                <a:solidFill>
                  <a:schemeClr val="tx1"/>
                </a:solidFill>
              </a:rPr>
              <a:t>Verletzter Spieler</a:t>
            </a:r>
          </a:p>
        </p:txBody>
      </p:sp>
    </p:spTree>
    <p:extLst>
      <p:ext uri="{BB962C8B-B14F-4D97-AF65-F5344CB8AC3E}">
        <p14:creationId xmlns:p14="http://schemas.microsoft.com/office/powerpoint/2010/main" val="4323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circle(in)">
                                      <p:cBhvr>
                                        <p:cTn id="7" dur="20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circle(in)">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circle(in)">
                                      <p:cBhvr>
                                        <p:cTn id="22"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415702" y="2180134"/>
            <a:ext cx="9289032" cy="4401205"/>
          </a:xfrm>
          <a:prstGeom prst="rect">
            <a:avLst/>
          </a:prstGeom>
          <a:noFill/>
          <a:ln>
            <a:solidFill>
              <a:schemeClr val="tx1">
                <a:lumMod val="50000"/>
                <a:lumOff val="50000"/>
              </a:schemeClr>
            </a:solidFill>
          </a:ln>
        </p:spPr>
        <p:txBody>
          <a:bodyPr wrap="square" rtlCol="0" anchor="t">
            <a:spAutoFit/>
          </a:bodyPr>
          <a:lstStyle/>
          <a:p>
            <a:pPr>
              <a:tabLst>
                <a:tab pos="1257300" algn="l"/>
              </a:tabLst>
            </a:pPr>
            <a:r>
              <a:rPr lang="de-DE" sz="2000" dirty="0">
                <a:solidFill>
                  <a:schemeClr val="tx1"/>
                </a:solidFill>
              </a:rPr>
              <a:t>Erhält der Spieler noch auf dem Spielfeld oder auch nach der Spielfortsetzung eine Hinausstellung, wird nicht mehr (weiter) gezählt.</a:t>
            </a:r>
          </a:p>
          <a:p>
            <a:pPr>
              <a:tabLst>
                <a:tab pos="1257300" algn="l"/>
              </a:tabLst>
            </a:pPr>
            <a:endParaRPr lang="de-DE" sz="2000" dirty="0">
              <a:solidFill>
                <a:schemeClr val="tx1"/>
              </a:solidFill>
            </a:endParaRPr>
          </a:p>
          <a:p>
            <a:pPr>
              <a:tabLst>
                <a:tab pos="1257300" algn="l"/>
              </a:tabLst>
            </a:pPr>
            <a:r>
              <a:rPr lang="de-DE" sz="2000" dirty="0">
                <a:solidFill>
                  <a:schemeClr val="tx1"/>
                </a:solidFill>
              </a:rPr>
              <a:t>Kontrolle erfolgt durch Zeitnehmer / Sekretär / Delegierten.</a:t>
            </a:r>
          </a:p>
          <a:p>
            <a:pPr>
              <a:tabLst>
                <a:tab pos="1257300" algn="l"/>
              </a:tabLst>
            </a:pPr>
            <a:endParaRPr lang="de-DE" sz="2000" dirty="0">
              <a:solidFill>
                <a:schemeClr val="tx1"/>
              </a:solidFill>
            </a:endParaRPr>
          </a:p>
          <a:p>
            <a:pPr>
              <a:tabLst>
                <a:tab pos="1257300" algn="l"/>
              </a:tabLst>
            </a:pPr>
            <a:r>
              <a:rPr lang="de-DE" sz="2000" dirty="0">
                <a:solidFill>
                  <a:schemeClr val="tx1"/>
                </a:solidFill>
              </a:rPr>
              <a:t>Es handelt sich um Tatsachenfeststellungen.</a:t>
            </a:r>
          </a:p>
          <a:p>
            <a:pPr>
              <a:tabLst>
                <a:tab pos="1257300" algn="l"/>
              </a:tabLst>
            </a:pPr>
            <a:endParaRPr lang="de-DE" sz="2000" dirty="0">
              <a:solidFill>
                <a:schemeClr val="tx1"/>
              </a:solidFill>
            </a:endParaRPr>
          </a:p>
          <a:p>
            <a:pPr>
              <a:tabLst>
                <a:tab pos="1257300" algn="l"/>
              </a:tabLst>
            </a:pPr>
            <a:r>
              <a:rPr lang="de-DE" sz="2000" dirty="0">
                <a:solidFill>
                  <a:schemeClr val="tx1"/>
                </a:solidFill>
              </a:rPr>
              <a:t>Nichtbeachtung wird analog dem Wechselfehler geahndet.</a:t>
            </a:r>
          </a:p>
          <a:p>
            <a:pPr>
              <a:tabLst>
                <a:tab pos="1257300" algn="l"/>
              </a:tabLst>
            </a:pPr>
            <a:endParaRPr lang="de-DE" sz="2000" dirty="0">
              <a:solidFill>
                <a:schemeClr val="tx1"/>
              </a:solidFill>
            </a:endParaRPr>
          </a:p>
          <a:p>
            <a:pPr>
              <a:tabLst>
                <a:tab pos="1257300" algn="l"/>
              </a:tabLst>
            </a:pPr>
            <a:r>
              <a:rPr lang="de-DE" sz="2000" u="sng" dirty="0">
                <a:solidFill>
                  <a:srgbClr val="FF0000"/>
                </a:solidFill>
              </a:rPr>
              <a:t>Ausnahme 1:</a:t>
            </a:r>
            <a:r>
              <a:rPr lang="de-DE" sz="2000" dirty="0">
                <a:solidFill>
                  <a:srgbClr val="FF0000"/>
                </a:solidFill>
              </a:rPr>
              <a:t> </a:t>
            </a:r>
            <a:r>
              <a:rPr lang="de-DE" sz="2000" dirty="0">
                <a:solidFill>
                  <a:schemeClr val="tx1"/>
                </a:solidFill>
              </a:rPr>
              <a:t>Die Verletzung ist Folge eines progressiv bestraften 	     	      Vergehens eines gegnerischen Spielers.</a:t>
            </a:r>
          </a:p>
          <a:p>
            <a:pPr>
              <a:tabLst>
                <a:tab pos="1257300" algn="l"/>
              </a:tabLst>
            </a:pPr>
            <a:endParaRPr lang="de-DE" sz="2000" dirty="0">
              <a:solidFill>
                <a:schemeClr val="tx1"/>
              </a:solidFill>
            </a:endParaRPr>
          </a:p>
          <a:p>
            <a:pPr>
              <a:tabLst>
                <a:tab pos="1257300" algn="l"/>
              </a:tabLst>
            </a:pPr>
            <a:r>
              <a:rPr lang="de-DE" sz="2000" u="sng" dirty="0">
                <a:solidFill>
                  <a:srgbClr val="FF0000"/>
                </a:solidFill>
              </a:rPr>
              <a:t>Ausnahme 2:</a:t>
            </a:r>
            <a:r>
              <a:rPr lang="de-DE" sz="2000" dirty="0">
                <a:solidFill>
                  <a:srgbClr val="FF0000"/>
                </a:solidFill>
              </a:rPr>
              <a:t> </a:t>
            </a:r>
            <a:r>
              <a:rPr lang="de-DE" sz="2000" dirty="0">
                <a:solidFill>
                  <a:schemeClr val="tx1"/>
                </a:solidFill>
              </a:rPr>
              <a:t>Ein Torwart ist aus dem Spiel heraus am Kopf 	getroffen   	      worden.</a:t>
            </a:r>
          </a:p>
        </p:txBody>
      </p:sp>
      <p:sp>
        <p:nvSpPr>
          <p:cNvPr id="5" name="Rechteck 4"/>
          <p:cNvSpPr/>
          <p:nvPr/>
        </p:nvSpPr>
        <p:spPr>
          <a:xfrm>
            <a:off x="2359918" y="1244030"/>
            <a:ext cx="5977061" cy="707886"/>
          </a:xfrm>
          <a:prstGeom prst="rect">
            <a:avLst/>
          </a:prstGeom>
          <a:noFill/>
          <a:ln>
            <a:solidFill>
              <a:schemeClr val="tx1">
                <a:lumMod val="50000"/>
                <a:lumOff val="50000"/>
              </a:schemeClr>
            </a:solidFill>
          </a:ln>
        </p:spPr>
        <p:txBody>
          <a:bodyPr wrap="square">
            <a:spAutoFit/>
          </a:bodyPr>
          <a:lstStyle/>
          <a:p>
            <a:pPr lvl="0" algn="ctr"/>
            <a:r>
              <a:rPr lang="de-DE" sz="4000" dirty="0">
                <a:solidFill>
                  <a:schemeClr val="tx1"/>
                </a:solidFill>
              </a:rPr>
              <a:t>Verletzter Spieler</a:t>
            </a:r>
          </a:p>
        </p:txBody>
      </p:sp>
      <p:sp>
        <p:nvSpPr>
          <p:cNvPr id="6" name="Rechteck 5"/>
          <p:cNvSpPr/>
          <p:nvPr/>
        </p:nvSpPr>
        <p:spPr>
          <a:xfrm>
            <a:off x="1423814" y="1289"/>
            <a:ext cx="6408712" cy="954709"/>
          </a:xfrm>
          <a:prstGeom prst="rect">
            <a:avLst/>
          </a:prstGeom>
        </p:spPr>
        <p:txBody>
          <a:bodyPr lIns="91434" tIns="45717" rIns="91434" bIns="45717"/>
          <a:lstStyle/>
          <a:p>
            <a:pPr algn="ctr">
              <a:lnSpc>
                <a:spcPct val="90000"/>
              </a:lnSpc>
            </a:pPr>
            <a:r>
              <a:rPr lang="de-DE" sz="3200" dirty="0">
                <a:solidFill>
                  <a:schemeClr val="tx1"/>
                </a:solidFill>
              </a:rPr>
              <a:t>Spielerverletzung </a:t>
            </a:r>
            <a:r>
              <a:rPr lang="de-DE" sz="3200" dirty="0" smtClean="0">
                <a:solidFill>
                  <a:schemeClr val="tx1"/>
                </a:solidFill>
              </a:rPr>
              <a:t/>
            </a:r>
            <a:br>
              <a:rPr lang="de-DE" sz="3200" dirty="0" smtClean="0">
                <a:solidFill>
                  <a:schemeClr val="tx1"/>
                </a:solidFill>
              </a:rPr>
            </a:br>
            <a:r>
              <a:rPr lang="de-DE" sz="3200" dirty="0" smtClean="0">
                <a:solidFill>
                  <a:schemeClr val="tx1"/>
                </a:solidFill>
              </a:rPr>
              <a:t>(</a:t>
            </a:r>
            <a:r>
              <a:rPr lang="de-DE" sz="3200" dirty="0">
                <a:solidFill>
                  <a:schemeClr val="tx1"/>
                </a:solidFill>
              </a:rPr>
              <a:t>neue Regel)</a:t>
            </a:r>
          </a:p>
        </p:txBody>
      </p:sp>
    </p:spTree>
    <p:extLst>
      <p:ext uri="{BB962C8B-B14F-4D97-AF65-F5344CB8AC3E}">
        <p14:creationId xmlns:p14="http://schemas.microsoft.com/office/powerpoint/2010/main" val="74434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circle(in)">
                                      <p:cBhvr>
                                        <p:cTn id="7" dur="20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circle(in)">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circle(in)">
                                      <p:cBhvr>
                                        <p:cTn id="22" dur="20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circle(in)">
                                      <p:cBhvr>
                                        <p:cTn id="27" dur="20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circle(in)">
                                      <p:cBhvr>
                                        <p:cTn id="32" dur="20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Effect transition="in" filter="circle(in)">
                                      <p:cBhvr>
                                        <p:cTn id="37" dur="2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hteck 5"/>
          <p:cNvSpPr/>
          <p:nvPr/>
        </p:nvSpPr>
        <p:spPr>
          <a:xfrm>
            <a:off x="299896" y="1928735"/>
            <a:ext cx="9437536" cy="102225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lvl="0" algn="ctr"/>
            <a:r>
              <a:rPr lang="de-DE" sz="3000" dirty="0">
                <a:solidFill>
                  <a:schemeClr val="tx1"/>
                </a:solidFill>
                <a:latin typeface="Arial" pitchFamily="34" charset="0"/>
                <a:cs typeface="Arial" pitchFamily="34" charset="0"/>
              </a:rPr>
              <a:t>Zu Spielbeginn müssen wenigstens </a:t>
            </a:r>
            <a:r>
              <a:rPr lang="de-DE" sz="3000" u="sng" dirty="0">
                <a:solidFill>
                  <a:srgbClr val="FF0000"/>
                </a:solidFill>
                <a:latin typeface="Arial" pitchFamily="34" charset="0"/>
                <a:cs typeface="Arial" pitchFamily="34" charset="0"/>
              </a:rPr>
              <a:t>5</a:t>
            </a:r>
            <a:r>
              <a:rPr lang="de-DE" sz="3000" dirty="0">
                <a:solidFill>
                  <a:schemeClr val="tx1"/>
                </a:solidFill>
                <a:latin typeface="Arial" pitchFamily="34" charset="0"/>
                <a:cs typeface="Arial" pitchFamily="34" charset="0"/>
              </a:rPr>
              <a:t> Spieler auf der Spielfläche antreten. </a:t>
            </a:r>
          </a:p>
        </p:txBody>
      </p:sp>
      <p:sp>
        <p:nvSpPr>
          <p:cNvPr id="7" name="Rechteck 6"/>
          <p:cNvSpPr/>
          <p:nvPr/>
        </p:nvSpPr>
        <p:spPr>
          <a:xfrm>
            <a:off x="272437" y="4076445"/>
            <a:ext cx="9437536" cy="1483919"/>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3000" dirty="0">
                <a:solidFill>
                  <a:schemeClr val="tx1"/>
                </a:solidFill>
                <a:latin typeface="Arial" pitchFamily="34" charset="0"/>
                <a:cs typeface="Arial" pitchFamily="34" charset="0"/>
              </a:rPr>
              <a:t>Die Anzahl der Spieler einer Mannschaft darf im Spielverlauf - einschließlich Verlängerungen - jederzeit auf bis zu 14 Spieler ergänzt werden. </a:t>
            </a:r>
          </a:p>
        </p:txBody>
      </p:sp>
      <p:sp>
        <p:nvSpPr>
          <p:cNvPr id="8"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256401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415702" y="2972222"/>
            <a:ext cx="9289032" cy="1815882"/>
          </a:xfrm>
          <a:prstGeom prst="rect">
            <a:avLst/>
          </a:prstGeom>
          <a:noFill/>
          <a:ln>
            <a:solidFill>
              <a:schemeClr val="tx1">
                <a:lumMod val="50000"/>
                <a:lumOff val="50000"/>
              </a:schemeClr>
            </a:solidFill>
          </a:ln>
        </p:spPr>
        <p:txBody>
          <a:bodyPr wrap="square" rtlCol="0" anchor="t">
            <a:spAutoFit/>
          </a:bodyPr>
          <a:lstStyle/>
          <a:p>
            <a:pPr algn="ctr">
              <a:tabLst>
                <a:tab pos="1257300" algn="l"/>
              </a:tabLst>
            </a:pPr>
            <a:r>
              <a:rPr lang="de-DE" sz="2800" dirty="0">
                <a:solidFill>
                  <a:schemeClr val="tx1"/>
                </a:solidFill>
              </a:rPr>
              <a:t>Die Erläuterung 8 zu Regel 4:11 „Verletzter Spieler“ </a:t>
            </a:r>
            <a:br>
              <a:rPr lang="de-DE" sz="2800" dirty="0">
                <a:solidFill>
                  <a:schemeClr val="tx1"/>
                </a:solidFill>
              </a:rPr>
            </a:br>
            <a:r>
              <a:rPr lang="de-DE" sz="2800" dirty="0">
                <a:solidFill>
                  <a:schemeClr val="tx1"/>
                </a:solidFill>
              </a:rPr>
              <a:t>(Aussetzen von 3 Angriffen)</a:t>
            </a:r>
          </a:p>
          <a:p>
            <a:pPr algn="ctr">
              <a:tabLst>
                <a:tab pos="1257300" algn="l"/>
              </a:tabLst>
            </a:pPr>
            <a:r>
              <a:rPr lang="de-DE" sz="2800" dirty="0">
                <a:solidFill>
                  <a:schemeClr val="tx1"/>
                </a:solidFill>
              </a:rPr>
              <a:t>findet nur in den vom DHB und den Ligaverbänden geleiteten Spielbetrieben Anwendung.“</a:t>
            </a:r>
          </a:p>
        </p:txBody>
      </p:sp>
      <p:sp>
        <p:nvSpPr>
          <p:cNvPr id="2" name="Rechteck 1"/>
          <p:cNvSpPr/>
          <p:nvPr/>
        </p:nvSpPr>
        <p:spPr>
          <a:xfrm>
            <a:off x="3440038" y="1472828"/>
            <a:ext cx="3373895" cy="923330"/>
          </a:xfrm>
          <a:prstGeom prst="rect">
            <a:avLst/>
          </a:prstGeom>
          <a:ln>
            <a:solidFill>
              <a:schemeClr val="tx1">
                <a:lumMod val="50000"/>
                <a:lumOff val="50000"/>
              </a:schemeClr>
            </a:solidFill>
          </a:ln>
        </p:spPr>
        <p:txBody>
          <a:bodyPr wrap="square">
            <a:spAutoFit/>
          </a:bodyPr>
          <a:lstStyle/>
          <a:p>
            <a:pPr lvl="0" algn="ctr"/>
            <a:r>
              <a:rPr lang="de-DE" sz="5400" dirty="0">
                <a:solidFill>
                  <a:srgbClr val="FF0000"/>
                </a:solidFill>
              </a:rPr>
              <a:t>Hinweis:</a:t>
            </a:r>
          </a:p>
        </p:txBody>
      </p:sp>
      <p:sp>
        <p:nvSpPr>
          <p:cNvPr id="5" name="Rechteck 4"/>
          <p:cNvSpPr/>
          <p:nvPr/>
        </p:nvSpPr>
        <p:spPr>
          <a:xfrm>
            <a:off x="1423814" y="1289"/>
            <a:ext cx="6408712" cy="954709"/>
          </a:xfrm>
          <a:prstGeom prst="rect">
            <a:avLst/>
          </a:prstGeom>
        </p:spPr>
        <p:txBody>
          <a:bodyPr lIns="91434" tIns="45717" rIns="91434" bIns="45717"/>
          <a:lstStyle/>
          <a:p>
            <a:pPr algn="ctr">
              <a:lnSpc>
                <a:spcPct val="90000"/>
              </a:lnSpc>
            </a:pPr>
            <a:r>
              <a:rPr lang="de-DE" sz="3200" dirty="0">
                <a:solidFill>
                  <a:schemeClr val="tx1"/>
                </a:solidFill>
              </a:rPr>
              <a:t>Spielerverletzung </a:t>
            </a:r>
            <a:r>
              <a:rPr lang="de-DE" sz="3200" dirty="0" smtClean="0">
                <a:solidFill>
                  <a:schemeClr val="tx1"/>
                </a:solidFill>
              </a:rPr>
              <a:t/>
            </a:r>
            <a:br>
              <a:rPr lang="de-DE" sz="3200" dirty="0" smtClean="0">
                <a:solidFill>
                  <a:schemeClr val="tx1"/>
                </a:solidFill>
              </a:rPr>
            </a:br>
            <a:r>
              <a:rPr lang="de-DE" sz="3200" dirty="0" smtClean="0">
                <a:solidFill>
                  <a:schemeClr val="tx1"/>
                </a:solidFill>
              </a:rPr>
              <a:t>(</a:t>
            </a:r>
            <a:r>
              <a:rPr lang="de-DE" sz="3200" dirty="0">
                <a:solidFill>
                  <a:schemeClr val="tx1"/>
                </a:solidFill>
              </a:rPr>
              <a:t>neue Regel)</a:t>
            </a:r>
          </a:p>
        </p:txBody>
      </p:sp>
    </p:spTree>
    <p:extLst>
      <p:ext uri="{BB962C8B-B14F-4D97-AF65-F5344CB8AC3E}">
        <p14:creationId xmlns:p14="http://schemas.microsoft.com/office/powerpoint/2010/main" val="27043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circle(in)">
                                      <p:cBhvr>
                                        <p:cTn id="7" dur="20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circle(in)">
                                      <p:cBhvr>
                                        <p:cTn id="1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28511" y="1508441"/>
            <a:ext cx="7970013" cy="3376745"/>
          </a:xfrm>
          <a:prstGeom prst="rect">
            <a:avLst/>
          </a:prstGeom>
          <a:noFill/>
          <a:effectLst>
            <a:reflection blurRad="6350" stA="52000" endA="300" endPos="35000" dir="5400000" sy="-100000" algn="bl" rotWithShape="0"/>
          </a:effectLst>
        </p:spPr>
        <p:txBody>
          <a:bodyPr wrap="square" lIns="97969" tIns="48984" rIns="97969" bIns="48984" rtlCol="0">
            <a:spAutoFit/>
          </a:bodyPr>
          <a:lstStyle/>
          <a:p>
            <a:pPr algn="ctr"/>
            <a:r>
              <a:rPr lang="de-DE" sz="21300" dirty="0">
                <a:latin typeface="Arial" pitchFamily="34" charset="0"/>
                <a:cs typeface="Arial" pitchFamily="34" charset="0"/>
              </a:rPr>
              <a:t>ENDE</a:t>
            </a:r>
          </a:p>
        </p:txBody>
      </p:sp>
    </p:spTree>
    <p:extLst>
      <p:ext uri="{BB962C8B-B14F-4D97-AF65-F5344CB8AC3E}">
        <p14:creationId xmlns:p14="http://schemas.microsoft.com/office/powerpoint/2010/main" val="4200428739"/>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15702" y="1853934"/>
            <a:ext cx="9216275" cy="1483919"/>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3000" dirty="0">
                <a:solidFill>
                  <a:schemeClr val="tx1"/>
                </a:solidFill>
                <a:latin typeface="Arial" pitchFamily="34" charset="0"/>
                <a:cs typeface="Arial" pitchFamily="34" charset="0"/>
              </a:rPr>
              <a:t>Sinkt die Anzahl der Spieler einer Mannschaft auf der Spielfläche </a:t>
            </a:r>
            <a:r>
              <a:rPr lang="de-DE" sz="3000" u="sng" dirty="0">
                <a:solidFill>
                  <a:srgbClr val="FF0000"/>
                </a:solidFill>
                <a:latin typeface="Arial" pitchFamily="34" charset="0"/>
                <a:cs typeface="Arial" pitchFamily="34" charset="0"/>
              </a:rPr>
              <a:t>unter 5</a:t>
            </a:r>
            <a:r>
              <a:rPr lang="de-DE" sz="3000" dirty="0">
                <a:solidFill>
                  <a:schemeClr val="tx1"/>
                </a:solidFill>
                <a:latin typeface="Arial" pitchFamily="34" charset="0"/>
                <a:cs typeface="Arial" pitchFamily="34" charset="0"/>
              </a:rPr>
              <a:t>, kann weitergespielt werden.</a:t>
            </a:r>
          </a:p>
        </p:txBody>
      </p:sp>
      <p:sp>
        <p:nvSpPr>
          <p:cNvPr id="4" name="Rechteck 3"/>
          <p:cNvSpPr/>
          <p:nvPr/>
        </p:nvSpPr>
        <p:spPr>
          <a:xfrm>
            <a:off x="415701" y="4361538"/>
            <a:ext cx="9216275" cy="1022254"/>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3000" dirty="0">
                <a:solidFill>
                  <a:schemeClr val="tx1"/>
                </a:solidFill>
                <a:latin typeface="Arial" pitchFamily="34" charset="0"/>
                <a:cs typeface="Arial" pitchFamily="34" charset="0"/>
              </a:rPr>
              <a:t>Es liegt im Ermessen des Schiedsrichters, ob und wann ein Spiel abzubrechen ist. </a:t>
            </a:r>
          </a:p>
        </p:txBody>
      </p:sp>
      <p:sp>
        <p:nvSpPr>
          <p:cNvPr id="5"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425569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15701" y="5132462"/>
            <a:ext cx="9217025" cy="1428519"/>
          </a:xfrm>
          <a:noFill/>
          <a:ln>
            <a:solidFill>
              <a:schemeClr val="tx1">
                <a:lumMod val="50000"/>
                <a:lumOff val="50000"/>
              </a:schemeClr>
            </a:solidFill>
          </a:ln>
          <a:extLst/>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marL="0" indent="0" algn="ctr">
              <a:spcBef>
                <a:spcPct val="0"/>
              </a:spcBef>
              <a:buNone/>
            </a:pPr>
            <a:r>
              <a:rPr lang="de-DE" sz="2400" b="1" dirty="0">
                <a:solidFill>
                  <a:schemeClr val="tx1"/>
                </a:solidFill>
                <a:latin typeface="Arial" pitchFamily="34" charset="0"/>
                <a:cs typeface="Arial" pitchFamily="34" charset="0"/>
              </a:rPr>
              <a:t>Selbst 1 Feldspieler und 1 Torwart können für eine kurze Zeit noch zusammen spielen, da der Torwart jederzeit als Feldspieler agieren darf und so eine Abspielmöglichkeit besteht.</a:t>
            </a:r>
          </a:p>
        </p:txBody>
      </p:sp>
      <p:sp>
        <p:nvSpPr>
          <p:cNvPr id="5" name="Rechteck 4"/>
          <p:cNvSpPr/>
          <p:nvPr/>
        </p:nvSpPr>
        <p:spPr>
          <a:xfrm>
            <a:off x="415701" y="1111465"/>
            <a:ext cx="9217025" cy="1391586"/>
          </a:xfrm>
          <a:prstGeom prst="rect">
            <a:avLst/>
          </a:prstGeom>
          <a:noFill/>
          <a:ln>
            <a:solidFill>
              <a:schemeClr val="tx1">
                <a:lumMod val="50000"/>
                <a:lumOff val="50000"/>
              </a:schemeClr>
            </a:solidFill>
          </a:ln>
          <a:extLst/>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800" dirty="0">
                <a:solidFill>
                  <a:schemeClr val="tx1"/>
                </a:solidFill>
                <a:latin typeface="Arial" pitchFamily="34" charset="0"/>
                <a:cs typeface="Arial" pitchFamily="34" charset="0"/>
              </a:rPr>
              <a:t>Während des Spiels kann die Spielerzahl durch Verletzungen, Hinausstellungen oder Disqualifikationen sinken.</a:t>
            </a:r>
          </a:p>
        </p:txBody>
      </p:sp>
      <p:sp>
        <p:nvSpPr>
          <p:cNvPr id="6" name="Rechteck 5"/>
          <p:cNvSpPr/>
          <p:nvPr/>
        </p:nvSpPr>
        <p:spPr>
          <a:xfrm>
            <a:off x="415701" y="2555942"/>
            <a:ext cx="9217025" cy="560584"/>
          </a:xfrm>
          <a:prstGeom prst="rect">
            <a:avLst/>
          </a:prstGeom>
          <a:noFill/>
          <a:ln>
            <a:solidFill>
              <a:schemeClr val="tx1">
                <a:lumMod val="50000"/>
                <a:lumOff val="50000"/>
              </a:schemeClr>
            </a:solidFill>
          </a:ln>
          <a:extLst/>
        </p:spPr>
        <p:txBody>
          <a:bodyPr wrap="square" lIns="97962" tIns="48981" rIns="97962" bIns="48981">
            <a:spAutoFit/>
          </a:bodyPr>
          <a:lstStyle/>
          <a:p>
            <a:pPr algn="ctr" defTabSz="1049423">
              <a:spcBef>
                <a:spcPct val="50000"/>
              </a:spcBef>
            </a:pPr>
            <a:r>
              <a:rPr lang="de-DE" sz="3000" dirty="0">
                <a:solidFill>
                  <a:srgbClr val="FF0000"/>
                </a:solidFill>
              </a:rPr>
              <a:t>Gibt es eine Grenze?</a:t>
            </a:r>
          </a:p>
        </p:txBody>
      </p:sp>
      <p:sp>
        <p:nvSpPr>
          <p:cNvPr id="7" name="Rechteck 6"/>
          <p:cNvSpPr/>
          <p:nvPr/>
        </p:nvSpPr>
        <p:spPr>
          <a:xfrm>
            <a:off x="415701" y="3678166"/>
            <a:ext cx="9217025" cy="1022248"/>
          </a:xfrm>
          <a:prstGeom prst="rect">
            <a:avLst/>
          </a:prstGeom>
          <a:noFill/>
          <a:ln>
            <a:solidFill>
              <a:schemeClr val="tx1">
                <a:lumMod val="50000"/>
                <a:lumOff val="50000"/>
              </a:schemeClr>
            </a:solidFill>
          </a:ln>
          <a:extLst/>
        </p:spPr>
        <p:txBody>
          <a:bodyPr wrap="square" lIns="97962" tIns="48981" rIns="97962" bIns="48981">
            <a:spAutoFit/>
          </a:bodyPr>
          <a:lstStyle/>
          <a:p>
            <a:pPr algn="ctr" defTabSz="1049423">
              <a:spcBef>
                <a:spcPct val="50000"/>
              </a:spcBef>
            </a:pPr>
            <a:r>
              <a:rPr lang="de-DE" sz="3000" dirty="0">
                <a:solidFill>
                  <a:schemeClr val="tx1"/>
                </a:solidFill>
              </a:rPr>
              <a:t>Bei 6 gegen 2 (+ Torwarte) kann durchaus noch gespielt werden.</a:t>
            </a:r>
          </a:p>
        </p:txBody>
      </p:sp>
      <p:sp>
        <p:nvSpPr>
          <p:cNvPr id="8"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2900825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15701" y="4700414"/>
            <a:ext cx="9289033" cy="169936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algn="ctr"/>
            <a:r>
              <a:rPr lang="de-DE" sz="2600" dirty="0">
                <a:solidFill>
                  <a:schemeClr val="tx1"/>
                </a:solidFill>
                <a:latin typeface="Arial" pitchFamily="34" charset="0"/>
                <a:cs typeface="Arial" pitchFamily="34" charset="0"/>
              </a:rPr>
              <a:t>Spielt eine Mannschaft ohne Torwart, dürfen sich auf der Spielfläche gleichzeitig höchstens 7 Feldspieler befinden.</a:t>
            </a:r>
          </a:p>
          <a:p>
            <a:pPr algn="ctr"/>
            <a:r>
              <a:rPr lang="de-DE" sz="2600" dirty="0">
                <a:solidFill>
                  <a:schemeClr val="tx1"/>
                </a:solidFill>
                <a:latin typeface="Arial" pitchFamily="34" charset="0"/>
                <a:cs typeface="Arial" pitchFamily="34" charset="0"/>
              </a:rPr>
              <a:t>(Für den Wechsel zwischen Torwart und Feldspieler gelten die Regeln 4:4 bis 4:7).</a:t>
            </a:r>
          </a:p>
        </p:txBody>
      </p:sp>
      <p:sp>
        <p:nvSpPr>
          <p:cNvPr id="12" name="Rechteck 11"/>
          <p:cNvSpPr/>
          <p:nvPr/>
        </p:nvSpPr>
        <p:spPr>
          <a:xfrm>
            <a:off x="406921" y="1316038"/>
            <a:ext cx="9289032" cy="129925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nchor="t">
            <a:spAutoFit/>
          </a:bodyPr>
          <a:lstStyle/>
          <a:p>
            <a:pPr algn="ctr"/>
            <a:r>
              <a:rPr lang="de-DE" sz="2600" dirty="0">
                <a:solidFill>
                  <a:schemeClr val="tx1"/>
                </a:solidFill>
                <a:latin typeface="Arial" pitchFamily="34" charset="0"/>
                <a:cs typeface="Arial" pitchFamily="34" charset="0"/>
              </a:rPr>
              <a:t>Ein Spieler, der als Torwart gekennzeichnet ist, kann jederzeit die Position als Feldspieler einnehmen</a:t>
            </a:r>
          </a:p>
          <a:p>
            <a:pPr algn="ctr"/>
            <a:r>
              <a:rPr lang="de-DE" sz="2600" dirty="0">
                <a:solidFill>
                  <a:schemeClr val="tx1"/>
                </a:solidFill>
                <a:latin typeface="Arial" pitchFamily="34" charset="0"/>
                <a:cs typeface="Arial" pitchFamily="34" charset="0"/>
              </a:rPr>
              <a:t>(beachte Regel 8:5 Kommentar Absatz 2).</a:t>
            </a:r>
          </a:p>
        </p:txBody>
      </p:sp>
      <p:sp>
        <p:nvSpPr>
          <p:cNvPr id="6" name="Rechteck 5"/>
          <p:cNvSpPr/>
          <p:nvPr/>
        </p:nvSpPr>
        <p:spPr>
          <a:xfrm>
            <a:off x="415702" y="2808171"/>
            <a:ext cx="9289032" cy="1699363"/>
          </a:xfrm>
          <a:prstGeom prst="rect">
            <a:avLst/>
          </a:prstGeom>
          <a:noFill/>
          <a:ln>
            <a:solidFill>
              <a:schemeClr val="tx1">
                <a:lumMod val="50000"/>
                <a:lumOff val="50000"/>
              </a:schemeClr>
            </a:solidFill>
          </a:ln>
        </p:spPr>
        <p:style>
          <a:lnRef idx="3">
            <a:schemeClr val="lt1"/>
          </a:lnRef>
          <a:fillRef idx="1">
            <a:schemeClr val="accent4"/>
          </a:fillRef>
          <a:effectRef idx="1">
            <a:schemeClr val="accent4"/>
          </a:effectRef>
          <a:fontRef idx="minor">
            <a:schemeClr val="lt1"/>
          </a:fontRef>
        </p:style>
        <p:txBody>
          <a:bodyPr wrap="square" lIns="97969" tIns="48984" rIns="97969" bIns="48984">
            <a:spAutoFit/>
          </a:bodyPr>
          <a:lstStyle/>
          <a:p>
            <a:pPr algn="ctr"/>
            <a:r>
              <a:rPr lang="de-DE" sz="2600" dirty="0">
                <a:solidFill>
                  <a:schemeClr val="tx1"/>
                </a:solidFill>
                <a:latin typeface="Arial" pitchFamily="34" charset="0"/>
                <a:cs typeface="Arial" pitchFamily="34" charset="0"/>
              </a:rPr>
              <a:t>Ebenso kann ein als Torwart gekennzeichneter Feldspieler jederzeit die Position des Torwarts einnehmen </a:t>
            </a:r>
          </a:p>
          <a:p>
            <a:pPr algn="ctr"/>
            <a:r>
              <a:rPr lang="de-DE" sz="2600" dirty="0">
                <a:solidFill>
                  <a:schemeClr val="tx1"/>
                </a:solidFill>
                <a:latin typeface="Arial" pitchFamily="34" charset="0"/>
                <a:cs typeface="Arial" pitchFamily="34" charset="0"/>
              </a:rPr>
              <a:t>(beachte Regel 4:4 und 4:7). </a:t>
            </a:r>
          </a:p>
        </p:txBody>
      </p:sp>
      <p:sp>
        <p:nvSpPr>
          <p:cNvPr id="8"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1514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28429" y="4608621"/>
            <a:ext cx="9273329" cy="1139210"/>
          </a:xfrm>
          <a:prstGeom prst="rect">
            <a:avLst/>
          </a:prstGeom>
          <a:noFill/>
          <a:ln>
            <a:solidFill>
              <a:schemeClr val="tx1">
                <a:lumMod val="50000"/>
                <a:lumOff val="50000"/>
              </a:schemeClr>
            </a:solidFill>
          </a:ln>
        </p:spPr>
        <p:txBody>
          <a:bodyPr wrap="square" lIns="97969" tIns="48984" rIns="97969" bIns="48984">
            <a:spAutoFit/>
          </a:bodyPr>
          <a:lstStyle/>
          <a:p>
            <a:pPr lvl="1" indent="-457200">
              <a:lnSpc>
                <a:spcPct val="90000"/>
              </a:lnSpc>
              <a:spcBef>
                <a:spcPts val="600"/>
              </a:spcBef>
              <a:spcAft>
                <a:spcPts val="600"/>
              </a:spcAft>
              <a:buFont typeface="Arial" panose="020B0604020202020204" pitchFamily="34" charset="0"/>
              <a:buChar char="→"/>
              <a:defRPr/>
            </a:pPr>
            <a:r>
              <a:rPr lang="de-DE" sz="3200" dirty="0">
                <a:solidFill>
                  <a:schemeClr val="tx1"/>
                </a:solidFill>
                <a:latin typeface="Arial" pitchFamily="34" charset="0"/>
                <a:cs typeface="Arial" pitchFamily="34" charset="0"/>
              </a:rPr>
              <a:t>14 Spieler* (davon beliebig viele Torwarte</a:t>
            </a:r>
            <a:r>
              <a:rPr lang="de-DE" sz="3200" dirty="0" smtClean="0">
                <a:solidFill>
                  <a:schemeClr val="tx1"/>
                </a:solidFill>
                <a:latin typeface="Arial" pitchFamily="34" charset="0"/>
                <a:cs typeface="Arial" pitchFamily="34" charset="0"/>
              </a:rPr>
              <a:t>).</a:t>
            </a:r>
            <a:endParaRPr lang="de-DE" sz="3200" dirty="0">
              <a:solidFill>
                <a:schemeClr val="tx1"/>
              </a:solidFill>
              <a:latin typeface="Arial" pitchFamily="34" charset="0"/>
              <a:cs typeface="Arial" pitchFamily="34" charset="0"/>
            </a:endParaRPr>
          </a:p>
          <a:p>
            <a:pPr lvl="1" indent="-457200">
              <a:lnSpc>
                <a:spcPct val="90000"/>
              </a:lnSpc>
              <a:spcBef>
                <a:spcPts val="600"/>
              </a:spcBef>
              <a:spcAft>
                <a:spcPts val="600"/>
              </a:spcAft>
              <a:buFont typeface="Arial" panose="020B0604020202020204" pitchFamily="34" charset="0"/>
              <a:buChar char="→"/>
              <a:defRPr/>
            </a:pPr>
            <a:r>
              <a:rPr lang="de-DE" sz="3200" dirty="0">
                <a:solidFill>
                  <a:schemeClr val="tx1"/>
                </a:solidFill>
                <a:latin typeface="Arial" pitchFamily="34" charset="0"/>
                <a:cs typeface="Arial" pitchFamily="34" charset="0"/>
              </a:rPr>
              <a:t>zu Beginn mindestens 5 </a:t>
            </a:r>
            <a:r>
              <a:rPr lang="de-DE" sz="3200" dirty="0" smtClean="0">
                <a:solidFill>
                  <a:schemeClr val="tx1"/>
                </a:solidFill>
                <a:latin typeface="Arial" pitchFamily="34" charset="0"/>
                <a:cs typeface="Arial" pitchFamily="34" charset="0"/>
              </a:rPr>
              <a:t>Spieler!</a:t>
            </a:r>
            <a:endParaRPr lang="de-DE" sz="3200" dirty="0">
              <a:solidFill>
                <a:schemeClr val="tx1"/>
              </a:solidFill>
              <a:latin typeface="Arial" pitchFamily="34" charset="0"/>
              <a:cs typeface="Arial" pitchFamily="34" charset="0"/>
            </a:endParaRPr>
          </a:p>
        </p:txBody>
      </p:sp>
      <p:grpSp>
        <p:nvGrpSpPr>
          <p:cNvPr id="3" name="Gruppieren 2"/>
          <p:cNvGrpSpPr/>
          <p:nvPr/>
        </p:nvGrpSpPr>
        <p:grpSpPr>
          <a:xfrm>
            <a:off x="428428" y="1100014"/>
            <a:ext cx="9204299" cy="1440160"/>
            <a:chOff x="428428" y="1100014"/>
            <a:chExt cx="9204299" cy="1440160"/>
          </a:xfrm>
        </p:grpSpPr>
        <p:sp>
          <p:nvSpPr>
            <p:cNvPr id="2" name="Rechteck 1"/>
            <p:cNvSpPr/>
            <p:nvPr/>
          </p:nvSpPr>
          <p:spPr>
            <a:xfrm>
              <a:off x="428429" y="1100014"/>
              <a:ext cx="9204298" cy="144016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Grafik 50" descr="Trikot-blau-oran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295912"/>
              <a:ext cx="588803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428428" y="1498525"/>
              <a:ext cx="2855606" cy="542123"/>
            </a:xfrm>
            <a:prstGeom prst="rect">
              <a:avLst/>
            </a:prstGeom>
          </p:spPr>
          <p:txBody>
            <a:bodyPr wrap="square" lIns="97969" tIns="48984" rIns="97969" bIns="48984">
              <a:spAutoFit/>
            </a:bodyPr>
            <a:lstStyle/>
            <a:p>
              <a:pPr>
                <a:lnSpc>
                  <a:spcPct val="90000"/>
                </a:lnSpc>
                <a:spcBef>
                  <a:spcPts val="1005"/>
                </a:spcBef>
                <a:defRPr/>
              </a:pPr>
              <a:r>
                <a:rPr lang="de-DE" sz="3200" dirty="0">
                  <a:solidFill>
                    <a:prstClr val="black"/>
                  </a:solidFill>
                  <a:latin typeface="Calibri"/>
                </a:rPr>
                <a:t>Mannschaft A</a:t>
              </a:r>
            </a:p>
          </p:txBody>
        </p:sp>
      </p:grpSp>
      <p:grpSp>
        <p:nvGrpSpPr>
          <p:cNvPr id="4" name="Gruppieren 3"/>
          <p:cNvGrpSpPr/>
          <p:nvPr/>
        </p:nvGrpSpPr>
        <p:grpSpPr>
          <a:xfrm>
            <a:off x="415702" y="2756198"/>
            <a:ext cx="9204298" cy="1440160"/>
            <a:chOff x="415702" y="2756198"/>
            <a:chExt cx="9204298" cy="1440160"/>
          </a:xfrm>
        </p:grpSpPr>
        <p:sp>
          <p:nvSpPr>
            <p:cNvPr id="9" name="Rechteck 8"/>
            <p:cNvSpPr/>
            <p:nvPr/>
          </p:nvSpPr>
          <p:spPr>
            <a:xfrm>
              <a:off x="415702" y="2756198"/>
              <a:ext cx="9204298" cy="144016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descr="Trikot-rot-grü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6506" y="2936068"/>
              <a:ext cx="58801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428429" y="3088119"/>
              <a:ext cx="2948353" cy="542123"/>
            </a:xfrm>
            <a:prstGeom prst="rect">
              <a:avLst/>
            </a:prstGeom>
          </p:spPr>
          <p:txBody>
            <a:bodyPr wrap="square" lIns="97969" tIns="48984" rIns="97969" bIns="48984">
              <a:spAutoFit/>
            </a:bodyPr>
            <a:lstStyle/>
            <a:p>
              <a:pPr>
                <a:lnSpc>
                  <a:spcPct val="90000"/>
                </a:lnSpc>
                <a:spcBef>
                  <a:spcPts val="1005"/>
                </a:spcBef>
                <a:defRPr/>
              </a:pPr>
              <a:r>
                <a:rPr lang="de-DE" sz="3200" dirty="0">
                  <a:solidFill>
                    <a:prstClr val="black"/>
                  </a:solidFill>
                  <a:latin typeface="Calibri"/>
                </a:rPr>
                <a:t>Mannschaft B</a:t>
              </a:r>
            </a:p>
          </p:txBody>
        </p:sp>
      </p:grpSp>
      <p:sp>
        <p:nvSpPr>
          <p:cNvPr id="12" name="Rechteck 11"/>
          <p:cNvSpPr/>
          <p:nvPr/>
        </p:nvSpPr>
        <p:spPr>
          <a:xfrm>
            <a:off x="3224934" y="6103796"/>
            <a:ext cx="4391568" cy="431323"/>
          </a:xfrm>
          <a:prstGeom prst="rect">
            <a:avLst/>
          </a:prstGeom>
          <a:solidFill>
            <a:schemeClr val="bg1">
              <a:lumMod val="95000"/>
            </a:schemeClr>
          </a:solidFill>
        </p:spPr>
        <p:txBody>
          <a:bodyPr wrap="square" lIns="97969" tIns="48984" rIns="97969" bIns="48984">
            <a:spAutoFit/>
          </a:bodyPr>
          <a:lstStyle/>
          <a:p>
            <a:pPr marL="180975" lvl="1" indent="-180975">
              <a:lnSpc>
                <a:spcPct val="90000"/>
              </a:lnSpc>
              <a:spcBef>
                <a:spcPts val="600"/>
              </a:spcBef>
              <a:spcAft>
                <a:spcPts val="600"/>
              </a:spcAft>
              <a:defRPr/>
            </a:pPr>
            <a:r>
              <a:rPr lang="de-DE" sz="1200" dirty="0">
                <a:solidFill>
                  <a:schemeClr val="tx1"/>
                </a:solidFill>
                <a:latin typeface="Arial" pitchFamily="34" charset="0"/>
                <a:cs typeface="Arial" pitchFamily="34" charset="0"/>
              </a:rPr>
              <a:t>* Abweichende Regelung bezüglich der Anzahl möglich </a:t>
            </a:r>
            <a:br>
              <a:rPr lang="de-DE" sz="1200" dirty="0">
                <a:solidFill>
                  <a:schemeClr val="tx1"/>
                </a:solidFill>
                <a:latin typeface="Arial" pitchFamily="34" charset="0"/>
                <a:cs typeface="Arial" pitchFamily="34" charset="0"/>
              </a:rPr>
            </a:br>
            <a:r>
              <a:rPr lang="de-DE" sz="1200" dirty="0">
                <a:solidFill>
                  <a:schemeClr val="tx1"/>
                </a:solidFill>
                <a:latin typeface="Arial" pitchFamily="34" charset="0"/>
                <a:cs typeface="Arial" pitchFamily="34" charset="0"/>
              </a:rPr>
              <a:t>(siehe jeweilige Durchführungsbestimmungen!!!) </a:t>
            </a:r>
          </a:p>
        </p:txBody>
      </p:sp>
      <p:sp>
        <p:nvSpPr>
          <p:cNvPr id="14" name="Titel 1"/>
          <p:cNvSpPr txBox="1">
            <a:spLocks/>
          </p:cNvSpPr>
          <p:nvPr/>
        </p:nvSpPr>
        <p:spPr>
          <a:xfrm>
            <a:off x="3079998" y="235919"/>
            <a:ext cx="3384375" cy="576064"/>
          </a:xfrm>
          <a:prstGeom prst="rect">
            <a:avLst/>
          </a:prstGeom>
        </p:spPr>
        <p:txBody>
          <a:bodyPr lIns="91434" tIns="45717" rIns="91434" bIns="45717"/>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a:defRPr/>
            </a:pPr>
            <a:r>
              <a:rPr lang="de-DE" sz="3600">
                <a:solidFill>
                  <a:schemeClr val="tx1"/>
                </a:solidFill>
                <a:effectLst/>
              </a:rPr>
              <a:t>Mannschaft</a:t>
            </a:r>
          </a:p>
        </p:txBody>
      </p:sp>
    </p:spTree>
    <p:extLst>
      <p:ext uri="{BB962C8B-B14F-4D97-AF65-F5344CB8AC3E}">
        <p14:creationId xmlns:p14="http://schemas.microsoft.com/office/powerpoint/2010/main" val="1722236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2444</Words>
  <Application>Microsoft Office PowerPoint</Application>
  <PresentationFormat>Benutzerdefiniert</PresentationFormat>
  <Paragraphs>321</Paragraphs>
  <Slides>51</Slides>
  <Notes>26</Notes>
  <HiddenSlides>0</HiddenSlides>
  <MMClips>0</MMClips>
  <ScaleCrop>false</ScaleCrop>
  <HeadingPairs>
    <vt:vector size="4" baseType="variant">
      <vt:variant>
        <vt:lpstr>Design</vt:lpstr>
      </vt:variant>
      <vt:variant>
        <vt:i4>1</vt:i4>
      </vt:variant>
      <vt:variant>
        <vt:lpstr>Folientitel</vt:lpstr>
      </vt:variant>
      <vt:variant>
        <vt:i4>51</vt:i4>
      </vt:variant>
    </vt:vector>
  </HeadingPairs>
  <TitlesOfParts>
    <vt:vector size="52" baseType="lpstr">
      <vt:lpstr>Benutzerdefiniertes Design</vt:lpstr>
      <vt:lpstr>Thema</vt:lpstr>
      <vt:lpstr>PowerPoint-Präsentation</vt:lpstr>
      <vt:lpstr>Mannschaft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mr</dc:creator>
  <cp:lastModifiedBy>Frank Böllhoff</cp:lastModifiedBy>
  <cp:revision>545</cp:revision>
  <dcterms:created xsi:type="dcterms:W3CDTF">2007-06-19T22:37:35Z</dcterms:created>
  <dcterms:modified xsi:type="dcterms:W3CDTF">2017-02-07T17:12:29Z</dcterms:modified>
</cp:coreProperties>
</file>